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5"/>
  </p:normalViewPr>
  <p:slideViewPr>
    <p:cSldViewPr snapToGrid="0" snapToObjects="1">
      <p:cViewPr varScale="1">
        <p:scale>
          <a:sx n="163" d="100"/>
          <a:sy n="163" d="100"/>
        </p:scale>
        <p:origin x="20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F7BB-D4B3-314B-890D-8FD93FD4BE08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6878C-2C80-C84C-8BB7-3B2CC8720B5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7133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 태양열소독 방제효과 높은 병 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상추시들음병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오이류</a:t>
            </a:r>
            <a:r>
              <a:rPr lang="ko-KR" altLang="en-US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덩굴쪼김병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딸기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위황병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균핵병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모잘록병</a:t>
            </a:r>
            <a:r>
              <a:rPr lang="en-US" altLang="ko-KR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토양선충류</a:t>
            </a:r>
            <a:endParaRPr lang="en-US" altLang="ko-KR" sz="120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 </a:t>
            </a:r>
            <a:r>
              <a:rPr lang="ko-KR" alt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태양열 소독 방법</a:t>
            </a: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① 토양을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㎝ 정도 깊이로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경운한다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②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10a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당 석회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200~250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㎏과 권장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질소기비량과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볏짚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㎏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또는 미숙퇴비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3,000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㎏을 골고루 살포한 후 작은 이랑을 만든다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③ 토양이 포화상태가 되도록 관수한 다음 투명비닐로 밀봉한다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④ 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한달간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하우스를 밀폐한다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86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/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○ 일반 퇴비는 다음의 요건을 모두 충족하는 경우에만 사용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퇴비화 과정에서 퇴비더미가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55~75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℃</a:t>
            </a:r>
            <a:r>
              <a:rPr lang="ko-KR" alt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를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유지하는 기간이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일 이상 되어야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 기간 동안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회 이상 뒤집어야 함</a:t>
            </a:r>
          </a:p>
          <a:p>
            <a:pPr fontAlgn="base" latinLnBrk="1"/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퇴비에 항생물질이 포함되지 아니하여야 하고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유해성분 함량은 「비료관리법」 제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조에 따른 비료공정규격 중 퇴비규격의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분의 </a:t>
            </a:r>
            <a:r>
              <a:rPr lang="en-US" altLang="ko-K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을 초과하지 아니하여야 함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8142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1685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20141114 </a:t>
            </a:r>
            <a:r>
              <a:rPr lang="ko-KR" altLang="en-US" dirty="0" smtClean="0"/>
              <a:t>농민신문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2E9FA-50C3-4ED9-B7B3-0F7431F0C4FE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8226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FF5803-37CF-4D64-A4D0-DC9784D6F493}" type="slidenum">
              <a:rPr lang="en-US" altLang="ko-KR" smtClean="0"/>
              <a:pPr/>
              <a:t>10</a:t>
            </a:fld>
            <a:endParaRPr lang="en-US" altLang="ko-KR" smtClean="0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4824" y="8704815"/>
            <a:ext cx="2970000" cy="41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151" tIns="43576" rIns="87151" bIns="43576" anchor="b"/>
          <a:lstStyle/>
          <a:p>
            <a:pPr algn="r" defTabSz="871538"/>
            <a:fld id="{BF3B35D6-9D98-4732-9002-735FDDF2D2C5}" type="slidenum">
              <a:rPr lang="en-US" altLang="ko-KR" sz="1100">
                <a:solidFill>
                  <a:schemeClr val="tx2"/>
                </a:solidFill>
              </a:rPr>
              <a:pPr algn="r" defTabSz="871538"/>
              <a:t>10</a:t>
            </a:fld>
            <a:endParaRPr lang="en-US" altLang="ko-KR" sz="1100">
              <a:solidFill>
                <a:schemeClr val="tx2"/>
              </a:solidFill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7151" tIns="43576" rIns="87151" bIns="43576"/>
          <a:lstStyle/>
          <a:p>
            <a:pPr eaLnBrk="1" hangingPunct="1"/>
            <a:endParaRPr lang="ko-KR" altLang="ko-KR" smtClean="0"/>
          </a:p>
        </p:txBody>
      </p:sp>
    </p:spTree>
    <p:extLst>
      <p:ext uri="{BB962C8B-B14F-4D97-AF65-F5344CB8AC3E}">
        <p14:creationId xmlns:p14="http://schemas.microsoft.com/office/powerpoint/2010/main" val="198484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smtClean="0"/>
              <a:t>마스터 부제목 스타일 편집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6292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8847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73660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1122091" y="6492876"/>
            <a:ext cx="106990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71F436DE-083E-4F4F-BBEE-EDB2FDC43E1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7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438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2383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0472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01712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89373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0245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백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51200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8034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 smtClean="0"/>
              <a:t>마스터 텍스트 스타일을 편집하려면 클릭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954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 smtClean="0"/>
              <a:t>마스터 제목 스타일 편집</a:t>
            </a:r>
            <a:endParaRPr kumimoji="1"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 smtClean="0"/>
              <a:t>마스터 텍스트 스타일을 편집하려면 클릭</a:t>
            </a:r>
          </a:p>
          <a:p>
            <a:pPr lvl="1"/>
            <a:r>
              <a:rPr kumimoji="1" lang="ko-KR" altLang="en-US" smtClean="0"/>
              <a:t>두 번째 수준</a:t>
            </a:r>
          </a:p>
          <a:p>
            <a:pPr lvl="2"/>
            <a:r>
              <a:rPr kumimoji="1" lang="ko-KR" altLang="en-US" smtClean="0"/>
              <a:t>세 번째 수준</a:t>
            </a:r>
          </a:p>
          <a:p>
            <a:pPr lvl="3"/>
            <a:r>
              <a:rPr kumimoji="1" lang="ko-KR" altLang="en-US" smtClean="0"/>
              <a:t>네 번째 수준</a:t>
            </a:r>
          </a:p>
          <a:p>
            <a:pPr lvl="4"/>
            <a:r>
              <a:rPr kumimoji="1" lang="ko-KR" altLang="en-US" smtClean="0"/>
              <a:t>다섯 번째 수준</a:t>
            </a:r>
            <a:endParaRPr kumimoji="1"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FDF00-E3D7-D247-8421-16F796BF7C2B}" type="datetimeFigureOut">
              <a:rPr kumimoji="1" lang="ko-KR" altLang="en-US" smtClean="0"/>
              <a:t>2017. 1. 11.</a:t>
            </a:fld>
            <a:endParaRPr kumimoji="1"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FBEE-ED0F-CF43-A5E1-F40F9B74413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354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 descr="밭 비료사용 처방서.jpg"/>
          <p:cNvPicPr preferRelativeResize="0"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92096" y="1377352"/>
            <a:ext cx="8395224" cy="52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폭발 1 5"/>
          <p:cNvSpPr/>
          <p:nvPr/>
        </p:nvSpPr>
        <p:spPr>
          <a:xfrm>
            <a:off x="4007768" y="2348880"/>
            <a:ext cx="2376264" cy="1656184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  <a:latin typeface="+mj-ea"/>
                <a:ea typeface="+mj-ea"/>
              </a:rPr>
              <a:t>청고병</a:t>
            </a:r>
            <a:endParaRPr lang="ko-KR" altLang="en-US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폭발 1 6"/>
          <p:cNvSpPr/>
          <p:nvPr/>
        </p:nvSpPr>
        <p:spPr>
          <a:xfrm>
            <a:off x="6456040" y="3645024"/>
            <a:ext cx="2376264" cy="1656184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chemeClr val="tx1"/>
                </a:solidFill>
                <a:latin typeface="+mj-ea"/>
                <a:ea typeface="문체부 제목 돋음체" pitchFamily="49" charset="-127"/>
              </a:rPr>
              <a:t>무름병</a:t>
            </a:r>
            <a:endParaRPr lang="ko-KR" altLang="en-US" sz="2800" dirty="0">
              <a:solidFill>
                <a:schemeClr val="tx1"/>
              </a:solidFill>
              <a:latin typeface="+mj-ea"/>
              <a:ea typeface="문체부 제목 돋음체" pitchFamily="49" charset="-127"/>
            </a:endParaRPr>
          </a:p>
        </p:txBody>
      </p:sp>
      <p:sp>
        <p:nvSpPr>
          <p:cNvPr id="8" name="폭발 1 7"/>
          <p:cNvSpPr/>
          <p:nvPr/>
        </p:nvSpPr>
        <p:spPr>
          <a:xfrm>
            <a:off x="2711624" y="4365104"/>
            <a:ext cx="3744416" cy="1656184"/>
          </a:xfrm>
          <a:prstGeom prst="irregularSeal1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>
                <a:solidFill>
                  <a:schemeClr val="tx1"/>
                </a:solidFill>
                <a:latin typeface="+mj-ea"/>
                <a:ea typeface="+mj-ea"/>
              </a:rPr>
              <a:t>모자이크병</a:t>
            </a:r>
            <a:endParaRPr lang="ko-KR" altLang="en-US" sz="2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321" y="1484785"/>
            <a:ext cx="5600871" cy="4239091"/>
          </a:xfrm>
          <a:prstGeom prst="rect">
            <a:avLst/>
          </a:prstGeom>
          <a:scene3d>
            <a:camera prst="isometricTopUp"/>
            <a:lightRig rig="threePt" dir="t"/>
          </a:scene3d>
          <a:sp3d extrusionH="374650" contourW="12700" prstMaterial="matte">
            <a:bevelT w="127000"/>
            <a:bevelB w="133350"/>
            <a:extrusionClr>
              <a:schemeClr val="bg1">
                <a:lumMod val="75000"/>
              </a:schemeClr>
            </a:extrusionClr>
            <a:contourClr>
              <a:srgbClr val="9900FF"/>
            </a:contourClr>
          </a:sp3d>
        </p:spPr>
      </p:pic>
      <p:pic>
        <p:nvPicPr>
          <p:cNvPr id="11" name="내용 개체 틀 3" descr="밭 비료사용 처방서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7240" y="1395064"/>
            <a:ext cx="8424936" cy="522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noFill/>
            <a:miter lim="800000"/>
          </a:ln>
          <a:effectLst>
            <a:outerShdw blurRad="107950" dist="12700" dir="5400000" algn="ctr">
              <a:srgbClr val="000000"/>
            </a:outerShdw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63500" h="63500" prst="artDeco"/>
            <a:contourClr>
              <a:srgbClr val="9900FF"/>
            </a:contourClr>
          </a:sp3d>
        </p:spPr>
      </p:pic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10" name="제목 2"/>
          <p:cNvSpPr>
            <a:spLocks noGrp="1"/>
          </p:cNvSpPr>
          <p:nvPr>
            <p:ph type="title"/>
          </p:nvPr>
        </p:nvSpPr>
        <p:spPr>
          <a:xfrm>
            <a:off x="3647728" y="274638"/>
            <a:ext cx="4896544" cy="792088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죽이기 </a:t>
            </a:r>
            <a:r>
              <a:rPr lang="en-US" altLang="ko-KR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= </a:t>
            </a:r>
            <a:r>
              <a:rPr lang="ko-KR" altLang="en-US" sz="4800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박멸</a:t>
            </a:r>
            <a:endParaRPr lang="ko-KR" altLang="en-US" sz="48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3" name="제목 2"/>
          <p:cNvSpPr txBox="1">
            <a:spLocks/>
          </p:cNvSpPr>
          <p:nvPr/>
        </p:nvSpPr>
        <p:spPr>
          <a:xfrm>
            <a:off x="3647728" y="260648"/>
            <a:ext cx="4896544" cy="792088"/>
          </a:xfrm>
          <a:prstGeom prst="rect">
            <a:avLst/>
          </a:prstGeo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ko-KR" altLang="en-US" sz="4800" b="1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균형 맞추기</a:t>
            </a:r>
            <a:endParaRPr lang="ko-KR" altLang="en-US" sz="48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957" y="1700808"/>
            <a:ext cx="6144686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65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0" grpId="1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064"/>
          <p:cNvSpPr txBox="1">
            <a:spLocks noGrp="1" noChangeArrowheads="1"/>
          </p:cNvSpPr>
          <p:nvPr/>
        </p:nvSpPr>
        <p:spPr bwMode="auto">
          <a:xfrm>
            <a:off x="8382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8305323-51F3-42BC-A077-8765534823EA}" type="slidenum">
              <a:rPr lang="en-US" altLang="ko-KR" sz="1400">
                <a:solidFill>
                  <a:schemeClr val="bg2"/>
                </a:solidFill>
              </a:rPr>
              <a:pPr algn="r">
                <a:defRPr/>
              </a:pPr>
              <a:t>10</a:t>
            </a:fld>
            <a:endParaRPr lang="en-US" altLang="ko-KR" sz="1400">
              <a:solidFill>
                <a:schemeClr val="bg2"/>
              </a:solidFill>
            </a:endParaRPr>
          </a:p>
        </p:txBody>
      </p:sp>
      <p:pic>
        <p:nvPicPr>
          <p:cNvPr id="336898" name="Picture 2" descr="이미지-수박소녀"/>
          <p:cNvPicPr>
            <a:picLocks noChangeAspect="1" noChangeArrowheads="1"/>
          </p:cNvPicPr>
          <p:nvPr/>
        </p:nvPicPr>
        <p:blipFill>
          <a:blip r:embed="rId3" cstate="print"/>
          <a:srcRect l="53941" t="27940" r="5121" b="16389"/>
          <a:stretch>
            <a:fillRect/>
          </a:stretch>
        </p:blipFill>
        <p:spPr bwMode="auto">
          <a:xfrm>
            <a:off x="6445251" y="2214564"/>
            <a:ext cx="4551363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0" y="4714876"/>
            <a:ext cx="9144000" cy="2143125"/>
            <a:chOff x="0" y="2024"/>
            <a:chExt cx="5760" cy="2296"/>
          </a:xfrm>
        </p:grpSpPr>
        <p:pic>
          <p:nvPicPr>
            <p:cNvPr id="81931" name="Picture 4" descr="이미지"/>
            <p:cNvPicPr>
              <a:picLocks noChangeAspect="1" noChangeArrowheads="1"/>
            </p:cNvPicPr>
            <p:nvPr/>
          </p:nvPicPr>
          <p:blipFill>
            <a:blip r:embed="rId4" cstate="print"/>
            <a:srcRect t="46852"/>
            <a:stretch>
              <a:fillRect/>
            </a:stretch>
          </p:blipFill>
          <p:spPr bwMode="auto">
            <a:xfrm>
              <a:off x="0" y="2024"/>
              <a:ext cx="5760" cy="2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2" name="Picture 5" descr="토마토-귤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1" y="2808"/>
              <a:ext cx="4239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2832101" y="22320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endParaRPr lang="ko-KR" altLang="ko-KR" b="1">
              <a:solidFill>
                <a:srgbClr val="00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2095472" y="3643314"/>
            <a:ext cx="4953000" cy="150018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15130"/>
              </a:avLst>
            </a:prstTxWarp>
          </a:bodyPr>
          <a:lstStyle/>
          <a:p>
            <a:pPr algn="ctr"/>
            <a:r>
              <a:rPr lang="ko-KR" alt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HY백송B"/>
                <a:ea typeface="HY백송B"/>
              </a:rPr>
              <a:t>감사합니다</a:t>
            </a:r>
          </a:p>
        </p:txBody>
      </p:sp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095501" y="500063"/>
            <a:ext cx="2951163" cy="969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3264"/>
              </a:avLst>
            </a:prstTxWarp>
          </a:bodyPr>
          <a:lstStyle/>
          <a:p>
            <a:pPr algn="ctr"/>
            <a:r>
              <a:rPr lang="ko-KR" altLang="en-US" sz="4000" kern="10" spc="-20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FF99"/>
                </a:solidFill>
                <a:effectLst>
                  <a:outerShdw dist="63500" dir="2212194" algn="ctr" rotWithShape="0">
                    <a:schemeClr val="tx1"/>
                  </a:outerShdw>
                </a:effectLst>
                <a:latin typeface="HY백송B"/>
                <a:ea typeface="HY백송B"/>
              </a:rPr>
              <a:t>농장에서  </a:t>
            </a:r>
          </a:p>
        </p:txBody>
      </p:sp>
      <p:sp>
        <p:nvSpPr>
          <p:cNvPr id="15" name="WordArt 9"/>
          <p:cNvSpPr>
            <a:spLocks noChangeArrowheads="1" noChangeShapeType="1" noTextEdit="1"/>
          </p:cNvSpPr>
          <p:nvPr/>
        </p:nvSpPr>
        <p:spPr bwMode="auto">
          <a:xfrm>
            <a:off x="5167306" y="500042"/>
            <a:ext cx="4038600" cy="1143008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8181"/>
              </a:avLst>
            </a:prstTxWarp>
          </a:bodyPr>
          <a:lstStyle/>
          <a:p>
            <a:pPr algn="ctr">
              <a:defRPr/>
            </a:pPr>
            <a:r>
              <a:rPr lang="ko-KR" altLang="en-US" sz="4800" kern="10" spc="-24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63500" dir="2212194" algn="ctr" rotWithShape="0">
                    <a:schemeClr val="tx1"/>
                  </a:outerShdw>
                </a:effectLst>
                <a:latin typeface="HY백송B"/>
                <a:ea typeface="HY백송B"/>
              </a:rPr>
              <a:t>식탁까지 </a:t>
            </a:r>
            <a:r>
              <a:rPr lang="en-US" altLang="ko-KR" sz="4800" kern="10" spc="-24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63500" dir="2212194" algn="ctr" rotWithShape="0">
                    <a:schemeClr val="tx1"/>
                  </a:outerShdw>
                </a:effectLst>
                <a:latin typeface="HY백송B"/>
                <a:ea typeface="HY백송B"/>
              </a:rPr>
              <a:t>!</a:t>
            </a:r>
            <a:endParaRPr lang="ko-KR" altLang="en-US" sz="4800" kern="10" spc="-24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63500" dir="2212194" algn="ctr" rotWithShape="0">
                  <a:schemeClr val="tx1"/>
                </a:outerShdw>
              </a:effectLst>
              <a:latin typeface="HY백송B"/>
              <a:ea typeface="HY백송B"/>
            </a:endParaRPr>
          </a:p>
        </p:txBody>
      </p:sp>
      <p:pic>
        <p:nvPicPr>
          <p:cNvPr id="16" name="Picture 7" descr="인증마크1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431704" y="1988840"/>
            <a:ext cx="1368152" cy="133557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  <a:sp3d extrusionH="254000" contourW="6350">
            <a:bevelT w="57150"/>
            <a:bevelB w="6350"/>
            <a:extrusionClr>
              <a:schemeClr val="bg1">
                <a:lumMod val="85000"/>
              </a:schemeClr>
            </a:extrusionClr>
            <a:contourClr>
              <a:srgbClr val="008000"/>
            </a:contourClr>
          </a:sp3d>
        </p:spPr>
      </p:pic>
      <p:pic>
        <p:nvPicPr>
          <p:cNvPr id="18" name="Picture 7" descr="인증마크1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735961" y="1988840"/>
            <a:ext cx="1368151" cy="133557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  <a:scene3d>
            <a:camera prst="isometricTopUp"/>
            <a:lightRig rig="threePt" dir="t"/>
          </a:scene3d>
          <a:sp3d extrusionH="254000" contourW="6350">
            <a:bevelT w="57150"/>
            <a:bevelB w="6350"/>
            <a:extrusionClr>
              <a:schemeClr val="bg1">
                <a:lumMod val="95000"/>
              </a:schemeClr>
            </a:extrusionClr>
            <a:contourClr>
              <a:srgbClr val="008000"/>
            </a:contourClr>
          </a:sp3d>
        </p:spPr>
      </p:pic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1861545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3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5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5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2"/>
          <p:cNvSpPr>
            <a:spLocks noGrp="1"/>
          </p:cNvSpPr>
          <p:nvPr>
            <p:ph type="title"/>
          </p:nvPr>
        </p:nvSpPr>
        <p:spPr>
          <a:xfrm>
            <a:off x="2279576" y="274638"/>
            <a:ext cx="7632848" cy="922114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sz="4800" b="1" spc="-300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균 형</a:t>
            </a:r>
            <a:r>
              <a:rPr lang="ko-KR" altLang="en-US" b="1" spc="-300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 → 가치와 의미는 찾아야</a:t>
            </a:r>
            <a:r>
              <a:rPr lang="en-US" altLang="ko-KR" b="1" spc="-300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!</a:t>
            </a:r>
            <a:endParaRPr lang="ko-KR" altLang="en-US" b="1" spc="-300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6" name="그림 5" descr="퇴비장20120513_105658.jpg"/>
          <p:cNvPicPr>
            <a:picLocks noChangeAspect="1"/>
          </p:cNvPicPr>
          <p:nvPr/>
        </p:nvPicPr>
        <p:blipFill>
          <a:blip r:embed="rId3" cstate="print"/>
          <a:srcRect l="9838" t="12201"/>
          <a:stretch>
            <a:fillRect/>
          </a:stretch>
        </p:blipFill>
        <p:spPr>
          <a:xfrm>
            <a:off x="2207568" y="1412776"/>
            <a:ext cx="7776864" cy="5127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603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1124745"/>
            <a:ext cx="7104789" cy="53285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85" y="1412777"/>
            <a:ext cx="1664071" cy="32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548680"/>
            <a:ext cx="7152928" cy="4768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88" y="1119691"/>
            <a:ext cx="7152928" cy="4768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51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847 0.2305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34" y="1610346"/>
            <a:ext cx="4031230" cy="2394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34" y="4202634"/>
            <a:ext cx="4031230" cy="2394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00FF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22" y="4202634"/>
            <a:ext cx="4031230" cy="2394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93" y="1610346"/>
            <a:ext cx="4031230" cy="2394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직사각형 8"/>
          <p:cNvSpPr/>
          <p:nvPr/>
        </p:nvSpPr>
        <p:spPr>
          <a:xfrm>
            <a:off x="1847528" y="476672"/>
            <a:ext cx="4140000" cy="900000"/>
          </a:xfrm>
          <a:prstGeom prst="rect">
            <a:avLst/>
          </a:prstGeo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미생물 </a:t>
            </a:r>
            <a:r>
              <a:rPr lang="ko-KR" altLang="en-US" sz="4400" b="1" dirty="0" err="1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처리동</a:t>
            </a:r>
            <a:endParaRPr lang="ko-KR" altLang="en-US" sz="4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168008" y="476672"/>
            <a:ext cx="4140000" cy="900000"/>
          </a:xfrm>
          <a:prstGeom prst="rect">
            <a:avLst/>
          </a:prstGeo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44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무처리동</a:t>
            </a:r>
            <a:endParaRPr lang="ko-KR" altLang="en-US" sz="44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23" y="1484784"/>
            <a:ext cx="3312370" cy="42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6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66" y="548680"/>
            <a:ext cx="6358157" cy="4768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89" y="1119691"/>
            <a:ext cx="7152927" cy="4768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9" r="12149" b="36617"/>
          <a:stretch/>
        </p:blipFill>
        <p:spPr>
          <a:xfrm>
            <a:off x="6528048" y="3428687"/>
            <a:ext cx="2488722" cy="3022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4" name="그룹 3"/>
          <p:cNvGrpSpPr/>
          <p:nvPr/>
        </p:nvGrpSpPr>
        <p:grpSpPr>
          <a:xfrm>
            <a:off x="5951984" y="970907"/>
            <a:ext cx="3168352" cy="5597244"/>
            <a:chOff x="4427984" y="970907"/>
            <a:chExt cx="3168352" cy="5597244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984" y="970907"/>
              <a:ext cx="3168352" cy="5597244"/>
            </a:xfrm>
            <a:prstGeom prst="rect">
              <a:avLst/>
            </a:prstGeom>
          </p:spPr>
        </p:pic>
        <p:sp>
          <p:nvSpPr>
            <p:cNvPr id="3" name="직사각형 2"/>
            <p:cNvSpPr/>
            <p:nvPr/>
          </p:nvSpPr>
          <p:spPr>
            <a:xfrm>
              <a:off x="5076056" y="5157192"/>
              <a:ext cx="1080120" cy="100811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81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847 0.23056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3215680" y="274638"/>
            <a:ext cx="5760640" cy="922114"/>
          </a:xfrm>
          <a:scene3d>
            <a:camera prst="perspectiveRelaxedModerately" zoom="92000">
              <a:rot lat="19790639" lon="0" rev="0"/>
            </a:camera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2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000" tIns="180000" rIns="167641" bIns="0" numCol="1" spcCol="1270" rtlCol="0" anchor="ctr" anchorCtr="0">
            <a:noAutofit/>
            <a:sp3d extrusionH="82550"/>
          </a:bodyPr>
          <a:lstStyle/>
          <a:p>
            <a:pPr defTabSz="1955800">
              <a:spcAft>
                <a:spcPct val="35000"/>
              </a:spcAft>
            </a:pPr>
            <a:r>
              <a:rPr lang="ko-KR" altLang="en-US" sz="4800" b="1" dirty="0" err="1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특</a:t>
            </a:r>
            <a:r>
              <a:rPr lang="ko-KR" altLang="en-US" sz="4800" b="1" dirty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 정      포 괄</a:t>
            </a:r>
            <a:endParaRPr lang="ko-KR" altLang="en-US" sz="48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  <a:latin typeface="+mj-ea"/>
              <a:ea typeface="+mj-ea"/>
            </a:endParaRPr>
          </a:p>
        </p:txBody>
      </p:sp>
      <p:pic>
        <p:nvPicPr>
          <p:cNvPr id="4" name="내용 개체 틀 3" descr="쌀농사꾼.jpg"/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7528" y="1412776"/>
            <a:ext cx="3960440" cy="342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dist="114300" dir="2700000" algn="tl" rotWithShape="0">
              <a:schemeClr val="tx1">
                <a:lumMod val="75000"/>
                <a:lumOff val="25000"/>
              </a:schemeClr>
            </a:outerShdw>
          </a:effectLst>
        </p:spPr>
      </p:pic>
      <p:pic>
        <p:nvPicPr>
          <p:cNvPr id="5" name="내용 개체 틀 3" descr="쌀농사꾼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1449160"/>
            <a:ext cx="3960440" cy="3420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dist="114300" dir="2700000" algn="tl" rotWithShape="0">
              <a:schemeClr val="tx1">
                <a:lumMod val="75000"/>
                <a:lumOff val="25000"/>
              </a:schemeClr>
            </a:outerShdw>
          </a:effectLst>
        </p:spPr>
      </p:pic>
      <p:sp>
        <p:nvSpPr>
          <p:cNvPr id="7" name="왼쪽/오른쪽 화살표 6"/>
          <p:cNvSpPr/>
          <p:nvPr/>
        </p:nvSpPr>
        <p:spPr>
          <a:xfrm>
            <a:off x="5591944" y="620688"/>
            <a:ext cx="936104" cy="216024"/>
          </a:xfrm>
          <a:prstGeom prst="leftRightArrow">
            <a:avLst>
              <a:gd name="adj1" fmla="val 50000"/>
              <a:gd name="adj2" fmla="val 70020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FF9966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8" name="그림 7" descr="IMG_3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4280" y="3501008"/>
            <a:ext cx="4067944" cy="27119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FF33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직사각형 9"/>
          <p:cNvSpPr/>
          <p:nvPr/>
        </p:nvSpPr>
        <p:spPr>
          <a:xfrm>
            <a:off x="4223792" y="4077072"/>
            <a:ext cx="3672408" cy="1512168"/>
          </a:xfrm>
          <a:prstGeom prst="rect">
            <a:avLst/>
          </a:prstGeom>
          <a:noFill/>
          <a:ln w="539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65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청양고추 한입베어물면-충청투데이100721.jpg"/>
          <p:cNvPicPr>
            <a:picLocks noChangeAspect="1"/>
          </p:cNvPicPr>
          <p:nvPr/>
        </p:nvPicPr>
        <p:blipFill>
          <a:blip r:embed="rId2" cstate="print"/>
          <a:srcRect t="8186" b="16045"/>
          <a:stretch>
            <a:fillRect/>
          </a:stretch>
        </p:blipFill>
        <p:spPr>
          <a:xfrm>
            <a:off x="4655841" y="260648"/>
            <a:ext cx="4799189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CFF66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1800000">
              <a:rot lat="20400000" lon="0" rev="0"/>
            </a:camera>
            <a:lightRig rig="twoPt" dir="t">
              <a:rot lat="0" lon="0" rev="0"/>
            </a:lightRig>
          </a:scene3d>
          <a:sp3d z="95250" extrusionH="254000" contourW="12700" prstMaterial="matte">
            <a:bevelT w="22860" h="12700"/>
            <a:contourClr>
              <a:srgbClr val="CCFF33"/>
            </a:contourClr>
          </a:sp3d>
        </p:spPr>
      </p:pic>
      <p:pic>
        <p:nvPicPr>
          <p:cNvPr id="1027" name="Picture 3" descr="C:\Users\TG\AppData\Local\Microsoft\Windows\Temporary Internet Files\Content.IE5\AGYX33F6\questions-2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7568" y="1268760"/>
            <a:ext cx="4394200" cy="4394200"/>
          </a:xfrm>
          <a:prstGeom prst="rect">
            <a:avLst/>
          </a:prstGeom>
          <a:noFill/>
        </p:spPr>
      </p:pic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4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청양고추 한입베어물면-충청투데이100721.jpg"/>
          <p:cNvPicPr>
            <a:picLocks noChangeAspect="1"/>
          </p:cNvPicPr>
          <p:nvPr/>
        </p:nvPicPr>
        <p:blipFill>
          <a:blip r:embed="rId3" cstate="print"/>
          <a:srcRect b="32558"/>
          <a:stretch>
            <a:fillRect/>
          </a:stretch>
        </p:blipFill>
        <p:spPr>
          <a:xfrm>
            <a:off x="2330167" y="404664"/>
            <a:ext cx="7531666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CCFF66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900000">
              <a:rot lat="20400000" lon="0" rev="0"/>
            </a:camera>
            <a:lightRig rig="twoPt" dir="t">
              <a:rot lat="0" lon="0" rev="0"/>
            </a:lightRig>
          </a:scene3d>
          <a:sp3d z="95250" extrusionH="254000" contourW="12700" prstMaterial="matte">
            <a:bevelT w="22860" h="12700"/>
            <a:contourClr>
              <a:srgbClr val="CCFF33"/>
            </a:contourClr>
          </a:sp3d>
        </p:spPr>
      </p:pic>
      <p:sp>
        <p:nvSpPr>
          <p:cNvPr id="4" name="직사각형 3"/>
          <p:cNvSpPr/>
          <p:nvPr/>
        </p:nvSpPr>
        <p:spPr>
          <a:xfrm>
            <a:off x="6053853" y="752198"/>
            <a:ext cx="504055" cy="523220"/>
          </a:xfrm>
          <a:prstGeom prst="rect">
            <a:avLst/>
          </a:prstGeom>
          <a:solidFill>
            <a:srgbClr val="CCFF33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2800" b="1" dirty="0">
              <a:solidFill>
                <a:srgbClr val="FF0000"/>
              </a:solidFill>
              <a:latin typeface="돋움체" pitchFamily="49" charset="-127"/>
              <a:ea typeface="돋움체" pitchFamily="49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047360" y="768184"/>
            <a:ext cx="5300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돋움체" pitchFamily="49" charset="-127"/>
                <a:ea typeface="돋움체" pitchFamily="49" charset="-127"/>
              </a:rPr>
              <a:t>?</a:t>
            </a:r>
            <a:endParaRPr lang="ko-KR" altLang="en-US" sz="2400" b="1" dirty="0">
              <a:solidFill>
                <a:srgbClr val="FF0000"/>
              </a:solidFill>
              <a:latin typeface="돋움체" pitchFamily="49" charset="-127"/>
              <a:ea typeface="돋움체" pitchFamily="49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5087888" y="1196752"/>
            <a:ext cx="26642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6062904" y="889264"/>
            <a:ext cx="504000" cy="28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ko-KR" altLang="en-US" sz="3200" b="1" dirty="0">
              <a:latin typeface="돋움체" pitchFamily="49" charset="-127"/>
              <a:ea typeface="돋움체" pitchFamily="49" charset="-127"/>
            </a:endParaRPr>
          </a:p>
        </p:txBody>
      </p:sp>
      <p:pic>
        <p:nvPicPr>
          <p:cNvPr id="1026" name="Picture 2" descr="C:\Users\TG\AppData\Local\Temp\Temporary Internet Files\Content.IE5\2SBQ9KVD\%ED%88%AC%ED%91%9C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1587304"/>
            <a:ext cx="3816424" cy="5045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5400" cap="sq">
            <a:solidFill>
              <a:srgbClr val="FF0000"/>
            </a:solidFill>
            <a:miter lim="800000"/>
          </a:ln>
          <a:effectLst/>
          <a:scene3d>
            <a:camera prst="perspectiveRelaxed"/>
            <a:lightRig rig="threePt" dir="t">
              <a:rot lat="0" lon="0" rev="2700000"/>
            </a:lightRig>
          </a:scene3d>
          <a:sp3d contourW="50800">
            <a:bevelT h="38100" prst="relaxedInset"/>
            <a:extrusionClr>
              <a:srgbClr val="FF0000"/>
            </a:extrusionClr>
            <a:contourClr>
              <a:srgbClr val="9900FF"/>
            </a:contourClr>
          </a:sp3d>
        </p:spPr>
      </p:pic>
      <p:pic>
        <p:nvPicPr>
          <p:cNvPr id="22" name="그림 21" descr="물음표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3952" y="2276872"/>
            <a:ext cx="936104" cy="1481064"/>
          </a:xfrm>
          <a:prstGeom prst="rect">
            <a:avLst/>
          </a:prstGeom>
        </p:spPr>
      </p:pic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36DE-083E-4F4F-BBEE-EDB2FDC43E1D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3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1" presetClass="entr" presetSubtype="0" repeatCount="2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build="allAtOnce" animBg="1"/>
      <p:bldP spid="5" grpId="0" build="allAtOnce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Macintosh PowerPoint</Application>
  <PresentationFormat>와이드스크린</PresentationFormat>
  <Paragraphs>40</Paragraphs>
  <Slides>10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7" baseType="lpstr">
      <vt:lpstr>돋움체</vt:lpstr>
      <vt:lpstr>맑은 고딕</vt:lpstr>
      <vt:lpstr>문체부 제목 돋음체</vt:lpstr>
      <vt:lpstr>Arial</vt:lpstr>
      <vt:lpstr>HY백송B</vt:lpstr>
      <vt:lpstr>HY헤드라인M</vt:lpstr>
      <vt:lpstr>Office 테마</vt:lpstr>
      <vt:lpstr>죽이기 = 박멸</vt:lpstr>
      <vt:lpstr>균 형 → 가치와 의미는 찾아야!</vt:lpstr>
      <vt:lpstr>PowerPoint 프레젠테이션</vt:lpstr>
      <vt:lpstr>PowerPoint 프레젠테이션</vt:lpstr>
      <vt:lpstr>PowerPoint 프레젠테이션</vt:lpstr>
      <vt:lpstr>PowerPoint 프레젠테이션</vt:lpstr>
      <vt:lpstr>특 정      포 괄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죽이기 = 박멸</dc:title>
  <dc:creator>조영상</dc:creator>
  <cp:lastModifiedBy>조영상</cp:lastModifiedBy>
  <cp:revision>1</cp:revision>
  <dcterms:created xsi:type="dcterms:W3CDTF">2017-01-11T02:10:56Z</dcterms:created>
  <dcterms:modified xsi:type="dcterms:W3CDTF">2017-01-11T02:11:22Z</dcterms:modified>
</cp:coreProperties>
</file>