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5"/>
  </p:normalViewPr>
  <p:slideViewPr>
    <p:cSldViewPr snapToGrid="0" snapToObjects="1">
      <p:cViewPr varScale="1">
        <p:scale>
          <a:sx n="163" d="100"/>
          <a:sy n="163" d="100"/>
        </p:scale>
        <p:origin x="200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F7BB-D4B3-314B-890D-8FD93FD4BE0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6878C-2C80-C84C-8BB7-3B2CC8720B54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71331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○ 태양열소독 방제효과 높은 병 </a:t>
            </a:r>
            <a:r>
              <a:rPr lang="en-US" altLang="ko-KR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ko-KR" alt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상추시들음병</a:t>
            </a:r>
            <a:r>
              <a:rPr lang="en-US" altLang="ko-KR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오이류</a:t>
            </a:r>
            <a:r>
              <a:rPr lang="ko-KR" alt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덩굴쪼김병</a:t>
            </a:r>
            <a:r>
              <a:rPr lang="en-US" altLang="ko-KR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딸기 </a:t>
            </a:r>
            <a:r>
              <a:rPr lang="ko-KR" alt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위황병</a:t>
            </a:r>
            <a:r>
              <a:rPr lang="en-US" altLang="ko-KR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균핵병</a:t>
            </a:r>
            <a:r>
              <a:rPr lang="en-US" altLang="ko-KR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모잘록병</a:t>
            </a:r>
            <a:r>
              <a:rPr lang="en-US" altLang="ko-KR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토양선충류</a:t>
            </a:r>
            <a:endParaRPr lang="en-US" altLang="ko-KR" sz="120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 latinLnBrk="1"/>
            <a:r>
              <a:rPr lang="ko-KR" altLang="en-US" sz="120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○ </a:t>
            </a:r>
            <a:r>
              <a:rPr lang="ko-KR" alt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태양열 소독 방법</a:t>
            </a:r>
          </a:p>
          <a:p>
            <a:pPr fontAlgn="base" latinLnBrk="1"/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토양을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㎝ 정도 깊이로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경운한다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 latinLnBrk="1"/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10a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당 석회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200~250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㎏과 권장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질소기비량과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볏짚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500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㎏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또는 미숙퇴비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3,000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㎏을 골고루 살포한 후 작은 이랑을 만든다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 latinLnBrk="1"/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③ 토양이 포화상태가 되도록 관수한 다음 투명비닐로 밀봉한다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fontAlgn="base" latinLnBrk="1"/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④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한달간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하우스를 밀폐한다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6869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base" latinLnBrk="1"/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○ 일반 퇴비는 다음의 요건을 모두 충족하는 경우에만 사용</a:t>
            </a:r>
          </a:p>
          <a:p>
            <a:pPr fontAlgn="base" latinLnBrk="1"/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퇴비화 과정에서 퇴비더미가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55~75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℃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유지하는 기간이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 이상 되어야 하고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기간 동안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회 이상 뒤집어야 함</a:t>
            </a:r>
          </a:p>
          <a:p>
            <a:pPr fontAlgn="base" latinLnBrk="1"/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퇴비에 항생물질이 포함되지 아니하여야 하고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유해성분 함량은 「비료관리법」 제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조에 따른 비료공정규격 중 퇴비규격의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분의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초과하지 아니하여야 함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142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1685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20141114 </a:t>
            </a:r>
            <a:r>
              <a:rPr lang="ko-KR" altLang="en-US" dirty="0" smtClean="0"/>
              <a:t>농민신문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8226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FF5803-37CF-4D64-A4D0-DC9784D6F493}" type="slidenum">
              <a:rPr lang="en-US" altLang="ko-KR" smtClean="0"/>
              <a:pPr/>
              <a:t>10</a:t>
            </a:fld>
            <a:endParaRPr lang="en-US" altLang="ko-KR" smtClean="0"/>
          </a:p>
        </p:txBody>
      </p:sp>
      <p:sp>
        <p:nvSpPr>
          <p:cNvPr id="92163" name="Rectangle 7"/>
          <p:cNvSpPr txBox="1">
            <a:spLocks noGrp="1" noChangeArrowheads="1"/>
          </p:cNvSpPr>
          <p:nvPr/>
        </p:nvSpPr>
        <p:spPr bwMode="auto">
          <a:xfrm>
            <a:off x="3884824" y="8704815"/>
            <a:ext cx="2970000" cy="41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151" tIns="43576" rIns="87151" bIns="43576" anchor="b"/>
          <a:lstStyle/>
          <a:p>
            <a:pPr algn="r" defTabSz="871538"/>
            <a:fld id="{BF3B35D6-9D98-4732-9002-735FDDF2D2C5}" type="slidenum">
              <a:rPr lang="en-US" altLang="ko-KR" sz="1100">
                <a:solidFill>
                  <a:schemeClr val="tx2"/>
                </a:solidFill>
              </a:rPr>
              <a:pPr algn="r" defTabSz="871538"/>
              <a:t>10</a:t>
            </a:fld>
            <a:endParaRPr lang="en-US" altLang="ko-KR" sz="1100">
              <a:solidFill>
                <a:schemeClr val="tx2"/>
              </a:solidFill>
            </a:endParaRPr>
          </a:p>
        </p:txBody>
      </p:sp>
      <p:sp>
        <p:nvSpPr>
          <p:cNvPr id="921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5800"/>
            <a:ext cx="6091238" cy="3427413"/>
          </a:xfrm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87151" tIns="43576" rIns="87151" bIns="43576"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1984843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 smtClean="0"/>
              <a:t>마스터 부제목 스타일 편집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62926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8847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73660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1122091" y="6492876"/>
            <a:ext cx="1069909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71F436DE-083E-4F4F-BBEE-EDB2FDC43E1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4385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23834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04723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01712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8937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02458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12004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80342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9540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FDF00-E3D7-D247-8421-16F796BF7C2B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AFBEE-ED0F-CF43-A5E1-F40F9B74413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354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g"/><Relationship Id="rId5" Type="http://schemas.openxmlformats.org/officeDocument/2006/relationships/image" Target="../media/image3.jpe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jpeg"/><Relationship Id="rId7" Type="http://schemas.openxmlformats.org/officeDocument/2006/relationships/image" Target="../media/image31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밭 비료사용 처방서.jpg"/>
          <p:cNvPicPr preferRelativeResize="0"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92096" y="1377352"/>
            <a:ext cx="8395224" cy="52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폭발 1 5"/>
          <p:cNvSpPr/>
          <p:nvPr/>
        </p:nvSpPr>
        <p:spPr>
          <a:xfrm>
            <a:off x="4007768" y="2348880"/>
            <a:ext cx="2376264" cy="1656184"/>
          </a:xfrm>
          <a:prstGeom prst="irregularSeal1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 err="1">
                <a:solidFill>
                  <a:schemeClr val="tx1"/>
                </a:solidFill>
                <a:latin typeface="+mj-ea"/>
                <a:ea typeface="+mj-ea"/>
              </a:rPr>
              <a:t>청고병</a:t>
            </a:r>
            <a:endParaRPr lang="ko-KR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폭발 1 6"/>
          <p:cNvSpPr/>
          <p:nvPr/>
        </p:nvSpPr>
        <p:spPr>
          <a:xfrm>
            <a:off x="6456040" y="3645024"/>
            <a:ext cx="2376264" cy="1656184"/>
          </a:xfrm>
          <a:prstGeom prst="irregularSeal1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 err="1">
                <a:solidFill>
                  <a:schemeClr val="tx1"/>
                </a:solidFill>
                <a:latin typeface="+mj-ea"/>
                <a:ea typeface="문체부 제목 돋음체" pitchFamily="49" charset="-127"/>
              </a:rPr>
              <a:t>무름병</a:t>
            </a:r>
            <a:endParaRPr lang="ko-KR" altLang="en-US" sz="2800" dirty="0">
              <a:solidFill>
                <a:schemeClr val="tx1"/>
              </a:solidFill>
              <a:latin typeface="+mj-ea"/>
              <a:ea typeface="문체부 제목 돋음체" pitchFamily="49" charset="-127"/>
            </a:endParaRPr>
          </a:p>
        </p:txBody>
      </p:sp>
      <p:sp>
        <p:nvSpPr>
          <p:cNvPr id="8" name="폭발 1 7"/>
          <p:cNvSpPr/>
          <p:nvPr/>
        </p:nvSpPr>
        <p:spPr>
          <a:xfrm>
            <a:off x="2711624" y="4365104"/>
            <a:ext cx="3744416" cy="1656184"/>
          </a:xfrm>
          <a:prstGeom prst="irregularSeal1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>
                <a:solidFill>
                  <a:schemeClr val="tx1"/>
                </a:solidFill>
                <a:latin typeface="+mj-ea"/>
                <a:ea typeface="+mj-ea"/>
              </a:rPr>
              <a:t>모자이크병</a:t>
            </a:r>
            <a:endParaRPr lang="ko-KR" altLang="en-US" sz="2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321" y="1484785"/>
            <a:ext cx="5600871" cy="4239091"/>
          </a:xfrm>
          <a:prstGeom prst="rect">
            <a:avLst/>
          </a:prstGeom>
          <a:scene3d>
            <a:camera prst="isometricTopUp"/>
            <a:lightRig rig="threePt" dir="t"/>
          </a:scene3d>
          <a:sp3d extrusionH="374650" contourW="12700" prstMaterial="matte">
            <a:bevelT w="127000"/>
            <a:bevelB w="133350"/>
            <a:extrusionClr>
              <a:schemeClr val="bg1">
                <a:lumMod val="75000"/>
              </a:schemeClr>
            </a:extrusionClr>
            <a:contourClr>
              <a:srgbClr val="9900FF"/>
            </a:contourClr>
          </a:sp3d>
        </p:spPr>
      </p:pic>
      <p:pic>
        <p:nvPicPr>
          <p:cNvPr id="11" name="내용 개체 틀 3" descr="밭 비료사용 처방서.jpg"/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77240" y="1395064"/>
            <a:ext cx="8424936" cy="52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175" cap="sq">
            <a:noFill/>
            <a:miter lim="800000"/>
          </a:ln>
          <a:effectLst>
            <a:outerShdw blurRad="107950" dist="12700" dir="5400000" algn="ctr">
              <a:srgbClr val="000000"/>
            </a:outerShdw>
            <a:softEdge rad="127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 prst="artDeco"/>
            <a:contourClr>
              <a:srgbClr val="9900FF"/>
            </a:contourClr>
          </a:sp3d>
        </p:spPr>
      </p:pic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10" name="제목 2"/>
          <p:cNvSpPr>
            <a:spLocks noGrp="1"/>
          </p:cNvSpPr>
          <p:nvPr>
            <p:ph type="title"/>
          </p:nvPr>
        </p:nvSpPr>
        <p:spPr>
          <a:xfrm>
            <a:off x="3647728" y="274638"/>
            <a:ext cx="4896544" cy="792088"/>
          </a:xfr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defTabSz="1955800">
              <a:spcAft>
                <a:spcPct val="35000"/>
              </a:spcAft>
            </a:pPr>
            <a:r>
              <a:rPr lang="ko-KR" altLang="en-US" sz="48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죽이기 </a:t>
            </a:r>
            <a:r>
              <a:rPr lang="en-US" altLang="ko-KR" sz="48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= </a:t>
            </a:r>
            <a:r>
              <a:rPr lang="ko-KR" altLang="en-US" sz="4800" b="1" dirty="0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박멸</a:t>
            </a:r>
            <a:endParaRPr lang="ko-KR" altLang="en-US" sz="48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3" name="제목 2"/>
          <p:cNvSpPr txBox="1">
            <a:spLocks/>
          </p:cNvSpPr>
          <p:nvPr/>
        </p:nvSpPr>
        <p:spPr>
          <a:xfrm>
            <a:off x="3647728" y="260648"/>
            <a:ext cx="4896544" cy="792088"/>
          </a:xfrm>
          <a:prstGeom prst="rect">
            <a:avLst/>
          </a:prstGeo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ko-KR" altLang="en-US" sz="4800" b="1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균형 맞추기</a:t>
            </a:r>
            <a:endParaRPr lang="ko-KR" altLang="en-US" sz="4800" b="1" dirty="0">
              <a:ln w="3175">
                <a:solidFill>
                  <a:schemeClr val="bg1"/>
                </a:solidFill>
              </a:ln>
              <a:solidFill>
                <a:srgbClr val="0000FF"/>
              </a:solidFill>
              <a:latin typeface="+mj-ea"/>
              <a:ea typeface="+mj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957" y="1700808"/>
            <a:ext cx="6144686" cy="4608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5658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0" grpId="1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64"/>
          <p:cNvSpPr txBox="1">
            <a:spLocks noGrp="1" noChangeArrowheads="1"/>
          </p:cNvSpPr>
          <p:nvPr/>
        </p:nvSpPr>
        <p:spPr bwMode="auto">
          <a:xfrm>
            <a:off x="83820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8305323-51F3-42BC-A077-8765534823EA}" type="slidenum">
              <a:rPr lang="en-US" altLang="ko-KR" sz="1400">
                <a:solidFill>
                  <a:schemeClr val="bg2"/>
                </a:solidFill>
              </a:rPr>
              <a:pPr algn="r">
                <a:defRPr/>
              </a:pPr>
              <a:t>10</a:t>
            </a:fld>
            <a:endParaRPr lang="en-US" altLang="ko-KR" sz="1400">
              <a:solidFill>
                <a:schemeClr val="bg2"/>
              </a:solidFill>
            </a:endParaRPr>
          </a:p>
        </p:txBody>
      </p:sp>
      <p:pic>
        <p:nvPicPr>
          <p:cNvPr id="336898" name="Picture 2" descr="이미지-수박소녀"/>
          <p:cNvPicPr>
            <a:picLocks noChangeAspect="1" noChangeArrowheads="1"/>
          </p:cNvPicPr>
          <p:nvPr/>
        </p:nvPicPr>
        <p:blipFill>
          <a:blip r:embed="rId3" cstate="print"/>
          <a:srcRect l="53941" t="27940" r="5121" b="16389"/>
          <a:stretch>
            <a:fillRect/>
          </a:stretch>
        </p:blipFill>
        <p:spPr bwMode="auto">
          <a:xfrm>
            <a:off x="6445251" y="2214564"/>
            <a:ext cx="4551363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4000" y="4714876"/>
            <a:ext cx="9144000" cy="2143125"/>
            <a:chOff x="0" y="2024"/>
            <a:chExt cx="5760" cy="2296"/>
          </a:xfrm>
        </p:grpSpPr>
        <p:pic>
          <p:nvPicPr>
            <p:cNvPr id="81931" name="Picture 4" descr="이미지"/>
            <p:cNvPicPr>
              <a:picLocks noChangeAspect="1" noChangeArrowheads="1"/>
            </p:cNvPicPr>
            <p:nvPr/>
          </p:nvPicPr>
          <p:blipFill>
            <a:blip r:embed="rId4" cstate="print"/>
            <a:srcRect t="46852"/>
            <a:stretch>
              <a:fillRect/>
            </a:stretch>
          </p:blipFill>
          <p:spPr bwMode="auto">
            <a:xfrm>
              <a:off x="0" y="2024"/>
              <a:ext cx="5760" cy="2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932" name="Picture 5" descr="토마토-귤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41" y="2808"/>
              <a:ext cx="4239" cy="1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1925" name="Text Box 6"/>
          <p:cNvSpPr txBox="1">
            <a:spLocks noChangeArrowheads="1"/>
          </p:cNvSpPr>
          <p:nvPr/>
        </p:nvSpPr>
        <p:spPr bwMode="auto">
          <a:xfrm>
            <a:off x="2832101" y="223202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latinLnBrk="0" hangingPunct="0">
              <a:spcBef>
                <a:spcPct val="50000"/>
              </a:spcBef>
            </a:pPr>
            <a:endParaRPr lang="ko-KR" altLang="ko-KR" b="1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WordArt 10"/>
          <p:cNvSpPr>
            <a:spLocks noChangeArrowheads="1" noChangeShapeType="1" noTextEdit="1"/>
          </p:cNvSpPr>
          <p:nvPr/>
        </p:nvSpPr>
        <p:spPr bwMode="auto">
          <a:xfrm>
            <a:off x="2095472" y="3643314"/>
            <a:ext cx="4953000" cy="15001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5130"/>
              </a:avLst>
            </a:prstTxWarp>
          </a:bodyPr>
          <a:lstStyle/>
          <a:p>
            <a:pPr algn="ctr"/>
            <a:r>
              <a:rPr lang="ko-KR" altLang="en-US" sz="3600" b="1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/>
                  </a:outerShdw>
                </a:effectLst>
                <a:latin typeface="HY백송B"/>
                <a:ea typeface="HY백송B"/>
              </a:rPr>
              <a:t>감사합니다</a:t>
            </a:r>
          </a:p>
        </p:txBody>
      </p:sp>
      <p:sp>
        <p:nvSpPr>
          <p:cNvPr id="14" name="WordArt 11"/>
          <p:cNvSpPr>
            <a:spLocks noChangeArrowheads="1" noChangeShapeType="1" noTextEdit="1"/>
          </p:cNvSpPr>
          <p:nvPr/>
        </p:nvSpPr>
        <p:spPr bwMode="auto">
          <a:xfrm>
            <a:off x="2095501" y="500063"/>
            <a:ext cx="2951163" cy="969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3264"/>
              </a:avLst>
            </a:prstTxWarp>
          </a:bodyPr>
          <a:lstStyle/>
          <a:p>
            <a:pPr algn="ctr"/>
            <a:r>
              <a:rPr lang="ko-KR" altLang="en-US" sz="4000" kern="10" spc="-20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FFFF99"/>
                </a:solidFill>
                <a:effectLst>
                  <a:outerShdw dist="63500" dir="2212194" algn="ctr" rotWithShape="0">
                    <a:schemeClr val="tx1"/>
                  </a:outerShdw>
                </a:effectLst>
                <a:latin typeface="HY백송B"/>
                <a:ea typeface="HY백송B"/>
              </a:rPr>
              <a:t>농장에서  </a:t>
            </a:r>
          </a:p>
        </p:txBody>
      </p:sp>
      <p:sp>
        <p:nvSpPr>
          <p:cNvPr id="15" name="WordArt 9"/>
          <p:cNvSpPr>
            <a:spLocks noChangeArrowheads="1" noChangeShapeType="1" noTextEdit="1"/>
          </p:cNvSpPr>
          <p:nvPr/>
        </p:nvSpPr>
        <p:spPr bwMode="auto">
          <a:xfrm>
            <a:off x="5167306" y="500042"/>
            <a:ext cx="4038600" cy="1143008"/>
          </a:xfrm>
          <a:prstGeom prst="rect">
            <a:avLst/>
          </a:prstGeom>
        </p:spPr>
        <p:txBody>
          <a:bodyPr wrap="none" fromWordArt="1">
            <a:prstTxWarp prst="textFadeLeft">
              <a:avLst>
                <a:gd name="adj" fmla="val 18181"/>
              </a:avLst>
            </a:prstTxWarp>
          </a:bodyPr>
          <a:lstStyle/>
          <a:p>
            <a:pPr algn="ctr">
              <a:defRPr/>
            </a:pPr>
            <a:r>
              <a:rPr lang="ko-KR" altLang="en-US" sz="4800" kern="10" spc="-24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63500" dir="2212194" algn="ctr" rotWithShape="0">
                    <a:schemeClr val="tx1"/>
                  </a:outerShdw>
                </a:effectLst>
                <a:latin typeface="HY백송B"/>
                <a:ea typeface="HY백송B"/>
              </a:rPr>
              <a:t>식탁까지 </a:t>
            </a:r>
            <a:r>
              <a:rPr lang="en-US" altLang="ko-KR" sz="4800" kern="10" spc="-24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63500" dir="2212194" algn="ctr" rotWithShape="0">
                    <a:schemeClr val="tx1"/>
                  </a:outerShdw>
                </a:effectLst>
                <a:latin typeface="HY백송B"/>
                <a:ea typeface="HY백송B"/>
              </a:rPr>
              <a:t>!</a:t>
            </a:r>
            <a:endParaRPr lang="ko-KR" altLang="en-US" sz="4800" kern="10" spc="-24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CC00"/>
              </a:solidFill>
              <a:effectLst>
                <a:outerShdw dist="63500" dir="2212194" algn="ctr" rotWithShape="0">
                  <a:schemeClr val="tx1"/>
                </a:outerShdw>
              </a:effectLst>
              <a:latin typeface="HY백송B"/>
              <a:ea typeface="HY백송B"/>
            </a:endParaRPr>
          </a:p>
        </p:txBody>
      </p:sp>
      <p:pic>
        <p:nvPicPr>
          <p:cNvPr id="16" name="Picture 7" descr="인증마크1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431704" y="1988840"/>
            <a:ext cx="1368152" cy="1335576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  <a:scene3d>
            <a:camera prst="perspectiveContrastingRightFacing"/>
            <a:lightRig rig="threePt" dir="t"/>
          </a:scene3d>
          <a:sp3d extrusionH="254000" contourW="6350">
            <a:bevelT w="57150"/>
            <a:bevelB w="6350"/>
            <a:extrusionClr>
              <a:schemeClr val="bg1">
                <a:lumMod val="85000"/>
              </a:schemeClr>
            </a:extrusionClr>
            <a:contourClr>
              <a:srgbClr val="008000"/>
            </a:contourClr>
          </a:sp3d>
        </p:spPr>
      </p:pic>
      <p:pic>
        <p:nvPicPr>
          <p:cNvPr id="18" name="Picture 7" descr="인증마크1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735961" y="1988840"/>
            <a:ext cx="1368151" cy="1335576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  <a:scene3d>
            <a:camera prst="isometricTopUp"/>
            <a:lightRig rig="threePt" dir="t"/>
          </a:scene3d>
          <a:sp3d extrusionH="254000" contourW="6350">
            <a:bevelT w="57150"/>
            <a:bevelB w="6350"/>
            <a:extrusionClr>
              <a:schemeClr val="bg1">
                <a:lumMod val="95000"/>
              </a:schemeClr>
            </a:extrusionClr>
            <a:contourClr>
              <a:srgbClr val="008000"/>
            </a:contourClr>
          </a:sp3d>
        </p:spPr>
      </p:pic>
      <p:sp>
        <p:nvSpPr>
          <p:cNvPr id="19" name="슬라이드 번호 개체 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1861545"/>
      </p:ext>
    </p:ext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2000"/>
                                        <p:tgtEl>
                                          <p:spTgt spid="3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6" presetClass="emph" presetSubtype="0" repeatCount="5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3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repeatCount="5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3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2"/>
          <p:cNvSpPr>
            <a:spLocks noGrp="1"/>
          </p:cNvSpPr>
          <p:nvPr>
            <p:ph type="title"/>
          </p:nvPr>
        </p:nvSpPr>
        <p:spPr>
          <a:xfrm>
            <a:off x="2279576" y="274638"/>
            <a:ext cx="7632848" cy="922114"/>
          </a:xfr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defTabSz="1955800">
              <a:spcAft>
                <a:spcPct val="35000"/>
              </a:spcAft>
            </a:pPr>
            <a:r>
              <a:rPr lang="ko-KR" altLang="en-US" sz="4800" b="1" spc="-300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균 형</a:t>
            </a:r>
            <a:r>
              <a:rPr lang="ko-KR" altLang="en-US" b="1" spc="-300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 → 가치와 의미는 찾아야</a:t>
            </a:r>
            <a:r>
              <a:rPr lang="en-US" altLang="ko-KR" b="1" spc="-300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!</a:t>
            </a:r>
            <a:endParaRPr lang="ko-KR" altLang="en-US" b="1" spc="-300" dirty="0">
              <a:ln w="3175">
                <a:solidFill>
                  <a:schemeClr val="bg1"/>
                </a:solidFill>
              </a:ln>
              <a:solidFill>
                <a:srgbClr val="0000FF"/>
              </a:solidFill>
              <a:latin typeface="+mj-ea"/>
              <a:ea typeface="+mj-ea"/>
            </a:endParaRPr>
          </a:p>
        </p:txBody>
      </p:sp>
      <p:pic>
        <p:nvPicPr>
          <p:cNvPr id="6" name="그림 5" descr="퇴비장20120513_105658.jpg"/>
          <p:cNvPicPr>
            <a:picLocks noChangeAspect="1"/>
          </p:cNvPicPr>
          <p:nvPr/>
        </p:nvPicPr>
        <p:blipFill>
          <a:blip r:embed="rId3" cstate="print"/>
          <a:srcRect l="9838" t="12201"/>
          <a:stretch>
            <a:fillRect/>
          </a:stretch>
        </p:blipFill>
        <p:spPr>
          <a:xfrm>
            <a:off x="2207568" y="1412776"/>
            <a:ext cx="7776864" cy="512798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603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3</a:t>
            </a:fld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606" y="1124745"/>
            <a:ext cx="7104789" cy="53285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785" y="1412777"/>
            <a:ext cx="1664071" cy="325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4</a:t>
            </a:fld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548680"/>
            <a:ext cx="7152928" cy="47686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88" y="1119691"/>
            <a:ext cx="7152928" cy="47686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519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-0.27847 0.23056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24" y="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5</a:t>
            </a:fld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34" y="1610346"/>
            <a:ext cx="4031230" cy="23947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00F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234" y="4202634"/>
            <a:ext cx="4031230" cy="23947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00F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222" y="4202634"/>
            <a:ext cx="4031230" cy="23947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193" y="1610346"/>
            <a:ext cx="4031230" cy="23947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직사각형 8"/>
          <p:cNvSpPr/>
          <p:nvPr/>
        </p:nvSpPr>
        <p:spPr>
          <a:xfrm>
            <a:off x="1847528" y="476672"/>
            <a:ext cx="4140000" cy="900000"/>
          </a:xfrm>
          <a:prstGeom prst="rect">
            <a:avLst/>
          </a:prstGeo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4400" b="1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미생물 </a:t>
            </a:r>
            <a:r>
              <a:rPr lang="ko-KR" altLang="en-US" sz="4400" b="1" dirty="0" err="1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처리동</a:t>
            </a:r>
            <a:endParaRPr lang="ko-KR" altLang="en-US" sz="44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168008" y="476672"/>
            <a:ext cx="4140000" cy="900000"/>
          </a:xfrm>
          <a:prstGeom prst="rect">
            <a:avLst/>
          </a:prstGeo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altLang="en-US" sz="4400" b="1">
                <a:ln w="3175">
                  <a:solidFill>
                    <a:schemeClr val="bg1"/>
                  </a:solidFill>
                </a:ln>
                <a:solidFill>
                  <a:srgbClr val="FF0000"/>
                </a:solidFill>
                <a:latin typeface="+mj-ea"/>
                <a:ea typeface="+mj-ea"/>
              </a:rPr>
              <a:t>무처리동</a:t>
            </a:r>
            <a:endParaRPr lang="ko-KR" altLang="en-US" sz="4400" b="1" dirty="0">
              <a:ln w="3175">
                <a:solidFill>
                  <a:schemeClr val="bg1"/>
                </a:solidFill>
              </a:ln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823" y="1484784"/>
            <a:ext cx="3312370" cy="424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4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6</a:t>
            </a:fld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066" y="548680"/>
            <a:ext cx="6358157" cy="47686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589" y="1119691"/>
            <a:ext cx="7152927" cy="47686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9" r="12149" b="36617"/>
          <a:stretch/>
        </p:blipFill>
        <p:spPr>
          <a:xfrm>
            <a:off x="6528048" y="3428687"/>
            <a:ext cx="2488722" cy="30225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4" name="그룹 3"/>
          <p:cNvGrpSpPr/>
          <p:nvPr/>
        </p:nvGrpSpPr>
        <p:grpSpPr>
          <a:xfrm>
            <a:off x="5951984" y="970907"/>
            <a:ext cx="3168352" cy="5597244"/>
            <a:chOff x="4427984" y="970907"/>
            <a:chExt cx="3168352" cy="5597244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7984" y="970907"/>
              <a:ext cx="3168352" cy="5597244"/>
            </a:xfrm>
            <a:prstGeom prst="rect">
              <a:avLst/>
            </a:prstGeom>
          </p:spPr>
        </p:pic>
        <p:sp>
          <p:nvSpPr>
            <p:cNvPr id="3" name="직사각형 2"/>
            <p:cNvSpPr/>
            <p:nvPr/>
          </p:nvSpPr>
          <p:spPr>
            <a:xfrm>
              <a:off x="5076056" y="5157192"/>
              <a:ext cx="1080120" cy="10081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813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-0.27847 0.23056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24" y="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215680" y="274638"/>
            <a:ext cx="5760640" cy="922114"/>
          </a:xfrm>
          <a:scene3d>
            <a:camera prst="perspectiveRelaxedModerately" zoom="92000">
              <a:rot lat="19790639" lon="0" rev="0"/>
            </a:camera>
            <a:lightRig rig="balanced" dir="t">
              <a:rot lat="0" lon="0" rev="12700000"/>
            </a:lightRig>
          </a:scene3d>
          <a:sp3d prstMaterial="plastic">
            <a:bevelT w="50800" h="50800"/>
            <a:bevelB w="50800" h="508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622584"/>
              <a:satOff val="26541"/>
              <a:lumOff val="5752"/>
              <a:alphaOff val="0"/>
            </a:schemeClr>
          </a:fillRef>
          <a:effectRef idx="2">
            <a:schemeClr val="accent5">
              <a:hueOff val="-6622584"/>
              <a:satOff val="26541"/>
              <a:lumOff val="575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67641" bIns="0" numCol="1" spcCol="1270" rtlCol="0" anchor="ctr" anchorCtr="0">
            <a:noAutofit/>
            <a:sp3d extrusionH="82550"/>
          </a:bodyPr>
          <a:lstStyle/>
          <a:p>
            <a:pPr defTabSz="1955800">
              <a:spcAft>
                <a:spcPct val="35000"/>
              </a:spcAft>
            </a:pPr>
            <a:r>
              <a:rPr lang="ko-KR" altLang="en-US" sz="4800" b="1" dirty="0" err="1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특</a:t>
            </a:r>
            <a:r>
              <a:rPr lang="ko-KR" altLang="en-US" sz="4800" b="1" dirty="0">
                <a:ln w="3175">
                  <a:solidFill>
                    <a:schemeClr val="bg1"/>
                  </a:solidFill>
                </a:ln>
                <a:solidFill>
                  <a:srgbClr val="0000FF"/>
                </a:solidFill>
                <a:latin typeface="+mj-ea"/>
                <a:ea typeface="+mj-ea"/>
              </a:rPr>
              <a:t> 정      포 괄</a:t>
            </a:r>
            <a:endParaRPr lang="ko-KR" altLang="en-US" sz="4800" b="1" dirty="0">
              <a:ln w="3175">
                <a:solidFill>
                  <a:schemeClr val="bg1"/>
                </a:solidFill>
              </a:ln>
              <a:solidFill>
                <a:srgbClr val="0000FF"/>
              </a:solidFill>
              <a:latin typeface="+mj-ea"/>
              <a:ea typeface="+mj-ea"/>
            </a:endParaRPr>
          </a:p>
        </p:txBody>
      </p:sp>
      <p:pic>
        <p:nvPicPr>
          <p:cNvPr id="4" name="내용 개체 틀 3" descr="쌀농사꾼.jpg"/>
          <p:cNvPicPr preferRelativeResize="0"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47528" y="1412776"/>
            <a:ext cx="3960440" cy="3420000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dist="114300" dir="2700000" algn="tl" rotWithShape="0">
              <a:schemeClr val="tx1">
                <a:lumMod val="75000"/>
                <a:lumOff val="25000"/>
              </a:schemeClr>
            </a:outerShdw>
          </a:effectLst>
        </p:spPr>
      </p:pic>
      <p:pic>
        <p:nvPicPr>
          <p:cNvPr id="5" name="내용 개체 틀 3" descr="쌀농사꾼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12024" y="1449160"/>
            <a:ext cx="3960440" cy="3420000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dist="114300" dir="2700000" algn="tl" rotWithShape="0">
              <a:schemeClr val="tx1">
                <a:lumMod val="75000"/>
                <a:lumOff val="25000"/>
              </a:schemeClr>
            </a:outerShdw>
          </a:effectLst>
        </p:spPr>
      </p:pic>
      <p:sp>
        <p:nvSpPr>
          <p:cNvPr id="7" name="왼쪽/오른쪽 화살표 6"/>
          <p:cNvSpPr/>
          <p:nvPr/>
        </p:nvSpPr>
        <p:spPr>
          <a:xfrm>
            <a:off x="5591944" y="620688"/>
            <a:ext cx="936104" cy="216024"/>
          </a:xfrm>
          <a:prstGeom prst="leftRightArrow">
            <a:avLst>
              <a:gd name="adj1" fmla="val 50000"/>
              <a:gd name="adj2" fmla="val 70020"/>
            </a:avLst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FF9966"/>
              </a:gs>
              <a:gs pos="100000">
                <a:srgbClr val="3366FF"/>
              </a:gs>
            </a:gsLst>
            <a:lin ang="5400000" scaled="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7</a:t>
            </a:fld>
            <a:endParaRPr lang="ko-KR" altLang="en-US"/>
          </a:p>
        </p:txBody>
      </p:sp>
      <p:pic>
        <p:nvPicPr>
          <p:cNvPr id="8" name="그림 7" descr="IMG_30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4280" y="3501008"/>
            <a:ext cx="4067944" cy="27119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CCFF33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직사각형 9"/>
          <p:cNvSpPr/>
          <p:nvPr/>
        </p:nvSpPr>
        <p:spPr>
          <a:xfrm>
            <a:off x="4223792" y="4077072"/>
            <a:ext cx="3672408" cy="1512168"/>
          </a:xfrm>
          <a:prstGeom prst="rect">
            <a:avLst/>
          </a:prstGeom>
          <a:noFill/>
          <a:ln w="539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56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청양고추 한입베어물면-충청투데이100721.jpg"/>
          <p:cNvPicPr>
            <a:picLocks noChangeAspect="1"/>
          </p:cNvPicPr>
          <p:nvPr/>
        </p:nvPicPr>
        <p:blipFill>
          <a:blip r:embed="rId2" cstate="print"/>
          <a:srcRect t="8186" b="16045"/>
          <a:stretch>
            <a:fillRect/>
          </a:stretch>
        </p:blipFill>
        <p:spPr>
          <a:xfrm>
            <a:off x="4655841" y="260648"/>
            <a:ext cx="4799189" cy="626469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CCFF66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 fov="1800000">
              <a:rot lat="20400000" lon="0" rev="0"/>
            </a:camera>
            <a:lightRig rig="twoPt" dir="t">
              <a:rot lat="0" lon="0" rev="0"/>
            </a:lightRig>
          </a:scene3d>
          <a:sp3d z="95250" extrusionH="254000" contourW="12700" prstMaterial="matte">
            <a:bevelT w="22860" h="12700"/>
            <a:contourClr>
              <a:srgbClr val="CCFF33"/>
            </a:contourClr>
          </a:sp3d>
        </p:spPr>
      </p:pic>
      <p:pic>
        <p:nvPicPr>
          <p:cNvPr id="1027" name="Picture 3" descr="C:\Users\TG\AppData\Local\Microsoft\Windows\Temporary Internet Files\Content.IE5\AGYX33F6\questions-2[1]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7568" y="1268760"/>
            <a:ext cx="4394200" cy="4394200"/>
          </a:xfrm>
          <a:prstGeom prst="rect">
            <a:avLst/>
          </a:prstGeom>
          <a:noFill/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4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청양고추 한입베어물면-충청투데이100721.jpg"/>
          <p:cNvPicPr>
            <a:picLocks noChangeAspect="1"/>
          </p:cNvPicPr>
          <p:nvPr/>
        </p:nvPicPr>
        <p:blipFill>
          <a:blip r:embed="rId3" cstate="print"/>
          <a:srcRect b="32558"/>
          <a:stretch>
            <a:fillRect/>
          </a:stretch>
        </p:blipFill>
        <p:spPr>
          <a:xfrm>
            <a:off x="2330167" y="404664"/>
            <a:ext cx="7531666" cy="604867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CCFF66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 fov="900000">
              <a:rot lat="20400000" lon="0" rev="0"/>
            </a:camera>
            <a:lightRig rig="twoPt" dir="t">
              <a:rot lat="0" lon="0" rev="0"/>
            </a:lightRig>
          </a:scene3d>
          <a:sp3d z="95250" extrusionH="254000" contourW="12700" prstMaterial="matte">
            <a:bevelT w="22860" h="12700"/>
            <a:contourClr>
              <a:srgbClr val="CCFF33"/>
            </a:contourClr>
          </a:sp3d>
        </p:spPr>
      </p:pic>
      <p:sp>
        <p:nvSpPr>
          <p:cNvPr id="4" name="직사각형 3"/>
          <p:cNvSpPr/>
          <p:nvPr/>
        </p:nvSpPr>
        <p:spPr>
          <a:xfrm>
            <a:off x="6053853" y="752198"/>
            <a:ext cx="504055" cy="523220"/>
          </a:xfrm>
          <a:prstGeom prst="rect">
            <a:avLst/>
          </a:prstGeom>
          <a:solidFill>
            <a:srgbClr val="CCFF33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ko-KR" altLang="en-US" sz="2800" b="1" dirty="0">
              <a:solidFill>
                <a:srgbClr val="FF0000"/>
              </a:solidFill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047360" y="768184"/>
            <a:ext cx="53000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F0000"/>
                </a:solidFill>
                <a:latin typeface="돋움체" pitchFamily="49" charset="-127"/>
                <a:ea typeface="돋움체" pitchFamily="49" charset="-127"/>
              </a:rPr>
              <a:t>?</a:t>
            </a:r>
            <a:endParaRPr lang="ko-KR" altLang="en-US" sz="2400" b="1" dirty="0">
              <a:solidFill>
                <a:srgbClr val="FF0000"/>
              </a:solidFill>
              <a:latin typeface="돋움체" pitchFamily="49" charset="-127"/>
              <a:ea typeface="돋움체" pitchFamily="49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5087888" y="1196752"/>
            <a:ext cx="266429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6062904" y="889264"/>
            <a:ext cx="504000" cy="2880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endParaRPr lang="ko-KR" altLang="en-US" sz="3200" b="1" dirty="0">
              <a:latin typeface="돋움체" pitchFamily="49" charset="-127"/>
              <a:ea typeface="돋움체" pitchFamily="49" charset="-127"/>
            </a:endParaRPr>
          </a:p>
        </p:txBody>
      </p:sp>
      <p:pic>
        <p:nvPicPr>
          <p:cNvPr id="1026" name="Picture 2" descr="C:\Users\TG\AppData\Local\Temp\Temporary Internet Files\Content.IE5\2SBQ9KVD\%ED%88%AC%ED%91%9C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3832" y="1587304"/>
            <a:ext cx="3816424" cy="50454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5400" cap="sq">
            <a:solidFill>
              <a:srgbClr val="FF0000"/>
            </a:solidFill>
            <a:miter lim="800000"/>
          </a:ln>
          <a:effectLst/>
          <a:scene3d>
            <a:camera prst="perspectiveRelaxed"/>
            <a:lightRig rig="threePt" dir="t">
              <a:rot lat="0" lon="0" rev="2700000"/>
            </a:lightRig>
          </a:scene3d>
          <a:sp3d contourW="50800">
            <a:bevelT h="38100" prst="relaxedInset"/>
            <a:extrusionClr>
              <a:srgbClr val="FF0000"/>
            </a:extrusionClr>
            <a:contourClr>
              <a:srgbClr val="9900FF"/>
            </a:contourClr>
          </a:sp3d>
        </p:spPr>
      </p:pic>
      <p:pic>
        <p:nvPicPr>
          <p:cNvPr id="22" name="그림 21" descr="물음표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3952" y="2276872"/>
            <a:ext cx="936104" cy="1481064"/>
          </a:xfrm>
          <a:prstGeom prst="rect">
            <a:avLst/>
          </a:prstGeom>
        </p:spPr>
      </p:pic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635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31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4" grpId="1" build="allAtOnce" animBg="1"/>
      <p:bldP spid="5" grpId="0" build="allAtOnce"/>
      <p:bldP spid="9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Macintosh PowerPoint</Application>
  <PresentationFormat>와이드스크린</PresentationFormat>
  <Paragraphs>40</Paragraphs>
  <Slides>10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돋움체</vt:lpstr>
      <vt:lpstr>맑은 고딕</vt:lpstr>
      <vt:lpstr>문체부 제목 돋음체</vt:lpstr>
      <vt:lpstr>Arial</vt:lpstr>
      <vt:lpstr>HY백송B</vt:lpstr>
      <vt:lpstr>HY헤드라인M</vt:lpstr>
      <vt:lpstr>Office 테마</vt:lpstr>
      <vt:lpstr>죽이기 = 박멸</vt:lpstr>
      <vt:lpstr>균 형 → 가치와 의미는 찾아야!</vt:lpstr>
      <vt:lpstr>PowerPoint 프레젠테이션</vt:lpstr>
      <vt:lpstr>PowerPoint 프레젠테이션</vt:lpstr>
      <vt:lpstr>PowerPoint 프레젠테이션</vt:lpstr>
      <vt:lpstr>PowerPoint 프레젠테이션</vt:lpstr>
      <vt:lpstr>특 정      포 괄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죽이기 = 박멸</dc:title>
  <dc:creator>조영상</dc:creator>
  <cp:lastModifiedBy>조영상</cp:lastModifiedBy>
  <cp:revision>1</cp:revision>
  <dcterms:created xsi:type="dcterms:W3CDTF">2017-01-11T02:10:56Z</dcterms:created>
  <dcterms:modified xsi:type="dcterms:W3CDTF">2017-01-11T02:11:22Z</dcterms:modified>
</cp:coreProperties>
</file>