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25"/>
  </p:normalViewPr>
  <p:slideViewPr>
    <p:cSldViewPr snapToGrid="0" snapToObjects="1">
      <p:cViewPr varScale="1">
        <p:scale>
          <a:sx n="163" d="100"/>
          <a:sy n="163" d="100"/>
        </p:scale>
        <p:origin x="200" y="1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927451-1E12-4F43-AB57-24ED8B187D64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193243-3C05-0140-80A5-C89E6A172CC9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457770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2E9FA-50C3-4ED9-B7B3-0F7431F0C4FE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66946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base" latinLnBrk="1"/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○ 일반 퇴비는 다음의 요건을 모두 충족하는 경우에만 사용</a:t>
            </a:r>
          </a:p>
          <a:p>
            <a:pPr fontAlgn="base" latinLnBrk="1"/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퇴비화 과정에서 퇴비더미가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55~75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℃</a:t>
            </a:r>
            <a:r>
              <a:rPr lang="ko-KR" alt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를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유지하는 기간이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15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일 이상 되어야 하고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 기간 동안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회 이상 뒤집어야 함</a:t>
            </a:r>
          </a:p>
          <a:p>
            <a:pPr fontAlgn="base" latinLnBrk="1"/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퇴비에 항생물질이 포함되지 아니하여야 하고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유해성분 함량은 「비료관리법」 제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조에 따른 비료공정규격 중 퇴비규격의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분의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초과하지 아니하여야 함</a:t>
            </a:r>
            <a:endParaRPr lang="ko-KR" alt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2E9FA-50C3-4ED9-B7B3-0F7431F0C4FE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0006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base" latinLnBrk="1"/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○ 일반 퇴비는 다음의 요건을 모두 충족하는 경우에만 사용</a:t>
            </a:r>
          </a:p>
          <a:p>
            <a:pPr fontAlgn="base" latinLnBrk="1"/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퇴비화 과정에서 퇴비더미가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55~75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℃</a:t>
            </a:r>
            <a:r>
              <a:rPr lang="ko-KR" alt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를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유지하는 기간이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15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일 이상 되어야 하고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 기간 동안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회 이상 뒤집어야 함</a:t>
            </a:r>
          </a:p>
          <a:p>
            <a:pPr fontAlgn="base" latinLnBrk="1"/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퇴비에 항생물질이 포함되지 아니하여야 하고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유해성분 함량은 「비료관리법」 제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조에 따른 비료공정규격 중 퇴비규격의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분의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초과하지 아니하여야 함</a:t>
            </a:r>
            <a:endParaRPr lang="ko-KR" alt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2E9FA-50C3-4ED9-B7B3-0F7431F0C4FE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2035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2E9FA-50C3-4ED9-B7B3-0F7431F0C4FE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42866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2E9FA-50C3-4ED9-B7B3-0F7431F0C4FE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22145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2E9FA-50C3-4ED9-B7B3-0F7431F0C4FE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2911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부제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 smtClean="0"/>
              <a:t>마스터 부제목 스타일 편집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AE2D9-FC5F-5648-9B4A-F32523F488BD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86B8-BB31-114C-AB91-2617B2506EFE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16682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AE2D9-FC5F-5648-9B4A-F32523F488BD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86B8-BB31-114C-AB91-2617B2506EFE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52132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AE2D9-FC5F-5648-9B4A-F32523F488BD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86B8-BB31-114C-AB91-2617B2506EFE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603826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11122091" y="6492876"/>
            <a:ext cx="1069909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71F436DE-083E-4F4F-BBEE-EDB2FDC43E1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2547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993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AE2D9-FC5F-5648-9B4A-F32523F488BD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86B8-BB31-114C-AB91-2617B2506EFE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12108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AE2D9-FC5F-5648-9B4A-F32523F488BD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86B8-BB31-114C-AB91-2617B2506EFE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45814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AE2D9-FC5F-5648-9B4A-F32523F488BD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86B8-BB31-114C-AB91-2617B2506EFE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43062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AE2D9-FC5F-5648-9B4A-F32523F488BD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86B8-BB31-114C-AB91-2617B2506EFE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28137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AE2D9-FC5F-5648-9B4A-F32523F488BD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86B8-BB31-114C-AB91-2617B2506EFE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43211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백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AE2D9-FC5F-5648-9B4A-F32523F488BD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86B8-BB31-114C-AB91-2617B2506EFE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396358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AE2D9-FC5F-5648-9B4A-F32523F488BD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86B8-BB31-114C-AB91-2617B2506EFE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89493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AE2D9-FC5F-5648-9B4A-F32523F488BD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86B8-BB31-114C-AB91-2617B2506EFE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91453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AE2D9-FC5F-5648-9B4A-F32523F488BD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386B8-BB31-114C-AB91-2617B2506EFE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59554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9.jpeg"/><Relationship Id="rId12" Type="http://schemas.openxmlformats.org/officeDocument/2006/relationships/image" Target="../media/image10.jpeg"/><Relationship Id="rId13" Type="http://schemas.openxmlformats.org/officeDocument/2006/relationships/image" Target="../media/image11.jpeg"/><Relationship Id="rId14" Type="http://schemas.openxmlformats.org/officeDocument/2006/relationships/image" Target="../media/image12.jpeg"/><Relationship Id="rId15" Type="http://schemas.openxmlformats.org/officeDocument/2006/relationships/image" Target="../media/image13.jpeg"/><Relationship Id="rId16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5" Type="http://schemas.openxmlformats.org/officeDocument/2006/relationships/image" Target="../media/image3.jpeg"/><Relationship Id="rId6" Type="http://schemas.openxmlformats.org/officeDocument/2006/relationships/image" Target="../media/image4.jpeg"/><Relationship Id="rId7" Type="http://schemas.openxmlformats.org/officeDocument/2006/relationships/image" Target="../media/image5.jpeg"/><Relationship Id="rId8" Type="http://schemas.openxmlformats.org/officeDocument/2006/relationships/image" Target="../media/image6.jpeg"/><Relationship Id="rId9" Type="http://schemas.openxmlformats.org/officeDocument/2006/relationships/image" Target="../media/image7.jpeg"/><Relationship Id="rId10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eg"/><Relationship Id="rId3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Relationship Id="rId3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18.png"/><Relationship Id="rId5" Type="http://schemas.openxmlformats.org/officeDocument/2006/relationships/image" Target="../media/image19.jpeg"/><Relationship Id="rId6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4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3.jpeg"/><Relationship Id="rId3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4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4" Type="http://schemas.openxmlformats.org/officeDocument/2006/relationships/image" Target="../media/image29.jpeg"/><Relationship Id="rId5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그림 25" descr="둠벙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74069" y="1479432"/>
            <a:ext cx="7643865" cy="4757880"/>
          </a:xfrm>
          <a:prstGeom prst="roundRect">
            <a:avLst>
              <a:gd name="adj" fmla="val 4167"/>
            </a:avLst>
          </a:prstGeom>
          <a:noFill/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>
              <a:rot lat="300000" lon="0" rev="0"/>
            </a:camera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7" name="그림 26" descr="둠벙1 발췌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78898" y="1451536"/>
            <a:ext cx="8034204" cy="4857784"/>
          </a:xfrm>
          <a:prstGeom prst="roundRect">
            <a:avLst>
              <a:gd name="adj" fmla="val 4167"/>
            </a:avLst>
          </a:prstGeom>
          <a:noFill/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>
              <a:rot lat="300000" lon="0" rev="0"/>
            </a:camera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2467" name="슬라이드 번호 개체 틀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fld id="{14A936DA-7C81-487C-9F21-BDC561ADD24B}" type="slidenum">
              <a:rPr lang="en-US" altLang="ko-KR" smtClean="0"/>
              <a:pPr/>
              <a:t>1</a:t>
            </a:fld>
            <a:endParaRPr lang="en-US" altLang="ko-KR" smtClean="0"/>
          </a:p>
        </p:txBody>
      </p:sp>
      <p:sp>
        <p:nvSpPr>
          <p:cNvPr id="109591" name="Oval 23"/>
          <p:cNvSpPr>
            <a:spLocks noChangeArrowheads="1"/>
          </p:cNvSpPr>
          <p:nvPr/>
        </p:nvSpPr>
        <p:spPr bwMode="auto">
          <a:xfrm>
            <a:off x="4466090" y="4293096"/>
            <a:ext cx="4643470" cy="1643074"/>
          </a:xfrm>
          <a:prstGeom prst="ellipse">
            <a:avLst/>
          </a:prstGeom>
          <a:solidFill>
            <a:schemeClr val="accent1">
              <a:alpha val="0"/>
            </a:schemeClr>
          </a:solidFill>
          <a:ln w="25400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5" name="모서리가 둥근 직사각형 15"/>
          <p:cNvSpPr/>
          <p:nvPr/>
        </p:nvSpPr>
        <p:spPr bwMode="auto">
          <a:xfrm>
            <a:off x="3024166" y="428604"/>
            <a:ext cx="6143668" cy="64294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FEFD1"/>
              </a:gs>
              <a:gs pos="32000">
                <a:srgbClr val="CC99FF"/>
              </a:gs>
              <a:gs pos="75000">
                <a:srgbClr val="CCFF33"/>
              </a:gs>
              <a:gs pos="16000">
                <a:srgbClr val="FFFF99"/>
              </a:gs>
              <a:gs pos="64999">
                <a:srgbClr val="F0EBD5"/>
              </a:gs>
              <a:gs pos="100000">
                <a:srgbClr val="D1C39F"/>
              </a:gs>
            </a:gsLst>
            <a:lin ang="2700000" scaled="0"/>
            <a:tileRect/>
          </a:gra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76200" dist="88900" dir="2700000" algn="tl" rotWithShape="0">
              <a:prstClr val="black">
                <a:alpha val="25000"/>
              </a:prstClr>
            </a:outerShdw>
          </a:effectLst>
          <a:scene3d>
            <a:camera prst="orthographicFront"/>
            <a:lightRig rig="twoPt" dir="t">
              <a:rot lat="0" lon="0" rev="5700000"/>
            </a:lightRig>
          </a:scene3d>
          <a:sp3d contourW="38100" prstMaterial="plastic">
            <a:bevelT/>
            <a:contourClr>
              <a:srgbClr val="FEFEFE"/>
            </a:contourClr>
          </a:sp3d>
        </p:spPr>
        <p:txBody>
          <a:bodyPr anchor="ctr"/>
          <a:lstStyle/>
          <a:p>
            <a:pPr algn="ctr" latinLnBrk="0">
              <a:defRPr/>
            </a:pPr>
            <a:r>
              <a:rPr lang="ko-KR" altLang="en-US" sz="3600" dirty="0">
                <a:solidFill>
                  <a:srgbClr val="003366"/>
                </a:solidFill>
                <a:latin typeface="MD아트체" pitchFamily="18" charset="-127"/>
                <a:ea typeface="MD아트체" pitchFamily="18" charset="-127"/>
              </a:rPr>
              <a:t>생태연못 → </a:t>
            </a:r>
            <a:r>
              <a:rPr lang="ko-KR" altLang="en-US" sz="3600" dirty="0" err="1">
                <a:solidFill>
                  <a:srgbClr val="003366"/>
                </a:solidFill>
                <a:latin typeface="MD아트체" pitchFamily="18" charset="-127"/>
                <a:ea typeface="MD아트체" pitchFamily="18" charset="-127"/>
              </a:rPr>
              <a:t>둠벙</a:t>
            </a:r>
            <a:endParaRPr lang="ko-KR" altLang="ko-KR" sz="3600" dirty="0">
              <a:solidFill>
                <a:srgbClr val="003366"/>
              </a:solidFill>
              <a:latin typeface="MD아트체" pitchFamily="18" charset="-127"/>
              <a:ea typeface="MD아트체" pitchFamily="18" charset="-127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615" y="1989091"/>
            <a:ext cx="1554864" cy="11731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081" y="3559520"/>
            <a:ext cx="1577160" cy="11858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921" y="2836166"/>
            <a:ext cx="1320576" cy="8694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702" y="3988323"/>
            <a:ext cx="1631452" cy="12309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479" y="3084877"/>
            <a:ext cx="1187874" cy="6882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136" y="2069713"/>
            <a:ext cx="2127490" cy="11983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84" y="3742528"/>
            <a:ext cx="1721684" cy="13005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그림 18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4"/>
          <a:stretch/>
        </p:blipFill>
        <p:spPr>
          <a:xfrm>
            <a:off x="3496636" y="4717224"/>
            <a:ext cx="1938909" cy="15920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그림 21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0" t="21544" r="1843" b="9390"/>
          <a:stretch/>
        </p:blipFill>
        <p:spPr>
          <a:xfrm>
            <a:off x="2426885" y="1731360"/>
            <a:ext cx="1440082" cy="924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그림 2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981" y="3678070"/>
            <a:ext cx="1512972" cy="11082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그림 23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3"/>
          <a:stretch/>
        </p:blipFill>
        <p:spPr>
          <a:xfrm>
            <a:off x="6062534" y="1556320"/>
            <a:ext cx="1329610" cy="10724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그림 2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338" y="4941937"/>
            <a:ext cx="2126616" cy="1414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4991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1000"/>
                                        <p:tgtEl>
                                          <p:spTgt spid="109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7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095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095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25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91" grpId="0" animBg="1"/>
      <p:bldP spid="109591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36DE-083E-4F4F-BBEE-EDB2FDC43E1D}" type="slidenum">
              <a:rPr lang="ko-KR" altLang="en-US" smtClean="0"/>
              <a:pPr/>
              <a:t>10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3071664" y="274638"/>
            <a:ext cx="6048672" cy="725470"/>
          </a:xfrm>
          <a:scene3d>
            <a:camera prst="perspectiveRelaxedModerately" zoom="92000">
              <a:rot lat="19790639" lon="0" rev="0"/>
            </a:camera>
            <a:lightRig rig="balanced" dir="t">
              <a:rot lat="0" lon="0" rev="12700000"/>
            </a:lightRig>
          </a:scene3d>
          <a:sp3d prstMaterial="plastic">
            <a:bevelT w="50800" h="50800"/>
            <a:bevelB w="50800" h="508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6622584"/>
              <a:satOff val="26541"/>
              <a:lumOff val="5752"/>
              <a:alphaOff val="0"/>
            </a:schemeClr>
          </a:fillRef>
          <a:effectRef idx="2">
            <a:schemeClr val="accent5">
              <a:hueOff val="-6622584"/>
              <a:satOff val="26541"/>
              <a:lumOff val="575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0000" tIns="180000" rIns="167641" bIns="0" numCol="1" spcCol="1270" rtlCol="0" anchor="ctr" anchorCtr="0">
            <a:noAutofit/>
            <a:sp3d extrusionH="82550"/>
          </a:bodyPr>
          <a:lstStyle/>
          <a:p>
            <a:pPr defTabSz="1955800">
              <a:spcAft>
                <a:spcPct val="35000"/>
              </a:spcAft>
            </a:pPr>
            <a:r>
              <a:rPr lang="ko-KR" altLang="en-US" b="1" dirty="0" smtClean="0">
                <a:ln w="3175">
                  <a:solidFill>
                    <a:schemeClr val="bg1"/>
                  </a:solidFill>
                </a:ln>
                <a:solidFill>
                  <a:srgbClr val="0000FF"/>
                </a:solidFill>
                <a:latin typeface="+mj-ea"/>
                <a:cs typeface="+mn-cs"/>
              </a:rPr>
              <a:t>생태계 먹이사슬</a:t>
            </a:r>
          </a:p>
        </p:txBody>
      </p:sp>
      <p:pic>
        <p:nvPicPr>
          <p:cNvPr id="5" name="그림 4" descr="먹이사슬_20151027_0937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0224" y="836712"/>
            <a:ext cx="7742034" cy="52565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isometricOffAxis2Left">
              <a:rot lat="182727" lon="1258450" rev="10148"/>
            </a:camera>
            <a:lightRig rig="twoPt" dir="t">
              <a:rot lat="0" lon="0" rev="7200000"/>
            </a:lightRig>
          </a:scene3d>
          <a:sp3d extrusionH="298450" contourW="50800">
            <a:bevelT w="190500" h="19050" prst="coolSlant"/>
            <a:extrusionClr>
              <a:srgbClr val="9933FF"/>
            </a:extrusionClr>
            <a:contourClr>
              <a:schemeClr val="bg1">
                <a:lumMod val="50000"/>
              </a:schemeClr>
            </a:contourClr>
          </a:sp3d>
        </p:spPr>
      </p:pic>
      <p:pic>
        <p:nvPicPr>
          <p:cNvPr id="6" name="그림 5" descr="먹이사슬_20151027_0931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46043" y="800708"/>
            <a:ext cx="7630399" cy="5328592"/>
          </a:xfrm>
          <a:prstGeom prst="rect">
            <a:avLst/>
          </a:prstGeom>
          <a:solidFill>
            <a:srgbClr val="FFFF00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isometricOffAxis2Left">
              <a:rot lat="182727" lon="1258450" rev="10148"/>
            </a:camera>
            <a:lightRig rig="twoPt" dir="t">
              <a:rot lat="0" lon="0" rev="7200000"/>
            </a:lightRig>
          </a:scene3d>
          <a:sp3d extrusionH="298450" contourW="50800">
            <a:bevelT w="190500" h="19050" prst="coolSlant"/>
            <a:extrusionClr>
              <a:srgbClr val="9933FF"/>
            </a:extrusionClr>
            <a:contourClr>
              <a:schemeClr val="bg1">
                <a:lumMod val="50000"/>
              </a:schemeClr>
            </a:contourClr>
          </a:sp3d>
        </p:spPr>
      </p:pic>
      <p:sp>
        <p:nvSpPr>
          <p:cNvPr id="2" name="직사각형 1"/>
          <p:cNvSpPr/>
          <p:nvPr/>
        </p:nvSpPr>
        <p:spPr>
          <a:xfrm>
            <a:off x="7176120" y="1124744"/>
            <a:ext cx="1728192" cy="4248472"/>
          </a:xfrm>
          <a:prstGeom prst="rect">
            <a:avLst/>
          </a:prstGeom>
          <a:solidFill>
            <a:srgbClr val="FFFF00">
              <a:alpha val="5000"/>
            </a:srgbClr>
          </a:solidFill>
          <a:ln w="222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모서리가 둥근 직사각형 6"/>
          <p:cNvSpPr/>
          <p:nvPr/>
        </p:nvSpPr>
        <p:spPr>
          <a:xfrm rot="2466047">
            <a:off x="3978603" y="1185073"/>
            <a:ext cx="2166673" cy="5355144"/>
          </a:xfrm>
          <a:prstGeom prst="roundRect">
            <a:avLst/>
          </a:prstGeom>
          <a:solidFill>
            <a:srgbClr val="FFFF00">
              <a:alpha val="5000"/>
            </a:srgbClr>
          </a:solidFill>
          <a:ln w="222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308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2" grpId="0" animBg="1"/>
      <p:bldP spid="2" grpId="1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36DE-083E-4F4F-BBEE-EDB2FDC43E1D}" type="slidenum">
              <a:rPr lang="ko-KR" altLang="en-US" smtClean="0"/>
              <a:pPr/>
              <a:t>2</a:t>
            </a:fld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6" y="1412776"/>
            <a:ext cx="7776864" cy="497834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CFF33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104" y="442669"/>
            <a:ext cx="3168350" cy="2948326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 rot="2633144">
            <a:off x="5861055" y="2451205"/>
            <a:ext cx="2342101" cy="1986753"/>
          </a:xfrm>
          <a:custGeom>
            <a:avLst/>
            <a:gdLst>
              <a:gd name="connsiteX0" fmla="*/ 0 w 1800200"/>
              <a:gd name="connsiteY0" fmla="*/ 0 h 1872208"/>
              <a:gd name="connsiteX1" fmla="*/ 1800200 w 1800200"/>
              <a:gd name="connsiteY1" fmla="*/ 0 h 1872208"/>
              <a:gd name="connsiteX2" fmla="*/ 1800200 w 1800200"/>
              <a:gd name="connsiteY2" fmla="*/ 1872208 h 1872208"/>
              <a:gd name="connsiteX3" fmla="*/ 0 w 1800200"/>
              <a:gd name="connsiteY3" fmla="*/ 1872208 h 1872208"/>
              <a:gd name="connsiteX4" fmla="*/ 0 w 1800200"/>
              <a:gd name="connsiteY4" fmla="*/ 0 h 1872208"/>
              <a:gd name="connsiteX0" fmla="*/ 0 w 1800200"/>
              <a:gd name="connsiteY0" fmla="*/ 0 h 1944414"/>
              <a:gd name="connsiteX1" fmla="*/ 1800200 w 1800200"/>
              <a:gd name="connsiteY1" fmla="*/ 0 h 1944414"/>
              <a:gd name="connsiteX2" fmla="*/ 1156467 w 1800200"/>
              <a:gd name="connsiteY2" fmla="*/ 1944414 h 1944414"/>
              <a:gd name="connsiteX3" fmla="*/ 0 w 1800200"/>
              <a:gd name="connsiteY3" fmla="*/ 1872208 h 1944414"/>
              <a:gd name="connsiteX4" fmla="*/ 0 w 1800200"/>
              <a:gd name="connsiteY4" fmla="*/ 0 h 1944414"/>
              <a:gd name="connsiteX0" fmla="*/ 0 w 1800200"/>
              <a:gd name="connsiteY0" fmla="*/ 0 h 1944414"/>
              <a:gd name="connsiteX1" fmla="*/ 1800200 w 1800200"/>
              <a:gd name="connsiteY1" fmla="*/ 0 h 1944414"/>
              <a:gd name="connsiteX2" fmla="*/ 1156467 w 1800200"/>
              <a:gd name="connsiteY2" fmla="*/ 1944414 h 1944414"/>
              <a:gd name="connsiteX3" fmla="*/ 394859 w 1800200"/>
              <a:gd name="connsiteY3" fmla="*/ 1937143 h 1944414"/>
              <a:gd name="connsiteX4" fmla="*/ 0 w 1800200"/>
              <a:gd name="connsiteY4" fmla="*/ 0 h 1944414"/>
              <a:gd name="connsiteX0" fmla="*/ 0 w 2058298"/>
              <a:gd name="connsiteY0" fmla="*/ 42339 h 1986753"/>
              <a:gd name="connsiteX1" fmla="*/ 2058298 w 2058298"/>
              <a:gd name="connsiteY1" fmla="*/ 0 h 1986753"/>
              <a:gd name="connsiteX2" fmla="*/ 1156467 w 2058298"/>
              <a:gd name="connsiteY2" fmla="*/ 1986753 h 1986753"/>
              <a:gd name="connsiteX3" fmla="*/ 394859 w 2058298"/>
              <a:gd name="connsiteY3" fmla="*/ 1979482 h 1986753"/>
              <a:gd name="connsiteX4" fmla="*/ 0 w 2058298"/>
              <a:gd name="connsiteY4" fmla="*/ 42339 h 1986753"/>
              <a:gd name="connsiteX0" fmla="*/ 0 w 2342101"/>
              <a:gd name="connsiteY0" fmla="*/ 56555 h 1986753"/>
              <a:gd name="connsiteX1" fmla="*/ 2342101 w 2342101"/>
              <a:gd name="connsiteY1" fmla="*/ 0 h 1986753"/>
              <a:gd name="connsiteX2" fmla="*/ 1440270 w 2342101"/>
              <a:gd name="connsiteY2" fmla="*/ 1986753 h 1986753"/>
              <a:gd name="connsiteX3" fmla="*/ 678662 w 2342101"/>
              <a:gd name="connsiteY3" fmla="*/ 1979482 h 1986753"/>
              <a:gd name="connsiteX4" fmla="*/ 0 w 2342101"/>
              <a:gd name="connsiteY4" fmla="*/ 56555 h 1986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2101" h="1986753">
                <a:moveTo>
                  <a:pt x="0" y="56555"/>
                </a:moveTo>
                <a:lnTo>
                  <a:pt x="2342101" y="0"/>
                </a:lnTo>
                <a:lnTo>
                  <a:pt x="1440270" y="1986753"/>
                </a:lnTo>
                <a:lnTo>
                  <a:pt x="678662" y="1979482"/>
                </a:lnTo>
                <a:lnTo>
                  <a:pt x="0" y="56555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  <a:alpha val="52000"/>
                </a:schemeClr>
              </a:gs>
              <a:gs pos="100000">
                <a:schemeClr val="bg1">
                  <a:lumMod val="95000"/>
                  <a:alpha val="37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667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P9201977.JPG"/>
          <p:cNvPicPr preferRelativeResize="0"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07569" y="1628800"/>
            <a:ext cx="7776864" cy="46085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CFF33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5" name="그림 14" descr="버린 멜론 합성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34110" y="1556792"/>
            <a:ext cx="7723780" cy="472474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CFF33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3215680" y="274638"/>
            <a:ext cx="5760640" cy="922114"/>
          </a:xfrm>
          <a:scene3d>
            <a:camera prst="perspectiveRelaxedModerately" zoom="92000">
              <a:rot lat="19790639" lon="0" rev="0"/>
            </a:camera>
            <a:lightRig rig="balanced" dir="t">
              <a:rot lat="0" lon="0" rev="12700000"/>
            </a:lightRig>
          </a:scene3d>
          <a:sp3d prstMaterial="plastic">
            <a:bevelT w="50800" h="50800"/>
            <a:bevelB w="50800" h="508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6622584"/>
              <a:satOff val="26541"/>
              <a:lumOff val="5752"/>
              <a:alphaOff val="0"/>
            </a:schemeClr>
          </a:fillRef>
          <a:effectRef idx="2">
            <a:schemeClr val="accent5">
              <a:hueOff val="-6622584"/>
              <a:satOff val="26541"/>
              <a:lumOff val="575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0000" tIns="180000" rIns="167641" bIns="0" numCol="1" spcCol="1270" rtlCol="0" anchor="ctr" anchorCtr="0">
            <a:noAutofit/>
            <a:sp3d extrusionH="82550"/>
          </a:bodyPr>
          <a:lstStyle/>
          <a:p>
            <a:pPr defTabSz="1955800">
              <a:spcAft>
                <a:spcPct val="35000"/>
              </a:spcAft>
            </a:pPr>
            <a:r>
              <a:rPr lang="ko-KR" altLang="en-US" sz="4800" b="1" dirty="0">
                <a:ln w="3175">
                  <a:solidFill>
                    <a:schemeClr val="bg1"/>
                  </a:solidFill>
                </a:ln>
                <a:solidFill>
                  <a:srgbClr val="0000FF"/>
                </a:solidFill>
                <a:latin typeface="+mj-ea"/>
                <a:ea typeface="+mj-ea"/>
              </a:rPr>
              <a:t>균형을 버리다 </a:t>
            </a:r>
            <a:r>
              <a:rPr lang="en-US" altLang="ko-KR" sz="4800" b="1" dirty="0">
                <a:ln w="3175">
                  <a:solidFill>
                    <a:schemeClr val="bg1"/>
                  </a:solidFill>
                </a:ln>
                <a:solidFill>
                  <a:srgbClr val="FF0000"/>
                </a:solidFill>
                <a:latin typeface="+mj-ea"/>
                <a:ea typeface="+mj-ea"/>
              </a:rPr>
              <a:t>???</a:t>
            </a:r>
            <a:endParaRPr lang="ko-KR" altLang="en-US" sz="4800" b="1" dirty="0">
              <a:ln w="3175">
                <a:solidFill>
                  <a:schemeClr val="bg1"/>
                </a:solidFill>
              </a:ln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8" name="그림 7" descr="P9201977.JPG"/>
          <p:cNvPicPr preferRelativeResize="0">
            <a:picLocks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07568" y="1556792"/>
            <a:ext cx="7776864" cy="478133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CFF33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36DE-083E-4F4F-BBEE-EDB2FDC43E1D}" type="slidenum">
              <a:rPr lang="ko-KR" altLang="en-US" smtClean="0"/>
              <a:pPr/>
              <a:t>3</a:t>
            </a:fld>
            <a:endParaRPr lang="ko-KR" altLang="en-US"/>
          </a:p>
        </p:txBody>
      </p:sp>
      <p:pic>
        <p:nvPicPr>
          <p:cNvPr id="7" name="Picture 3" descr="C:\Users\TG\AppData\Local\Microsoft\Windows\Temporary Internet Files\Content.IE5\AGYX33F6\questions-2[1]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28248" y="692696"/>
            <a:ext cx="1945928" cy="19459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03025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22222E-6 L -0.30712 0.24352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00" y="12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</p:cBhvr>
                                      <p:by x="40000" y="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2423592" y="116632"/>
            <a:ext cx="7344816" cy="922114"/>
          </a:xfrm>
          <a:scene3d>
            <a:camera prst="perspectiveRelaxedModerately" zoom="92000">
              <a:rot lat="19790639" lon="0" rev="0"/>
            </a:camera>
            <a:lightRig rig="balanced" dir="t">
              <a:rot lat="0" lon="0" rev="12700000"/>
            </a:lightRig>
          </a:scene3d>
          <a:sp3d prstMaterial="plastic">
            <a:bevelT w="50800" h="50800"/>
            <a:bevelB w="50800" h="508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6622584"/>
              <a:satOff val="26541"/>
              <a:lumOff val="5752"/>
              <a:alphaOff val="0"/>
            </a:schemeClr>
          </a:fillRef>
          <a:effectRef idx="2">
            <a:schemeClr val="accent5">
              <a:hueOff val="-6622584"/>
              <a:satOff val="26541"/>
              <a:lumOff val="575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0000" tIns="180000" rIns="167641" bIns="0" numCol="1" spcCol="1270" rtlCol="0" anchor="ctr" anchorCtr="0">
            <a:noAutofit/>
            <a:sp3d extrusionH="82550"/>
          </a:bodyPr>
          <a:lstStyle/>
          <a:p>
            <a:pPr defTabSz="1955800">
              <a:spcAft>
                <a:spcPct val="35000"/>
              </a:spcAft>
            </a:pPr>
            <a:r>
              <a:rPr lang="ko-KR" altLang="en-US" sz="4000" b="1" dirty="0">
                <a:ln w="3175">
                  <a:solidFill>
                    <a:schemeClr val="bg1"/>
                  </a:solidFill>
                </a:ln>
                <a:solidFill>
                  <a:srgbClr val="0000FF"/>
                </a:solidFill>
                <a:latin typeface="+mj-ea"/>
                <a:ea typeface="+mj-ea"/>
              </a:rPr>
              <a:t>식물은 </a:t>
            </a:r>
            <a:r>
              <a:rPr lang="ko-KR" altLang="en-US" sz="4000" b="1" dirty="0">
                <a:ln w="3175">
                  <a:solidFill>
                    <a:schemeClr val="bg1"/>
                  </a:solidFill>
                </a:ln>
                <a:solidFill>
                  <a:srgbClr val="9900FF"/>
                </a:solidFill>
                <a:latin typeface="+mj-ea"/>
                <a:ea typeface="+mj-ea"/>
              </a:rPr>
              <a:t>제 몸뚱이</a:t>
            </a:r>
            <a:r>
              <a:rPr lang="ko-KR" altLang="en-US" sz="4000" b="1" dirty="0">
                <a:ln w="3175">
                  <a:solidFill>
                    <a:schemeClr val="bg1"/>
                  </a:solidFill>
                </a:ln>
                <a:solidFill>
                  <a:srgbClr val="0000FF"/>
                </a:solidFill>
                <a:latin typeface="+mj-ea"/>
                <a:ea typeface="+mj-ea"/>
              </a:rPr>
              <a:t>를 먹어야 </a:t>
            </a:r>
            <a:r>
              <a:rPr lang="en-US" altLang="ko-KR" sz="4000" b="1" dirty="0">
                <a:ln w="3175">
                  <a:solidFill>
                    <a:schemeClr val="bg1"/>
                  </a:solidFill>
                </a:ln>
                <a:solidFill>
                  <a:srgbClr val="0000FF"/>
                </a:solidFill>
                <a:latin typeface="+mj-ea"/>
                <a:ea typeface="+mj-ea"/>
              </a:rPr>
              <a:t>…</a:t>
            </a:r>
            <a:endParaRPr lang="ko-KR" altLang="en-US" sz="4000" b="1" dirty="0">
              <a:ln w="3175">
                <a:solidFill>
                  <a:schemeClr val="bg1"/>
                </a:solidFill>
              </a:ln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8" name="그림 7"/>
          <p:cNvPicPr preferRelativeResize="0"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13"/>
          <a:stretch/>
        </p:blipFill>
        <p:spPr>
          <a:xfrm>
            <a:off x="3359697" y="1758107"/>
            <a:ext cx="6624735" cy="437870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CFF33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36DE-083E-4F4F-BBEE-EDB2FDC43E1D}" type="slidenum">
              <a:rPr lang="ko-KR" altLang="en-US" smtClean="0"/>
              <a:pPr/>
              <a:t>4</a:t>
            </a:fld>
            <a:endParaRPr lang="ko-KR" altLang="en-US"/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110" y="1412777"/>
            <a:ext cx="7723780" cy="51845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CFF33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798409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22222E-6 L -0.30712 0.24352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00" y="12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</p:cBhvr>
                                      <p:by x="40000" y="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898" name="그림 1" descr="IMG_310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3532" y="620688"/>
            <a:ext cx="8424936" cy="56166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CFF33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그림 3" descr="특허증.jpg"/>
          <p:cNvPicPr>
            <a:picLocks noChangeAspect="1"/>
          </p:cNvPicPr>
          <p:nvPr/>
        </p:nvPicPr>
        <p:blipFill>
          <a:blip r:embed="rId3" cstate="print"/>
          <a:srcRect l="7305" t="3801" r="2888" b="2751"/>
          <a:stretch>
            <a:fillRect/>
          </a:stretch>
        </p:blipFill>
        <p:spPr>
          <a:xfrm>
            <a:off x="3876109" y="449288"/>
            <a:ext cx="4392488" cy="6408712"/>
          </a:xfrm>
          <a:prstGeom prst="rect">
            <a:avLst/>
          </a:prstGeom>
        </p:spPr>
      </p:pic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36DE-083E-4F4F-BBEE-EDB2FDC43E1D}" type="slidenum">
              <a:rPr lang="ko-KR" altLang="en-US" smtClean="0"/>
              <a:pPr/>
              <a:t>5</a:t>
            </a:fld>
            <a:endParaRPr lang="ko-KR" altLang="en-US"/>
          </a:p>
        </p:txBody>
      </p:sp>
      <p:sp>
        <p:nvSpPr>
          <p:cNvPr id="7" name="제목 7"/>
          <p:cNvSpPr txBox="1">
            <a:spLocks/>
          </p:cNvSpPr>
          <p:nvPr/>
        </p:nvSpPr>
        <p:spPr>
          <a:xfrm>
            <a:off x="2783632" y="274638"/>
            <a:ext cx="6624736" cy="725470"/>
          </a:xfrm>
          <a:prstGeom prst="rect">
            <a:avLst/>
          </a:prstGeom>
          <a:ln>
            <a:solidFill>
              <a:srgbClr val="9933FF"/>
            </a:solidFill>
          </a:ln>
          <a:scene3d>
            <a:camera prst="perspectiveRelaxedModerately" zoom="92000">
              <a:rot lat="19790639" lon="0" rev="0"/>
            </a:camera>
            <a:lightRig rig="balanced" dir="t">
              <a:rot lat="0" lon="0" rev="12700000"/>
            </a:lightRig>
          </a:scene3d>
          <a:sp3d prstMaterial="plastic">
            <a:bevelT w="50800" h="50800"/>
            <a:bevelB w="50800" h="508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6622584"/>
              <a:satOff val="26541"/>
              <a:lumOff val="5752"/>
              <a:alphaOff val="0"/>
            </a:schemeClr>
          </a:fillRef>
          <a:effectRef idx="2">
            <a:schemeClr val="accent5">
              <a:hueOff val="-6622584"/>
              <a:satOff val="26541"/>
              <a:lumOff val="575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0000" tIns="180000" rIns="167641" bIns="0" numCol="1" spcCol="1270" rtlCol="0" anchor="ctr" anchorCtr="0">
            <a:noAutofit/>
            <a:sp3d extrusionH="82550"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ko-KR" altLang="en-US" sz="4400" b="1" dirty="0" err="1">
                <a:ln w="3175">
                  <a:solidFill>
                    <a:schemeClr val="bg1"/>
                  </a:solidFill>
                </a:ln>
                <a:solidFill>
                  <a:srgbClr val="0000FF"/>
                </a:solidFill>
                <a:latin typeface="+mj-ea"/>
                <a:ea typeface="+mj-ea"/>
              </a:rPr>
              <a:t>맞춤형액비</a:t>
            </a:r>
            <a:r>
              <a:rPr lang="ko-KR" altLang="en-US" sz="4400" b="1" dirty="0">
                <a:ln w="3175">
                  <a:solidFill>
                    <a:schemeClr val="bg1"/>
                  </a:solidFill>
                </a:ln>
                <a:solidFill>
                  <a:srgbClr val="0000FF"/>
                </a:solidFill>
                <a:latin typeface="+mj-ea"/>
                <a:ea typeface="+mj-ea"/>
              </a:rPr>
              <a:t>→ </a:t>
            </a:r>
            <a:r>
              <a:rPr lang="ko-KR" altLang="en-US" sz="4000" b="1" dirty="0">
                <a:ln w="3175">
                  <a:solidFill>
                    <a:schemeClr val="bg1"/>
                  </a:solidFill>
                </a:ln>
                <a:solidFill>
                  <a:srgbClr val="6600FF"/>
                </a:solidFill>
                <a:latin typeface="+mj-ea"/>
                <a:ea typeface="+mj-ea"/>
              </a:rPr>
              <a:t>특허증</a:t>
            </a:r>
            <a:r>
              <a:rPr lang="ko-KR" altLang="en-US" sz="4400" b="1" dirty="0">
                <a:ln w="3175">
                  <a:solidFill>
                    <a:schemeClr val="bg1"/>
                  </a:solidFill>
                </a:ln>
                <a:solidFill>
                  <a:srgbClr val="6600FF"/>
                </a:solidFill>
                <a:latin typeface="+mj-ea"/>
                <a:ea typeface="+mj-ea"/>
              </a:rPr>
              <a:t> </a:t>
            </a:r>
            <a:endParaRPr lang="ko-KR" altLang="en-US" sz="4400" b="1" dirty="0">
              <a:ln w="3175">
                <a:solidFill>
                  <a:schemeClr val="bg1"/>
                </a:solidFill>
              </a:ln>
              <a:solidFill>
                <a:srgbClr val="6600FF"/>
              </a:solidFill>
              <a:latin typeface="+mj-ea"/>
              <a:ea typeface="+mj-ea"/>
            </a:endParaRPr>
          </a:p>
        </p:txBody>
      </p:sp>
      <p:pic>
        <p:nvPicPr>
          <p:cNvPr id="8" name="그림 7" descr="특허증.jpg"/>
          <p:cNvPicPr>
            <a:picLocks noChangeAspect="1"/>
          </p:cNvPicPr>
          <p:nvPr/>
        </p:nvPicPr>
        <p:blipFill>
          <a:blip r:embed="rId3" cstate="print"/>
          <a:srcRect l="29136" t="39899" r="16391" b="58001"/>
          <a:stretch>
            <a:fillRect/>
          </a:stretch>
        </p:blipFill>
        <p:spPr>
          <a:xfrm>
            <a:off x="4943872" y="2924944"/>
            <a:ext cx="2664296" cy="144016"/>
          </a:xfrm>
          <a:prstGeom prst="rect">
            <a:avLst/>
          </a:prstGeom>
        </p:spPr>
      </p:pic>
      <p:cxnSp>
        <p:nvCxnSpPr>
          <p:cNvPr id="5" name="직선 연결선 4"/>
          <p:cNvCxnSpPr/>
          <p:nvPr/>
        </p:nvCxnSpPr>
        <p:spPr>
          <a:xfrm>
            <a:off x="5159896" y="3068960"/>
            <a:ext cx="230425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153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1000"/>
                                        <p:tgtEl>
                                          <p:spTgt spid="208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111E-6 L 0.37274 1.11111E-6 " pathEditMode="relative" rAng="0" ptsTypes="AA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" y="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36DE-083E-4F4F-BBEE-EDB2FDC43E1D}" type="slidenum">
              <a:rPr lang="ko-KR" altLang="en-US" smtClean="0"/>
              <a:pPr/>
              <a:t>6</a:t>
            </a:fld>
            <a:endParaRPr lang="ko-KR" altLang="en-US"/>
          </a:p>
        </p:txBody>
      </p:sp>
      <p:pic>
        <p:nvPicPr>
          <p:cNvPr id="6" name="내용 개체 틀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308" y="659684"/>
            <a:ext cx="9826716" cy="5090680"/>
          </a:xfrm>
          <a:prstGeom prst="rect">
            <a:avLst/>
          </a:prstGeom>
          <a:scene3d>
            <a:camera prst="perspectiveHeroicExtremeLeftFacing"/>
            <a:lightRig rig="threePt" dir="t"/>
          </a:scene3d>
          <a:sp3d extrusionH="266700">
            <a:bevelT w="152400" h="165100" prst="relaxedInset"/>
            <a:bevelB w="31750"/>
          </a:sp3d>
        </p:spPr>
      </p:pic>
    </p:spTree>
    <p:extLst>
      <p:ext uri="{BB962C8B-B14F-4D97-AF65-F5344CB8AC3E}">
        <p14:creationId xmlns:p14="http://schemas.microsoft.com/office/powerpoint/2010/main" val="1024402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29863" y="1844824"/>
            <a:ext cx="5732276" cy="42992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CFF33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36DE-083E-4F4F-BBEE-EDB2FDC43E1D}" type="slidenum">
              <a:rPr lang="ko-KR" altLang="en-US" smtClean="0"/>
              <a:pPr/>
              <a:t>7</a:t>
            </a:fld>
            <a:endParaRPr lang="ko-KR" altLang="en-US"/>
          </a:p>
        </p:txBody>
      </p:sp>
      <p:pic>
        <p:nvPicPr>
          <p:cNvPr id="5" name="그림 4"/>
          <p:cNvPicPr preferRelativeResize="0"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792" y="1389524"/>
            <a:ext cx="6180188" cy="43829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CFF33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모서리가 둥근 직사각형 15"/>
          <p:cNvSpPr/>
          <p:nvPr/>
        </p:nvSpPr>
        <p:spPr bwMode="auto">
          <a:xfrm>
            <a:off x="3959888" y="188640"/>
            <a:ext cx="4224344" cy="785818"/>
          </a:xfrm>
          <a:prstGeom prst="rect">
            <a:avLst/>
          </a:prstGeom>
          <a:ln>
            <a:solidFill>
              <a:srgbClr val="9933FF"/>
            </a:solidFill>
          </a:ln>
          <a:scene3d>
            <a:camera prst="perspectiveRelaxedModerately" zoom="92000">
              <a:rot lat="19790639" lon="0" rev="0"/>
            </a:camera>
            <a:lightRig rig="balanced" dir="t">
              <a:rot lat="0" lon="0" rev="12700000"/>
            </a:lightRig>
          </a:scene3d>
          <a:sp3d prstMaterial="plastic">
            <a:bevelT w="50800" h="50800"/>
            <a:bevelB w="50800" h="508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6622584"/>
              <a:satOff val="26541"/>
              <a:lumOff val="5752"/>
              <a:alphaOff val="0"/>
            </a:schemeClr>
          </a:fillRef>
          <a:effectRef idx="2">
            <a:schemeClr val="accent5">
              <a:hueOff val="-6622584"/>
              <a:satOff val="26541"/>
              <a:lumOff val="575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0000" tIns="180000" rIns="167641" bIns="0" numCol="1" spcCol="1270" rtlCol="0" anchor="ctr" anchorCtr="0">
            <a:noAutofit/>
            <a:sp3d extrusionH="82550"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ko-KR" altLang="en-US" sz="4400" b="1" dirty="0">
                <a:ln w="3175">
                  <a:solidFill>
                    <a:schemeClr val="bg1"/>
                  </a:solidFill>
                </a:ln>
                <a:solidFill>
                  <a:srgbClr val="0000FF"/>
                </a:solidFill>
                <a:latin typeface="+mj-ea"/>
                <a:ea typeface="+mj-ea"/>
              </a:rPr>
              <a:t>연작 장해 </a:t>
            </a:r>
            <a:r>
              <a:rPr lang="en-US" altLang="ko-KR" sz="4400" b="1" dirty="0">
                <a:ln w="3175">
                  <a:solidFill>
                    <a:schemeClr val="bg1"/>
                  </a:solidFill>
                </a:ln>
                <a:solidFill>
                  <a:srgbClr val="FF0000"/>
                </a:solidFill>
                <a:latin typeface="+mj-ea"/>
                <a:ea typeface="+mj-ea"/>
              </a:rPr>
              <a:t>?</a:t>
            </a:r>
            <a:endParaRPr lang="ko-KR" altLang="ko-KR" sz="4400" b="1" dirty="0">
              <a:ln w="3175">
                <a:solidFill>
                  <a:schemeClr val="bg1"/>
                </a:solidFill>
              </a:ln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750889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L -0.31493 0.19815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0" y="990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3846000" y="260648"/>
            <a:ext cx="4500000" cy="950006"/>
          </a:xfrm>
          <a:gradFill flip="none" rotWithShape="1">
            <a:gsLst>
              <a:gs pos="0">
                <a:srgbClr val="CCFF33"/>
              </a:gs>
              <a:gs pos="50000">
                <a:srgbClr val="CCFF33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scene3d>
            <a:camera prst="perspectiveRelaxedModerately" zoom="92000"/>
            <a:lightRig rig="balanced" dir="t">
              <a:rot lat="0" lon="0" rev="12700000"/>
            </a:lightRig>
          </a:scene3d>
          <a:sp3d prstMaterial="plastic">
            <a:bevelT w="50800" h="50800"/>
            <a:bevelB w="50800" h="508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6622584"/>
              <a:satOff val="26541"/>
              <a:lumOff val="5752"/>
              <a:alphaOff val="0"/>
            </a:schemeClr>
          </a:fillRef>
          <a:effectRef idx="2">
            <a:schemeClr val="accent5">
              <a:hueOff val="-6622584"/>
              <a:satOff val="26541"/>
              <a:lumOff val="575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0000" tIns="180000" rIns="167641" bIns="0" numCol="1" spcCol="1270" rtlCol="0" anchor="ctr" anchorCtr="0">
            <a:noAutofit/>
            <a:sp3d extrusionH="127000"/>
          </a:bodyPr>
          <a:lstStyle/>
          <a:p>
            <a:pPr defTabSz="1955800">
              <a:spcAft>
                <a:spcPct val="35000"/>
              </a:spcAft>
            </a:pPr>
            <a:r>
              <a:rPr lang="en-US" altLang="ko-KR" sz="5400" b="1" dirty="0">
                <a:ln w="3175">
                  <a:solidFill>
                    <a:schemeClr val="bg1"/>
                  </a:solidFill>
                </a:ln>
                <a:solidFill>
                  <a:srgbClr val="FF0000"/>
                </a:solidFill>
                <a:latin typeface="+mj-ea"/>
                <a:ea typeface="+mj-ea"/>
              </a:rPr>
              <a:t>? ? ?</a:t>
            </a:r>
            <a:endParaRPr lang="ko-KR" altLang="en-US" sz="5400" b="1" dirty="0">
              <a:ln w="3175">
                <a:solidFill>
                  <a:schemeClr val="bg1"/>
                </a:solidFill>
              </a:ln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5" name="그림 4" descr="토양선충애옥박 110721-5.JPG"/>
          <p:cNvPicPr preferRelativeResize="0">
            <a:picLocks/>
          </p:cNvPicPr>
          <p:nvPr/>
        </p:nvPicPr>
        <p:blipFill>
          <a:blip r:embed="rId3" cstate="print"/>
          <a:srcRect l="18750" r="15625"/>
          <a:stretch>
            <a:fillRect/>
          </a:stretch>
        </p:blipFill>
        <p:spPr>
          <a:xfrm>
            <a:off x="4943872" y="1772816"/>
            <a:ext cx="5400600" cy="462908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CFF33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그림 1" descr="IMG_7503.JPG"/>
          <p:cNvPicPr>
            <a:picLocks noChangeAspect="1"/>
          </p:cNvPicPr>
          <p:nvPr/>
        </p:nvPicPr>
        <p:blipFill>
          <a:blip r:embed="rId4" cstate="print"/>
          <a:srcRect l="25060" r="27967" b="18623"/>
          <a:stretch>
            <a:fillRect/>
          </a:stretch>
        </p:blipFill>
        <p:spPr bwMode="auto">
          <a:xfrm>
            <a:off x="3741598" y="1792688"/>
            <a:ext cx="4708807" cy="458864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CFF33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그림 7" descr="토양선충애옥박 110721-5.JPG"/>
          <p:cNvPicPr preferRelativeResize="0">
            <a:picLocks/>
          </p:cNvPicPr>
          <p:nvPr/>
        </p:nvPicPr>
        <p:blipFill>
          <a:blip r:embed="rId5" cstate="print"/>
          <a:srcRect l="20005"/>
          <a:stretch>
            <a:fillRect/>
          </a:stretch>
        </p:blipFill>
        <p:spPr>
          <a:xfrm>
            <a:off x="2459596" y="1477994"/>
            <a:ext cx="7272808" cy="5191366"/>
          </a:xfrm>
          <a:prstGeom prst="roundRect">
            <a:avLst>
              <a:gd name="adj" fmla="val 721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hreePt" dir="t"/>
          </a:scene3d>
          <a:sp3d extrusionH="1270000" contourW="57150" prstMaterial="matte">
            <a:bevelT w="152400" h="260350" prst="angle"/>
            <a:bevelB w="222250" h="285750"/>
            <a:extrusionClr>
              <a:schemeClr val="accent2">
                <a:lumMod val="60000"/>
                <a:lumOff val="40000"/>
              </a:schemeClr>
            </a:extrusionClr>
            <a:contourClr>
              <a:schemeClr val="accent3">
                <a:lumMod val="60000"/>
                <a:lumOff val="40000"/>
              </a:schemeClr>
            </a:contourClr>
          </a:sp3d>
        </p:spPr>
      </p:pic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36DE-083E-4F4F-BBEE-EDB2FDC43E1D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1657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L -0.31493 0.19815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0" y="990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3576000" y="267643"/>
            <a:ext cx="5040000" cy="922114"/>
          </a:xfrm>
          <a:scene3d>
            <a:camera prst="perspectiveRelaxedModerately" zoom="92000">
              <a:rot lat="19790639" lon="0" rev="0"/>
            </a:camera>
            <a:lightRig rig="balanced" dir="t">
              <a:rot lat="0" lon="0" rev="12700000"/>
            </a:lightRig>
          </a:scene3d>
          <a:sp3d prstMaterial="plastic">
            <a:bevelT w="50800" h="50800"/>
            <a:bevelB w="50800" h="508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6622584"/>
              <a:satOff val="26541"/>
              <a:lumOff val="5752"/>
              <a:alphaOff val="0"/>
            </a:schemeClr>
          </a:fillRef>
          <a:effectRef idx="2">
            <a:schemeClr val="accent5">
              <a:hueOff val="-6622584"/>
              <a:satOff val="26541"/>
              <a:lumOff val="575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0000" tIns="180000" rIns="167641" bIns="0" numCol="1" spcCol="1270" rtlCol="0" anchor="ctr" anchorCtr="0">
            <a:noAutofit/>
            <a:sp3d extrusionH="82550"/>
          </a:bodyPr>
          <a:lstStyle/>
          <a:p>
            <a:pPr defTabSz="1955800">
              <a:spcAft>
                <a:spcPct val="35000"/>
              </a:spcAft>
            </a:pPr>
            <a:r>
              <a:rPr lang="en-US" altLang="ko-KR" sz="5400" b="1" dirty="0">
                <a:ln w="3175">
                  <a:solidFill>
                    <a:schemeClr val="bg1"/>
                  </a:solidFill>
                </a:ln>
                <a:solidFill>
                  <a:srgbClr val="FF0000"/>
                </a:solidFill>
                <a:latin typeface="HY울릉도B" pitchFamily="18" charset="-127"/>
                <a:ea typeface="HY울릉도B" pitchFamily="18" charset="-127"/>
              </a:rPr>
              <a:t>? ? ?</a:t>
            </a:r>
            <a:endParaRPr lang="ko-KR" altLang="en-US" sz="5400" b="1" dirty="0">
              <a:ln w="3175">
                <a:solidFill>
                  <a:schemeClr val="bg1"/>
                </a:solidFill>
              </a:ln>
              <a:solidFill>
                <a:srgbClr val="FF0000"/>
              </a:solidFill>
              <a:latin typeface="HY울릉도B" pitchFamily="18" charset="-127"/>
              <a:ea typeface="HY울릉도B" pitchFamily="18" charset="-127"/>
            </a:endParaRPr>
          </a:p>
        </p:txBody>
      </p:sp>
      <p:pic>
        <p:nvPicPr>
          <p:cNvPr id="5" name="그림 4" descr="토양선충애옥박 110721-5.JPG"/>
          <p:cNvPicPr preferRelativeResize="0">
            <a:picLocks/>
          </p:cNvPicPr>
          <p:nvPr/>
        </p:nvPicPr>
        <p:blipFill>
          <a:blip r:embed="rId3" cstate="print"/>
          <a:srcRect l="18750" r="15625"/>
          <a:stretch>
            <a:fillRect/>
          </a:stretch>
        </p:blipFill>
        <p:spPr>
          <a:xfrm>
            <a:off x="3395700" y="1772816"/>
            <a:ext cx="5400600" cy="462908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CFF33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4" name="직사각형 3"/>
          <p:cNvSpPr/>
          <p:nvPr/>
        </p:nvSpPr>
        <p:spPr>
          <a:xfrm>
            <a:off x="3576000" y="260648"/>
            <a:ext cx="5040000" cy="936104"/>
          </a:xfrm>
          <a:prstGeom prst="rect">
            <a:avLst/>
          </a:prstGeom>
          <a:scene3d>
            <a:camera prst="perspectiveRelaxedModerately" zoom="92000">
              <a:rot lat="19790639" lon="0" rev="0"/>
            </a:camera>
            <a:lightRig rig="balanced" dir="t">
              <a:rot lat="0" lon="0" rev="12700000"/>
            </a:lightRig>
          </a:scene3d>
          <a:sp3d prstMaterial="plastic">
            <a:bevelT w="50800" h="50800"/>
            <a:bevelB w="50800" h="508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6622584"/>
              <a:satOff val="26541"/>
              <a:lumOff val="5752"/>
              <a:alphaOff val="0"/>
            </a:schemeClr>
          </a:fillRef>
          <a:effectRef idx="2">
            <a:schemeClr val="accent5">
              <a:hueOff val="-6622584"/>
              <a:satOff val="26541"/>
              <a:lumOff val="575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0000" tIns="180000" rIns="167641" bIns="0" numCol="1" spcCol="1270" rtlCol="0" anchor="ctr" anchorCtr="0">
            <a:noAutofit/>
            <a:sp3d extrusionH="82550"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4400" b="1" dirty="0">
                <a:ln w="3175">
                  <a:solidFill>
                    <a:schemeClr val="bg1"/>
                  </a:solidFill>
                </a:ln>
                <a:solidFill>
                  <a:srgbClr val="0000FF"/>
                </a:solidFill>
                <a:latin typeface="+mj-ea"/>
                <a:ea typeface="+mj-ea"/>
              </a:rPr>
              <a:t>미생물의 </a:t>
            </a:r>
            <a:r>
              <a:rPr lang="ko-KR" altLang="en-US" sz="4400" b="1" dirty="0">
                <a:ln w="3175">
                  <a:solidFill>
                    <a:schemeClr val="bg1"/>
                  </a:solidFill>
                </a:ln>
                <a:solidFill>
                  <a:srgbClr val="FF0000"/>
                </a:solidFill>
                <a:latin typeface="+mj-ea"/>
                <a:ea typeface="+mj-ea"/>
              </a:rPr>
              <a:t>불균형</a:t>
            </a:r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36DE-083E-4F4F-BBEE-EDB2FDC43E1D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018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159</Words>
  <Application>Microsoft Macintosh PowerPoint</Application>
  <PresentationFormat>와이드스크린</PresentationFormat>
  <Paragraphs>31</Paragraphs>
  <Slides>10</Slides>
  <Notes>6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5" baseType="lpstr">
      <vt:lpstr>맑은 고딕</vt:lpstr>
      <vt:lpstr>Arial</vt:lpstr>
      <vt:lpstr>HY울릉도B</vt:lpstr>
      <vt:lpstr>MD아트체</vt:lpstr>
      <vt:lpstr>Office 테마</vt:lpstr>
      <vt:lpstr>PowerPoint 프레젠테이션</vt:lpstr>
      <vt:lpstr>PowerPoint 프레젠테이션</vt:lpstr>
      <vt:lpstr>균형을 버리다 ???</vt:lpstr>
      <vt:lpstr>식물은 제 몸뚱이를 먹어야 …</vt:lpstr>
      <vt:lpstr>PowerPoint 프레젠테이션</vt:lpstr>
      <vt:lpstr>PowerPoint 프레젠테이션</vt:lpstr>
      <vt:lpstr>PowerPoint 프레젠테이션</vt:lpstr>
      <vt:lpstr>? ? ?</vt:lpstr>
      <vt:lpstr>? ? ?</vt:lpstr>
      <vt:lpstr>생태계 먹이사슬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조영상</dc:creator>
  <cp:lastModifiedBy>조영상</cp:lastModifiedBy>
  <cp:revision>1</cp:revision>
  <dcterms:created xsi:type="dcterms:W3CDTF">2017-01-11T02:10:12Z</dcterms:created>
  <dcterms:modified xsi:type="dcterms:W3CDTF">2017-01-11T02:10:39Z</dcterms:modified>
</cp:coreProperties>
</file>