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5"/>
  </p:normalViewPr>
  <p:slideViewPr>
    <p:cSldViewPr snapToGrid="0" snapToObjects="1">
      <p:cViewPr varScale="1">
        <p:scale>
          <a:sx n="163" d="100"/>
          <a:sy n="163" d="100"/>
        </p:scale>
        <p:origin x="20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18D20-7C5E-3A47-A9E6-D7749E842641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3434-9DDB-794E-88B3-66B6CF2F1C8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7565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471E3F0F-EA45-E443-885E-A4F8D034EEAB}" type="slidenum">
              <a:rPr kumimoji="0" lang="ko-KR" altLang="en-US">
                <a:latin typeface="맑은 고딕" charset="-127"/>
                <a:ea typeface="맑은 고딕" charset="-127"/>
              </a:rPr>
              <a:pPr eaLnBrk="1" hangingPunct="1"/>
              <a:t>1</a:t>
            </a:fld>
            <a:endParaRPr kumimoji="0" lang="ko-KR" altLang="en-US">
              <a:latin typeface="맑은 고딕" charset="-127"/>
              <a:ea typeface="맑은 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8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BB0EB167-A953-F945-9681-D38EDDF8BE00}" type="slidenum">
              <a:rPr kumimoji="0" lang="ko-KR" altLang="en-US">
                <a:latin typeface="맑은 고딕" charset="-127"/>
                <a:ea typeface="맑은 고딕" charset="-127"/>
              </a:rPr>
              <a:pPr eaLnBrk="1" hangingPunct="1"/>
              <a:t>29</a:t>
            </a:fld>
            <a:endParaRPr kumimoji="0" lang="ko-KR" altLang="en-US">
              <a:latin typeface="맑은 고딕" charset="-127"/>
              <a:ea typeface="맑은 고딕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079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139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40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2454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058400" cy="8382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2011.9.7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1061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6348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5754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5414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54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4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814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065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F878-7159-0243-8967-ED763DA7F4DA}" type="datetimeFigureOut">
              <a:rPr kumimoji="1" lang="ko-KR" altLang="en-US" smtClean="0"/>
              <a:t>2017. 1. 11.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1558-07D2-8245-8348-866464FD9F2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054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r>
              <a:rPr kumimoji="1" lang="ko-KR" altLang="en-US">
                <a:solidFill>
                  <a:srgbClr val="002060"/>
                </a:solidFill>
                <a:latin typeface="HY견고딕" charset="0"/>
                <a:ea typeface="HY견고딕" charset="0"/>
              </a:rPr>
              <a:t>유기농자재 제조 및 활용 사례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endParaRPr lang="en-US" altLang="ko-KR">
              <a:latin typeface="HY견고딕" charset="0"/>
              <a:ea typeface="HY견고딕" charset="0"/>
            </a:endParaRPr>
          </a:p>
          <a:p>
            <a:pPr marL="0" indent="0" algn="ctr">
              <a:buNone/>
            </a:pPr>
            <a:r>
              <a:rPr lang="ko-KR" altLang="en-US">
                <a:latin typeface="HY견고딕" charset="0"/>
                <a:ea typeface="HY견고딕" charset="0"/>
              </a:rPr>
              <a:t>예산군농업기술센터  </a:t>
            </a:r>
          </a:p>
          <a:p>
            <a:pPr marL="0" indent="0" algn="ctr">
              <a:buNone/>
            </a:pPr>
            <a:r>
              <a:rPr lang="ko-KR" altLang="en-US">
                <a:latin typeface="HY견고딕" charset="0"/>
                <a:ea typeface="HY견고딕" charset="0"/>
              </a:rPr>
              <a:t>농촌지도사 구자운</a:t>
            </a:r>
          </a:p>
        </p:txBody>
      </p:sp>
    </p:spTree>
    <p:extLst>
      <p:ext uri="{BB962C8B-B14F-4D97-AF65-F5344CB8AC3E}">
        <p14:creationId xmlns:p14="http://schemas.microsoft.com/office/powerpoint/2010/main" val="39582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 idx="4294967295"/>
          </p:nvPr>
        </p:nvSpPr>
        <p:spPr>
          <a:xfrm>
            <a:off x="3359150" y="609600"/>
            <a:ext cx="6394450" cy="838200"/>
          </a:xfrm>
        </p:spPr>
        <p:txBody>
          <a:bodyPr/>
          <a:lstStyle/>
          <a:p>
            <a:pPr algn="l"/>
            <a:r>
              <a:rPr lang="en-US" altLang="ko-KR" b="1"/>
              <a:t>  1-3) </a:t>
            </a:r>
            <a:r>
              <a:rPr lang="ko-KR" altLang="en-US" b="1"/>
              <a:t>쇠비름 효소</a:t>
            </a:r>
          </a:p>
        </p:txBody>
      </p:sp>
      <p:sp>
        <p:nvSpPr>
          <p:cNvPr id="14339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2566988" y="1628775"/>
            <a:ext cx="7632700" cy="3240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z="2400"/>
              <a:t>척박한 땅에서 자란 것 채취</a:t>
            </a:r>
            <a:endParaRPr lang="en-US" altLang="ko-KR" sz="2400"/>
          </a:p>
          <a:p>
            <a:r>
              <a:rPr lang="ko-KR" altLang="en-US" sz="2400"/>
              <a:t>쇠비름과 설탕 </a:t>
            </a:r>
            <a:r>
              <a:rPr lang="en-US" altLang="ko-KR" sz="2400"/>
              <a:t>: 1:1</a:t>
            </a:r>
          </a:p>
          <a:p>
            <a:pPr>
              <a:buFont typeface="Arial" charset="0"/>
              <a:buNone/>
            </a:pPr>
            <a:r>
              <a:rPr lang="ko-KR" altLang="en-US" sz="2000" b="1"/>
              <a:t>   </a:t>
            </a:r>
            <a:r>
              <a:rPr lang="en-US" altLang="ko-KR" sz="2000"/>
              <a:t>-  6</a:t>
            </a:r>
            <a:r>
              <a:rPr lang="ko-KR" altLang="en-US" sz="2000"/>
              <a:t>개월 후 걸러 </a:t>
            </a:r>
            <a:r>
              <a:rPr lang="en-US" altLang="ko-KR" sz="2000"/>
              <a:t>1</a:t>
            </a:r>
            <a:r>
              <a:rPr lang="ko-KR" altLang="en-US" sz="2000"/>
              <a:t>년 이상 숙성 시켜 사용</a:t>
            </a:r>
            <a:endParaRPr lang="en-US" altLang="ko-KR" sz="800"/>
          </a:p>
          <a:p>
            <a:pPr>
              <a:buFont typeface="Arial" charset="0"/>
              <a:buNone/>
            </a:pPr>
            <a:endParaRPr lang="en-US" altLang="ko-KR" sz="800"/>
          </a:p>
          <a:p>
            <a:pPr>
              <a:buFont typeface="Arial" charset="0"/>
              <a:buNone/>
            </a:pPr>
            <a:r>
              <a:rPr lang="en-US" altLang="ko-KR" sz="2000"/>
              <a:t>      (1,000</a:t>
            </a:r>
            <a:r>
              <a:rPr lang="ko-KR" altLang="en-US" sz="2000"/>
              <a:t>배 </a:t>
            </a:r>
            <a:r>
              <a:rPr lang="en-US" altLang="ko-KR" sz="2000"/>
              <a:t>, </a:t>
            </a:r>
            <a:r>
              <a:rPr lang="ko-KR" altLang="en-US" sz="2000"/>
              <a:t>사과</a:t>
            </a:r>
            <a:r>
              <a:rPr lang="en-US" altLang="ko-KR" sz="2000"/>
              <a:t>, </a:t>
            </a:r>
            <a:r>
              <a:rPr lang="ko-KR" altLang="en-US" sz="2000"/>
              <a:t>배 착색에 도움이 됨</a:t>
            </a:r>
            <a:r>
              <a:rPr lang="en-US" altLang="ko-KR" sz="2000"/>
              <a:t>)</a:t>
            </a:r>
          </a:p>
          <a:p>
            <a:pPr>
              <a:buFont typeface="Arial" charset="0"/>
              <a:buNone/>
            </a:pPr>
            <a:endParaRPr lang="en-US" altLang="ko-KR" sz="800"/>
          </a:p>
          <a:p>
            <a:pPr>
              <a:buFont typeface="Arial" charset="0"/>
              <a:buNone/>
            </a:pPr>
            <a:r>
              <a:rPr lang="en-US" altLang="ko-KR" sz="2000"/>
              <a:t>   - </a:t>
            </a:r>
            <a:r>
              <a:rPr lang="ko-KR" altLang="en-US" sz="2000"/>
              <a:t>장명채</a:t>
            </a:r>
            <a:r>
              <a:rPr lang="en-US" altLang="ko-KR" sz="2000"/>
              <a:t>, </a:t>
            </a:r>
            <a:r>
              <a:rPr lang="ko-KR" altLang="en-US" sz="2000"/>
              <a:t>오행초</a:t>
            </a:r>
            <a:r>
              <a:rPr lang="en-US" altLang="ko-KR" sz="2000"/>
              <a:t>, </a:t>
            </a:r>
            <a:r>
              <a:rPr lang="ko-KR" altLang="en-US" sz="2000"/>
              <a:t>나물로 해먹기도 함</a:t>
            </a:r>
            <a:r>
              <a:rPr lang="en-US" altLang="ko-KR" sz="2000"/>
              <a:t>.</a:t>
            </a:r>
          </a:p>
          <a:p>
            <a:pPr>
              <a:buFont typeface="Arial" charset="0"/>
              <a:buNone/>
            </a:pPr>
            <a:endParaRPr lang="en-US" altLang="ko-KR" sz="800"/>
          </a:p>
          <a:p>
            <a:pPr>
              <a:buFont typeface="Arial" charset="0"/>
              <a:buNone/>
            </a:pPr>
            <a:r>
              <a:rPr lang="ko-KR" altLang="en-US" sz="2000"/>
              <a:t>   </a:t>
            </a:r>
            <a:r>
              <a:rPr lang="en-US" altLang="ko-KR" sz="2000"/>
              <a:t>- </a:t>
            </a:r>
            <a:r>
              <a:rPr lang="ko-KR" altLang="en-US" sz="2000"/>
              <a:t>항암</a:t>
            </a:r>
            <a:r>
              <a:rPr lang="en-US" altLang="ko-KR" sz="2000"/>
              <a:t>, </a:t>
            </a:r>
            <a:r>
              <a:rPr lang="ko-KR" altLang="en-US" sz="2000"/>
              <a:t>당뇨</a:t>
            </a:r>
            <a:r>
              <a:rPr lang="en-US" altLang="ko-KR" sz="2000"/>
              <a:t>, </a:t>
            </a:r>
            <a:r>
              <a:rPr lang="ko-KR" altLang="en-US" sz="2000"/>
              <a:t>피를 멋게 하고 소변을 잘 가게 한다</a:t>
            </a:r>
            <a:r>
              <a:rPr lang="en-US" altLang="ko-KR" sz="2000" b="1"/>
              <a:t>.</a:t>
            </a:r>
          </a:p>
          <a:p>
            <a:pPr>
              <a:buFont typeface="Arial" charset="0"/>
              <a:buNone/>
            </a:pPr>
            <a:endParaRPr lang="en-US" altLang="ko-KR" sz="2000" b="1"/>
          </a:p>
        </p:txBody>
      </p:sp>
    </p:spTree>
    <p:extLst>
      <p:ext uri="{BB962C8B-B14F-4D97-AF65-F5344CB8AC3E}">
        <p14:creationId xmlns:p14="http://schemas.microsoft.com/office/powerpoint/2010/main" val="1850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ko-KR" sz="3600" b="1"/>
              <a:t>     </a:t>
            </a:r>
            <a:r>
              <a:rPr lang="en-US" altLang="ko-KR" b="1"/>
              <a:t>2) </a:t>
            </a:r>
            <a:r>
              <a:rPr lang="ko-KR" altLang="en-US" b="1"/>
              <a:t>주정을 활용 살충제</a:t>
            </a:r>
            <a:r>
              <a:rPr lang="en-US" altLang="ko-KR" b="1"/>
              <a:t>-</a:t>
            </a:r>
            <a:r>
              <a:rPr lang="ko-KR" altLang="en-US" b="1"/>
              <a:t>마늘</a:t>
            </a:r>
          </a:p>
        </p:txBody>
      </p:sp>
      <p:pic>
        <p:nvPicPr>
          <p:cNvPr id="16387" name="내용 개체 틀 4" descr="IMG_5177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857375"/>
            <a:ext cx="403860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0" y="1928813"/>
            <a:ext cx="3924300" cy="3643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마늘</a:t>
            </a:r>
            <a:r>
              <a:rPr lang="en-US" altLang="ko-KR"/>
              <a:t>(</a:t>
            </a:r>
            <a:r>
              <a:rPr lang="ko-KR" altLang="en-US"/>
              <a:t>분쇄</a:t>
            </a:r>
            <a:r>
              <a:rPr lang="en-US" altLang="ko-KR"/>
              <a:t>)</a:t>
            </a:r>
            <a:r>
              <a:rPr lang="ko-KR" altLang="en-US"/>
              <a:t> 주정에 </a:t>
            </a:r>
            <a:endParaRPr lang="en-US" altLang="ko-KR"/>
          </a:p>
          <a:p>
            <a:pPr>
              <a:buFont typeface="Arial" charset="0"/>
              <a:buNone/>
            </a:pPr>
            <a:r>
              <a:rPr lang="en-US" altLang="ko-KR"/>
              <a:t>  </a:t>
            </a:r>
            <a:r>
              <a:rPr lang="ko-KR" altLang="en-US"/>
              <a:t>담가 활용</a:t>
            </a:r>
            <a:r>
              <a:rPr lang="en-US" altLang="ko-KR"/>
              <a:t>(</a:t>
            </a:r>
            <a:r>
              <a:rPr lang="ko-KR" altLang="en-US"/>
              <a:t>풋마늘</a:t>
            </a:r>
            <a:r>
              <a:rPr lang="en-US" altLang="ko-KR"/>
              <a:t>)</a:t>
            </a:r>
          </a:p>
          <a:p>
            <a:pPr>
              <a:buFont typeface="Arial" charset="0"/>
              <a:buNone/>
            </a:pPr>
            <a:r>
              <a:rPr lang="en-US" altLang="ko-KR"/>
              <a:t> </a:t>
            </a:r>
            <a:r>
              <a:rPr lang="en-US" altLang="ko-KR" sz="2600"/>
              <a:t>(</a:t>
            </a:r>
            <a:r>
              <a:rPr lang="ko-KR" altLang="en-US" sz="2600"/>
              <a:t>주정 물</a:t>
            </a:r>
            <a:r>
              <a:rPr lang="en-US" altLang="ko-KR" sz="2600"/>
              <a:t>10/</a:t>
            </a:r>
            <a:r>
              <a:rPr lang="ko-KR" altLang="en-US" sz="2600"/>
              <a:t>마늘</a:t>
            </a:r>
            <a:r>
              <a:rPr lang="en-US" altLang="ko-KR" sz="2600"/>
              <a:t>1 </a:t>
            </a:r>
            <a:r>
              <a:rPr lang="ko-KR" altLang="en-US" sz="2600"/>
              <a:t>비율</a:t>
            </a:r>
            <a:r>
              <a:rPr lang="en-US" altLang="ko-KR" sz="2600"/>
              <a:t>)</a:t>
            </a:r>
            <a:r>
              <a:rPr lang="ko-KR" altLang="en-US" sz="2600"/>
              <a:t> </a:t>
            </a:r>
            <a:endParaRPr lang="en-US" altLang="ko-KR" sz="2600"/>
          </a:p>
          <a:p>
            <a:pPr>
              <a:buFont typeface="Arial" charset="0"/>
              <a:buNone/>
            </a:pPr>
            <a:r>
              <a:rPr lang="en-US" altLang="ko-KR"/>
              <a:t> - 1,000</a:t>
            </a:r>
            <a:r>
              <a:rPr lang="ko-KR" altLang="en-US"/>
              <a:t>배 </a:t>
            </a:r>
            <a:endParaRPr lang="en-US" altLang="ko-KR"/>
          </a:p>
          <a:p>
            <a:pPr>
              <a:buFont typeface="Arial" charset="0"/>
              <a:buNone/>
            </a:pPr>
            <a:r>
              <a:rPr lang="en-US" altLang="ko-KR"/>
              <a:t> - </a:t>
            </a:r>
            <a:r>
              <a:rPr lang="ko-KR" altLang="en-US"/>
              <a:t>천연살충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알리신</a:t>
            </a:r>
            <a:r>
              <a:rPr lang="en-US" altLang="ko-KR">
                <a:solidFill>
                  <a:srgbClr val="FF0000"/>
                </a:solidFill>
              </a:rPr>
              <a:t>)</a:t>
            </a:r>
          </a:p>
          <a:p>
            <a:pPr>
              <a:buFont typeface="Arial" charset="0"/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8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sz="3600" b="1"/>
              <a:t>   백두옹</a:t>
            </a:r>
            <a:r>
              <a:rPr lang="en-US" altLang="ko-KR" sz="3600" b="1"/>
              <a:t>(</a:t>
            </a:r>
            <a:r>
              <a:rPr lang="ko-KR" altLang="en-US" sz="3600" b="1"/>
              <a:t>할미꽃 뿌리</a:t>
            </a:r>
            <a:r>
              <a:rPr lang="en-US" altLang="ko-KR" sz="3600" b="1"/>
              <a:t>)</a:t>
            </a:r>
            <a:r>
              <a:rPr lang="ko-KR" altLang="en-US" sz="3600" b="1"/>
              <a:t>살충제</a:t>
            </a:r>
          </a:p>
        </p:txBody>
      </p:sp>
      <p:sp>
        <p:nvSpPr>
          <p:cNvPr id="16387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0" y="1928813"/>
            <a:ext cx="3924300" cy="3643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z="2400"/>
              <a:t>백두홍 </a:t>
            </a:r>
            <a:r>
              <a:rPr lang="en-US" altLang="ko-KR" sz="2400"/>
              <a:t>5</a:t>
            </a:r>
            <a:r>
              <a:rPr lang="ko-KR" altLang="en-US" sz="2400"/>
              <a:t>근</a:t>
            </a:r>
            <a:r>
              <a:rPr lang="en-US" altLang="ko-KR" sz="2400"/>
              <a:t>(3kg)</a:t>
            </a:r>
            <a:r>
              <a:rPr lang="ko-KR" altLang="en-US" sz="2400"/>
              <a:t> 주정물 </a:t>
            </a:r>
            <a:r>
              <a:rPr lang="en-US" altLang="ko-KR" sz="2400"/>
              <a:t>100</a:t>
            </a:r>
            <a:r>
              <a:rPr lang="ko-KR" altLang="en-US" sz="2400"/>
              <a:t>리터에 담가</a:t>
            </a:r>
            <a:endParaRPr lang="en-US" altLang="ko-KR" sz="2400"/>
          </a:p>
          <a:p>
            <a:pPr>
              <a:buFont typeface="Arial" charset="0"/>
              <a:buNone/>
            </a:pPr>
            <a:r>
              <a:rPr lang="en-US" altLang="ko-KR" sz="2400"/>
              <a:t> </a:t>
            </a:r>
            <a:r>
              <a:rPr lang="ko-KR" altLang="en-US" sz="2400"/>
              <a:t> </a:t>
            </a:r>
            <a:r>
              <a:rPr lang="en-US" altLang="ko-KR" sz="2400"/>
              <a:t>3</a:t>
            </a:r>
            <a:r>
              <a:rPr lang="ko-KR" altLang="en-US" sz="2400"/>
              <a:t>개월 후 활용</a:t>
            </a:r>
            <a:endParaRPr lang="en-US" altLang="ko-KR" sz="2400">
              <a:solidFill>
                <a:srgbClr val="C00000"/>
              </a:solidFill>
            </a:endParaRPr>
          </a:p>
          <a:p>
            <a:r>
              <a:rPr lang="en-US" altLang="ko-KR" sz="2400"/>
              <a:t>500</a:t>
            </a:r>
            <a:r>
              <a:rPr lang="ko-KR" altLang="en-US" sz="2400"/>
              <a:t>배 활용</a:t>
            </a:r>
            <a:endParaRPr lang="en-US" altLang="ko-KR" sz="2400"/>
          </a:p>
          <a:p>
            <a:pPr>
              <a:buFont typeface="Arial" charset="0"/>
              <a:buNone/>
            </a:pPr>
            <a:r>
              <a:rPr lang="en-US" altLang="ko-KR" sz="2400"/>
              <a:t>  (</a:t>
            </a:r>
            <a:r>
              <a:rPr lang="ko-KR" altLang="en-US" sz="2400"/>
              <a:t>물</a:t>
            </a:r>
            <a:r>
              <a:rPr lang="en-US" altLang="ko-KR" sz="2400"/>
              <a:t>500</a:t>
            </a:r>
            <a:r>
              <a:rPr lang="ko-KR" altLang="en-US" sz="2400"/>
              <a:t>리터에 </a:t>
            </a:r>
            <a:r>
              <a:rPr lang="en-US" altLang="ko-KR" sz="2400"/>
              <a:t>1</a:t>
            </a:r>
            <a:r>
              <a:rPr lang="ko-KR" altLang="en-US" sz="2400"/>
              <a:t>리터</a:t>
            </a:r>
            <a:r>
              <a:rPr lang="en-US" altLang="ko-KR" sz="2400"/>
              <a:t>)</a:t>
            </a:r>
            <a:endParaRPr lang="en-US" altLang="ko-KR" sz="2400">
              <a:solidFill>
                <a:schemeClr val="accent2"/>
              </a:solidFill>
            </a:endParaRPr>
          </a:p>
          <a:p>
            <a:r>
              <a:rPr lang="ko-KR" altLang="en-US" sz="2400">
                <a:solidFill>
                  <a:srgbClr val="FC2812"/>
                </a:solidFill>
              </a:rPr>
              <a:t>애벌레</a:t>
            </a:r>
            <a:r>
              <a:rPr lang="en-US" altLang="ko-KR" sz="2400">
                <a:solidFill>
                  <a:srgbClr val="FC2812"/>
                </a:solidFill>
              </a:rPr>
              <a:t>, </a:t>
            </a:r>
            <a:r>
              <a:rPr lang="ko-KR" altLang="en-US" sz="2400">
                <a:solidFill>
                  <a:srgbClr val="FC2812"/>
                </a:solidFill>
              </a:rPr>
              <a:t>진딧물방제</a:t>
            </a:r>
            <a:r>
              <a:rPr lang="en-US" altLang="ko-KR" sz="2400">
                <a:solidFill>
                  <a:srgbClr val="FC2812"/>
                </a:solidFill>
              </a:rPr>
              <a:t>, </a:t>
            </a:r>
            <a:r>
              <a:rPr lang="ko-KR" altLang="en-US" sz="2400">
                <a:solidFill>
                  <a:srgbClr val="FC2812"/>
                </a:solidFill>
              </a:rPr>
              <a:t>모기 </a:t>
            </a:r>
          </a:p>
        </p:txBody>
      </p:sp>
      <p:pic>
        <p:nvPicPr>
          <p:cNvPr id="17412" name="Picture 4" descr="담배IMG_20130518_170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85964"/>
            <a:ext cx="43926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/>
            <a:r>
              <a:rPr lang="ko-KR" altLang="en-US"/>
              <a:t>백두옹</a:t>
            </a:r>
            <a:r>
              <a:rPr lang="en-US" altLang="ko-KR"/>
              <a:t>(5</a:t>
            </a:r>
            <a:r>
              <a:rPr lang="ko-KR" altLang="en-US"/>
              <a:t>근</a:t>
            </a:r>
            <a:r>
              <a:rPr lang="en-US" altLang="ko-KR"/>
              <a:t>:3kg)</a:t>
            </a:r>
            <a:r>
              <a:rPr lang="ko-KR" altLang="en-US"/>
              <a:t>에 물</a:t>
            </a:r>
            <a:r>
              <a:rPr lang="en-US" altLang="ko-KR"/>
              <a:t>70L(3~4h)</a:t>
            </a:r>
            <a:r>
              <a:rPr lang="ko-KR" altLang="en-US"/>
              <a:t>끓임</a:t>
            </a:r>
            <a:r>
              <a:rPr lang="en-US" altLang="ko-KR"/>
              <a:t>, 1L, </a:t>
            </a:r>
            <a:r>
              <a:rPr lang="ko-KR" altLang="en-US"/>
              <a:t>밀봉</a:t>
            </a:r>
            <a:r>
              <a:rPr lang="en-US" altLang="ko-KR"/>
              <a:t>,</a:t>
            </a:r>
            <a:r>
              <a:rPr lang="ko-KR" altLang="en-US"/>
              <a:t>서늘한 곳 에 보관</a:t>
            </a:r>
            <a:r>
              <a:rPr lang="en-US" altLang="ko-KR"/>
              <a:t>,</a:t>
            </a:r>
            <a:r>
              <a:rPr lang="ko-KR" altLang="en-US" sz="2600"/>
              <a:t>장기간 사용</a:t>
            </a:r>
          </a:p>
          <a:p>
            <a:pPr marL="609600" indent="-609600">
              <a:buNone/>
            </a:pPr>
            <a:r>
              <a:rPr lang="en-US" altLang="ko-KR"/>
              <a:t>- </a:t>
            </a:r>
            <a:r>
              <a:rPr lang="ko-KR" altLang="en-US" sz="2600"/>
              <a:t>백두옹 물 </a:t>
            </a:r>
            <a:r>
              <a:rPr lang="en-US" altLang="ko-KR" sz="2600"/>
              <a:t>10</a:t>
            </a:r>
            <a:r>
              <a:rPr lang="ko-KR" altLang="en-US" sz="2600"/>
              <a:t>리터</a:t>
            </a:r>
            <a:r>
              <a:rPr lang="en-US" altLang="ko-KR" sz="2600"/>
              <a:t>, </a:t>
            </a:r>
            <a:r>
              <a:rPr lang="ko-KR" altLang="en-US" sz="2600"/>
              <a:t>자닮오일 </a:t>
            </a:r>
            <a:r>
              <a:rPr lang="en-US" altLang="ko-KR" sz="2600"/>
              <a:t>8</a:t>
            </a:r>
            <a:r>
              <a:rPr lang="ko-KR" altLang="en-US" sz="2600"/>
              <a:t>리터 </a:t>
            </a:r>
          </a:p>
          <a:p>
            <a:pPr marL="609600" indent="-609600">
              <a:buNone/>
            </a:pPr>
            <a:r>
              <a:rPr lang="ko-KR" altLang="en-US" sz="2600"/>
              <a:t>   꼬마 배나무이 방제 </a:t>
            </a:r>
            <a:r>
              <a:rPr lang="en-US" altLang="ko-KR" sz="2600"/>
              <a:t>(2</a:t>
            </a:r>
            <a:r>
              <a:rPr lang="ko-KR" altLang="en-US" sz="2600"/>
              <a:t>회 연속사용</a:t>
            </a:r>
            <a:r>
              <a:rPr lang="en-US" altLang="ko-KR" sz="2600"/>
              <a:t>)</a:t>
            </a:r>
            <a:r>
              <a:rPr lang="ko-KR" altLang="en-US" sz="2600"/>
              <a:t>오후</a:t>
            </a:r>
            <a:endParaRPr lang="en-US" altLang="ko-KR" sz="2600"/>
          </a:p>
          <a:p>
            <a:pPr marL="609600" indent="-609600">
              <a:buNone/>
            </a:pPr>
            <a:r>
              <a:rPr lang="en-US" altLang="ko-KR" sz="2600"/>
              <a:t>- </a:t>
            </a:r>
            <a:r>
              <a:rPr lang="ko-KR" altLang="en-US" sz="2600"/>
              <a:t>독초의 양이</a:t>
            </a:r>
            <a:r>
              <a:rPr lang="en-US" altLang="ko-KR" sz="2600"/>
              <a:t> </a:t>
            </a:r>
            <a:r>
              <a:rPr lang="ko-KR" altLang="en-US" sz="2600"/>
              <a:t>늘어나면 자닮오일 양 늘릴것</a:t>
            </a:r>
            <a:r>
              <a:rPr lang="en-US" altLang="ko-KR" sz="2600"/>
              <a:t>.</a:t>
            </a:r>
          </a:p>
          <a:p>
            <a:pPr marL="609600" indent="-609600">
              <a:buNone/>
            </a:pPr>
            <a:r>
              <a:rPr lang="en-US" altLang="ko-KR" sz="2600"/>
              <a:t>- </a:t>
            </a:r>
            <a:r>
              <a:rPr lang="ko-KR" altLang="en-US" sz="2600"/>
              <a:t>거품이 줄어 듦</a:t>
            </a:r>
            <a:r>
              <a:rPr lang="en-US" altLang="ko-KR" sz="2600"/>
              <a:t>.</a:t>
            </a:r>
          </a:p>
        </p:txBody>
      </p:sp>
      <p:sp>
        <p:nvSpPr>
          <p:cNvPr id="18435" name="제목 1"/>
          <p:cNvSpPr>
            <a:spLocks noGrp="1"/>
          </p:cNvSpPr>
          <p:nvPr>
            <p:ph type="title"/>
          </p:nvPr>
        </p:nvSpPr>
        <p:spPr>
          <a:xfrm>
            <a:off x="2711450" y="609600"/>
            <a:ext cx="7488238" cy="838200"/>
          </a:xfrm>
        </p:spPr>
        <p:txBody>
          <a:bodyPr/>
          <a:lstStyle/>
          <a:p>
            <a:r>
              <a:rPr lang="ko-KR" altLang="en-US" sz="4000" b="1"/>
              <a:t>   백두옹</a:t>
            </a:r>
            <a:r>
              <a:rPr lang="en-US" altLang="ko-KR" sz="4000" b="1"/>
              <a:t>(</a:t>
            </a:r>
            <a:r>
              <a:rPr lang="ko-KR" altLang="en-US" sz="4000" b="1"/>
              <a:t>할미꽃 뿌리</a:t>
            </a:r>
            <a:r>
              <a:rPr lang="en-US" altLang="ko-KR" sz="4000" b="1"/>
              <a:t>)</a:t>
            </a:r>
            <a:r>
              <a:rPr lang="ko-KR" altLang="en-US" sz="4000" b="1"/>
              <a:t>살충제</a:t>
            </a:r>
          </a:p>
        </p:txBody>
      </p:sp>
    </p:spTree>
    <p:extLst>
      <p:ext uri="{BB962C8B-B14F-4D97-AF65-F5344CB8AC3E}">
        <p14:creationId xmlns:p14="http://schemas.microsoft.com/office/powerpoint/2010/main" val="10501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 idx="4294967295"/>
          </p:nvPr>
        </p:nvSpPr>
        <p:spPr>
          <a:xfrm>
            <a:off x="3503614" y="609600"/>
            <a:ext cx="6249987" cy="838200"/>
          </a:xfrm>
        </p:spPr>
        <p:txBody>
          <a:bodyPr/>
          <a:lstStyle/>
          <a:p>
            <a:r>
              <a:rPr lang="ko-KR" altLang="en-US" sz="3600" b="1"/>
              <a:t>죽순 </a:t>
            </a:r>
            <a:r>
              <a:rPr lang="en-US" altLang="ko-KR" sz="3600" b="1"/>
              <a:t>–</a:t>
            </a:r>
            <a:r>
              <a:rPr lang="ko-KR" altLang="en-US" sz="3600" b="1"/>
              <a:t>효소 및 주정이용</a:t>
            </a:r>
            <a:r>
              <a:rPr lang="ko-KR" altLang="en-US"/>
              <a:t> </a:t>
            </a:r>
          </a:p>
        </p:txBody>
      </p:sp>
      <p:pic>
        <p:nvPicPr>
          <p:cNvPr id="19459" name="내용 개체 틀 4" descr="IMG_5183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7375"/>
            <a:ext cx="4038600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0" y="1785939"/>
            <a:ext cx="403860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성장 촉진</a:t>
            </a:r>
            <a:endParaRPr lang="en-US" altLang="ko-KR"/>
          </a:p>
          <a:p>
            <a:r>
              <a:rPr lang="ko-KR" altLang="en-US"/>
              <a:t>죽순이</a:t>
            </a:r>
            <a:r>
              <a:rPr lang="en-US" altLang="ko-KR"/>
              <a:t>(</a:t>
            </a:r>
            <a:r>
              <a:rPr lang="ko-KR" altLang="en-US"/>
              <a:t>우후죽순</a:t>
            </a:r>
            <a:r>
              <a:rPr lang="en-US" altLang="ko-KR"/>
              <a:t>)</a:t>
            </a:r>
            <a:r>
              <a:rPr lang="ko-KR" altLang="en-US"/>
              <a:t> 잘자라는 성질을 활용</a:t>
            </a:r>
            <a:endParaRPr lang="en-US" altLang="ko-KR"/>
          </a:p>
          <a:p>
            <a:r>
              <a:rPr lang="ko-KR" altLang="en-US"/>
              <a:t>배 비대제로 활용</a:t>
            </a:r>
            <a:endParaRPr lang="en-US" altLang="ko-KR"/>
          </a:p>
          <a:p>
            <a:r>
              <a:rPr lang="en-US" altLang="ko-KR"/>
              <a:t>1,000</a:t>
            </a:r>
            <a:r>
              <a:rPr lang="ko-KR" altLang="en-US"/>
              <a:t>배</a:t>
            </a:r>
          </a:p>
        </p:txBody>
      </p:sp>
    </p:spTree>
    <p:extLst>
      <p:ext uri="{BB962C8B-B14F-4D97-AF65-F5344CB8AC3E}">
        <p14:creationId xmlns:p14="http://schemas.microsoft.com/office/powerpoint/2010/main" val="18409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 idx="4294967295"/>
          </p:nvPr>
        </p:nvSpPr>
        <p:spPr>
          <a:xfrm>
            <a:off x="2063750" y="549275"/>
            <a:ext cx="7543800" cy="838200"/>
          </a:xfrm>
        </p:spPr>
        <p:txBody>
          <a:bodyPr/>
          <a:lstStyle/>
          <a:p>
            <a:r>
              <a:rPr lang="ko-KR" altLang="en-US" sz="3600" b="1"/>
              <a:t>민들레</a:t>
            </a:r>
            <a:r>
              <a:rPr lang="en-US" altLang="ko-KR" sz="3600" b="1"/>
              <a:t>, </a:t>
            </a:r>
            <a:r>
              <a:rPr lang="ko-KR" altLang="en-US" sz="3600" b="1"/>
              <a:t>소리쟁이</a:t>
            </a:r>
          </a:p>
        </p:txBody>
      </p:sp>
      <p:pic>
        <p:nvPicPr>
          <p:cNvPr id="20483" name="내용 개체 틀 4" descr="IMG_5178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14501"/>
            <a:ext cx="4186238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096000" y="1785938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민들레와 소리쟁이 전체 활용</a:t>
            </a:r>
            <a:endParaRPr lang="en-US" altLang="ko-KR"/>
          </a:p>
          <a:p>
            <a:r>
              <a:rPr lang="ko-KR" altLang="en-US"/>
              <a:t>주정에 담가 활용</a:t>
            </a:r>
            <a:endParaRPr lang="en-US" altLang="ko-KR"/>
          </a:p>
          <a:p>
            <a:r>
              <a:rPr lang="ko-KR" altLang="en-US">
                <a:solidFill>
                  <a:srgbClr val="FF0000"/>
                </a:solidFill>
              </a:rPr>
              <a:t>항균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타락세롤</a:t>
            </a:r>
            <a:r>
              <a:rPr lang="en-US" altLang="ko-KR">
                <a:solidFill>
                  <a:srgbClr val="FF0000"/>
                </a:solidFill>
              </a:rPr>
              <a:t>)</a:t>
            </a:r>
          </a:p>
          <a:p>
            <a:r>
              <a:rPr lang="ko-KR" altLang="en-US"/>
              <a:t>활용법 </a:t>
            </a:r>
            <a:r>
              <a:rPr lang="en-US" altLang="ko-KR"/>
              <a:t>: 1,000</a:t>
            </a:r>
            <a:r>
              <a:rPr lang="ko-KR" altLang="en-US"/>
              <a:t>배 </a:t>
            </a:r>
          </a:p>
        </p:txBody>
      </p:sp>
    </p:spTree>
    <p:extLst>
      <p:ext uri="{BB962C8B-B14F-4D97-AF65-F5344CB8AC3E}">
        <p14:creationId xmlns:p14="http://schemas.microsoft.com/office/powerpoint/2010/main" val="19320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 idx="4294967295"/>
          </p:nvPr>
        </p:nvSpPr>
        <p:spPr>
          <a:xfrm>
            <a:off x="3143251" y="549275"/>
            <a:ext cx="5832475" cy="838200"/>
          </a:xfrm>
        </p:spPr>
        <p:txBody>
          <a:bodyPr/>
          <a:lstStyle/>
          <a:p>
            <a:r>
              <a:rPr lang="ko-KR" altLang="en-US" b="1"/>
              <a:t>은행외과피</a:t>
            </a:r>
            <a:r>
              <a:rPr lang="en-US" altLang="ko-KR" b="1"/>
              <a:t> </a:t>
            </a:r>
            <a:r>
              <a:rPr lang="ko-KR" altLang="en-US" b="1"/>
              <a:t>활용</a:t>
            </a:r>
          </a:p>
        </p:txBody>
      </p:sp>
      <p:pic>
        <p:nvPicPr>
          <p:cNvPr id="21507" name="내용 개체 틀 4" descr="IMG_5175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7375"/>
            <a:ext cx="4038600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0" y="1928813"/>
            <a:ext cx="403860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은행 외과피 물</a:t>
            </a:r>
            <a:endParaRPr lang="en-US" altLang="ko-KR"/>
          </a:p>
          <a:p>
            <a:r>
              <a:rPr lang="ko-KR" altLang="en-US"/>
              <a:t>균 기피효과</a:t>
            </a:r>
            <a:endParaRPr lang="en-US" altLang="ko-KR"/>
          </a:p>
          <a:p>
            <a:r>
              <a:rPr lang="ko-KR" altLang="en-US"/>
              <a:t>활용법 </a:t>
            </a:r>
            <a:r>
              <a:rPr lang="en-US" altLang="ko-KR"/>
              <a:t>: </a:t>
            </a:r>
            <a:r>
              <a:rPr lang="ko-KR" altLang="en-US"/>
              <a:t>물</a:t>
            </a:r>
            <a:r>
              <a:rPr lang="en-US" altLang="ko-KR"/>
              <a:t>500</a:t>
            </a:r>
            <a:r>
              <a:rPr lang="ko-KR" altLang="en-US"/>
              <a:t>리터</a:t>
            </a:r>
            <a:endParaRPr lang="en-US" altLang="ko-KR"/>
          </a:p>
          <a:p>
            <a:pPr>
              <a:buFont typeface="Arial" charset="0"/>
              <a:buNone/>
            </a:pPr>
            <a:r>
              <a:rPr lang="en-US" altLang="ko-KR"/>
              <a:t>  1</a:t>
            </a:r>
            <a:r>
              <a:rPr lang="ko-KR" altLang="en-US"/>
              <a:t>리터 </a:t>
            </a:r>
            <a:r>
              <a:rPr lang="en-US" altLang="ko-KR"/>
              <a:t>(500</a:t>
            </a:r>
            <a:r>
              <a:rPr lang="ko-KR" altLang="en-US"/>
              <a:t>배</a:t>
            </a:r>
            <a:r>
              <a:rPr lang="en-US" altLang="ko-KR"/>
              <a:t>)</a:t>
            </a:r>
            <a:r>
              <a:rPr lang="ko-KR" altLang="en-US"/>
              <a:t>활용</a:t>
            </a:r>
          </a:p>
        </p:txBody>
      </p:sp>
    </p:spTree>
    <p:extLst>
      <p:ext uri="{BB962C8B-B14F-4D97-AF65-F5344CB8AC3E}">
        <p14:creationId xmlns:p14="http://schemas.microsoft.com/office/powerpoint/2010/main" val="3996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b="1">
                <a:latin typeface="HY견고딕" charset="0"/>
                <a:ea typeface="HY견고딕" charset="0"/>
              </a:rPr>
              <a:t>     </a:t>
            </a:r>
            <a:r>
              <a:rPr lang="en-US" altLang="ko-KR" b="1"/>
              <a:t>3)</a:t>
            </a:r>
            <a:r>
              <a:rPr lang="ko-KR" altLang="en-US" b="1"/>
              <a:t>천 연 칼 슘(계 란 껍 질)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72200" y="2057400"/>
            <a:ext cx="3810000" cy="365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>
                <a:latin typeface="굴림체" charset="-127"/>
                <a:ea typeface="굴림체" charset="-127"/>
              </a:rPr>
              <a:t>현미식초 20리터에 계란60알을 넣는다.</a:t>
            </a:r>
          </a:p>
          <a:p>
            <a:pPr>
              <a:buFontTx/>
              <a:buChar char="-"/>
            </a:pPr>
            <a:r>
              <a:rPr lang="ko-KR" altLang="en-US">
                <a:latin typeface="굴림체" charset="-127"/>
                <a:ea typeface="굴림체" charset="-127"/>
              </a:rPr>
              <a:t>12시간 경과 후 계란껍질이 녹아 없어지면 계란알맹이를 뜰채로 건져낸다</a:t>
            </a:r>
          </a:p>
          <a:p>
            <a:endParaRPr lang="ko-KR" altLang="en-US"/>
          </a:p>
        </p:txBody>
      </p:sp>
      <p:pic>
        <p:nvPicPr>
          <p:cNvPr id="22532" name="Picture 7" descr="C:\Documents and Settings\yesan\바탕 화면\인증서류\바닷물실험\천연칼슘\1\1SNV314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692151"/>
            <a:ext cx="7543800" cy="982663"/>
          </a:xfrm>
        </p:spPr>
        <p:txBody>
          <a:bodyPr/>
          <a:lstStyle/>
          <a:p>
            <a:r>
              <a:rPr lang="ko-KR" altLang="en-US" sz="4800" b="1"/>
              <a:t>    </a:t>
            </a:r>
            <a:r>
              <a:rPr lang="ko-KR" altLang="en-US" sz="3600"/>
              <a:t>천연칼슘(계란껍질)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69026" y="1798639"/>
            <a:ext cx="4340225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ko-KR" altLang="en-US" sz="2200"/>
              <a:t>계란껍질만을 이용 시 껍질</a:t>
            </a:r>
          </a:p>
          <a:p>
            <a:pPr>
              <a:buFont typeface="Arial" charset="0"/>
              <a:buNone/>
            </a:pPr>
            <a:r>
              <a:rPr lang="ko-KR" altLang="en-US" sz="2200"/>
              <a:t>   내부 하얀막을 제거 후 사용.</a:t>
            </a:r>
          </a:p>
          <a:p>
            <a:pPr>
              <a:buFontTx/>
              <a:buChar char="-"/>
            </a:pPr>
            <a:r>
              <a:rPr lang="ko-KR" altLang="en-US" sz="2200"/>
              <a:t>바짝 말리거나 불에 볶아 사용</a:t>
            </a:r>
          </a:p>
          <a:p>
            <a:pPr>
              <a:buFontTx/>
              <a:buChar char="-"/>
            </a:pPr>
            <a:r>
              <a:rPr lang="ko-KR" altLang="en-US" sz="2200"/>
              <a:t>입구가 큰 용기 사용</a:t>
            </a:r>
          </a:p>
          <a:p>
            <a:pPr>
              <a:buFontTx/>
              <a:buChar char="-"/>
            </a:pPr>
            <a:r>
              <a:rPr lang="ko-KR" altLang="en-US" sz="2200"/>
              <a:t>3개월 후 1,000배 희석 사용</a:t>
            </a:r>
          </a:p>
          <a:p>
            <a:pPr>
              <a:buFontTx/>
              <a:buChar char="-"/>
            </a:pPr>
            <a:r>
              <a:rPr lang="ko-KR" altLang="en-US" sz="2200"/>
              <a:t>고추, 상추에 특효</a:t>
            </a:r>
            <a:endParaRPr lang="en-US" altLang="ko-KR" sz="2200"/>
          </a:p>
          <a:p>
            <a:pPr>
              <a:buFontTx/>
              <a:buChar char="-"/>
            </a:pPr>
            <a:r>
              <a:rPr lang="ko-KR" altLang="en-US" sz="2200"/>
              <a:t>모든작물에 사용가능</a:t>
            </a:r>
          </a:p>
        </p:txBody>
      </p:sp>
      <p:pic>
        <p:nvPicPr>
          <p:cNvPr id="23556" name="Picture 7" descr="C:\Documents and Settings\yesan\바탕 화면\인증서류\바닷물실험\천연칼슘\1\1IMG_12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73238"/>
            <a:ext cx="3810000" cy="32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/>
              <a:t>인산칼슘 (소</a:t>
            </a:r>
            <a:r>
              <a:rPr lang="en-US" altLang="ko-KR"/>
              <a:t>,</a:t>
            </a:r>
            <a:r>
              <a:rPr lang="ko-KR" altLang="en-US"/>
              <a:t>돼지 뼈)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279651" y="1484314"/>
            <a:ext cx="7358063" cy="3881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600">
                <a:latin typeface="굴림체" charset="-127"/>
                <a:ea typeface="굴림체" charset="-127"/>
              </a:rPr>
              <a:t>봄에 꽃이 피고 열매 맺을 때 사용</a:t>
            </a:r>
          </a:p>
          <a:p>
            <a:pPr>
              <a:lnSpc>
                <a:spcPct val="90000"/>
              </a:lnSpc>
            </a:pPr>
            <a:r>
              <a:rPr lang="ko-KR" altLang="en-US" sz="2600">
                <a:latin typeface="굴림체" charset="-127"/>
                <a:ea typeface="굴림체" charset="-127"/>
              </a:rPr>
              <a:t>잎, 줄기 성장, 끝순이 뻣뻣해지고 충, 균에 강해짐</a:t>
            </a:r>
          </a:p>
          <a:p>
            <a:pPr>
              <a:lnSpc>
                <a:spcPct val="90000"/>
              </a:lnSpc>
            </a:pPr>
            <a:r>
              <a:rPr lang="ko-KR" altLang="en-US" sz="2600">
                <a:latin typeface="굴림체" charset="-127"/>
                <a:ea typeface="굴림체" charset="-127"/>
              </a:rPr>
              <a:t>과일이 딱딱해 지는 현상이 발생할 수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600">
                <a:latin typeface="굴림체" charset="-127"/>
                <a:ea typeface="굴림체" charset="-127"/>
              </a:rPr>
              <a:t>  있으니 조심해서 사용</a:t>
            </a:r>
          </a:p>
          <a:p>
            <a:pPr>
              <a:lnSpc>
                <a:spcPct val="90000"/>
              </a:lnSpc>
            </a:pPr>
            <a:r>
              <a:rPr lang="ko-KR" altLang="en-US" sz="2600">
                <a:latin typeface="굴림체" charset="-127"/>
                <a:ea typeface="굴림체" charset="-127"/>
              </a:rPr>
              <a:t>재료를 굽거나(뼈) 잘게 빻아 현미식초에 혼합.(재료1</a:t>
            </a:r>
            <a:r>
              <a:rPr lang="en-US" altLang="ko-KR" sz="2600">
                <a:latin typeface="굴림체" charset="-127"/>
                <a:ea typeface="굴림체" charset="-127"/>
              </a:rPr>
              <a:t>KG:</a:t>
            </a:r>
            <a:r>
              <a:rPr lang="ko-KR" altLang="en-US" sz="2600">
                <a:latin typeface="굴림체" charset="-127"/>
                <a:ea typeface="굴림체" charset="-127"/>
              </a:rPr>
              <a:t>현미식초10리터)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ko-KR" altLang="en-US" sz="2600">
                <a:latin typeface="굴림체" charset="-127"/>
                <a:ea typeface="굴림체" charset="-127"/>
              </a:rPr>
              <a:t>3개월 후 1,000배 희석 사용</a:t>
            </a:r>
          </a:p>
          <a:p>
            <a:pPr>
              <a:lnSpc>
                <a:spcPct val="90000"/>
              </a:lnSpc>
              <a:buFontTx/>
              <a:buNone/>
            </a:pPr>
            <a:endParaRPr lang="ko-KR" altLang="en-US" sz="2600">
              <a:latin typeface="굴림체" charset="-127"/>
              <a:ea typeface="굴림체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0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27"/>
          <p:cNvSpPr>
            <a:spLocks noGrp="1"/>
          </p:cNvSpPr>
          <p:nvPr>
            <p:ph type="title" idx="4294967295"/>
          </p:nvPr>
        </p:nvSpPr>
        <p:spPr>
          <a:xfrm>
            <a:off x="1524000" y="4643439"/>
            <a:ext cx="3714750" cy="439737"/>
          </a:xfrm>
        </p:spPr>
        <p:txBody>
          <a:bodyPr/>
          <a:lstStyle/>
          <a:p>
            <a:pPr eaLnBrk="1" hangingPunct="1"/>
            <a:r>
              <a:rPr lang="ko-KR" altLang="en-US" sz="2000">
                <a:latin typeface="HY견고딕" charset="0"/>
                <a:ea typeface="HY견고딕" charset="0"/>
              </a:rPr>
              <a:t>차례</a:t>
            </a:r>
          </a:p>
        </p:txBody>
      </p:sp>
      <p:grpSp>
        <p:nvGrpSpPr>
          <p:cNvPr id="7171" name="그룹 40"/>
          <p:cNvGrpSpPr>
            <a:grpSpLocks/>
          </p:cNvGrpSpPr>
          <p:nvPr/>
        </p:nvGrpSpPr>
        <p:grpSpPr bwMode="auto">
          <a:xfrm>
            <a:off x="5238750" y="1585914"/>
            <a:ext cx="4611688" cy="688975"/>
            <a:chOff x="3485069" y="1970691"/>
            <a:chExt cx="4297188" cy="757550"/>
          </a:xfrm>
        </p:grpSpPr>
        <p:grpSp>
          <p:nvGrpSpPr>
            <p:cNvPr id="7205" name="그룹 28"/>
            <p:cNvGrpSpPr>
              <a:grpSpLocks/>
            </p:cNvGrpSpPr>
            <p:nvPr/>
          </p:nvGrpSpPr>
          <p:grpSpPr bwMode="auto">
            <a:xfrm>
              <a:off x="3485069" y="1970691"/>
              <a:ext cx="4297188" cy="757550"/>
              <a:chOff x="3485069" y="2064907"/>
              <a:chExt cx="4297188" cy="569117"/>
            </a:xfrm>
          </p:grpSpPr>
          <p:sp>
            <p:nvSpPr>
              <p:cNvPr id="50" name="AutoShape 77"/>
              <p:cNvSpPr>
                <a:spLocks noChangeArrowheads="1"/>
              </p:cNvSpPr>
              <p:nvPr/>
            </p:nvSpPr>
            <p:spPr bwMode="auto">
              <a:xfrm>
                <a:off x="3485069" y="2064907"/>
                <a:ext cx="4297188" cy="569117"/>
              </a:xfrm>
              <a:prstGeom prst="roundRect">
                <a:avLst>
                  <a:gd name="adj" fmla="val 50000"/>
                </a:avLst>
              </a:prstGeom>
              <a:solidFill>
                <a:srgbClr val="F79646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210" name="AutoShape 78"/>
              <p:cNvSpPr>
                <a:spLocks noChangeArrowheads="1"/>
              </p:cNvSpPr>
              <p:nvPr/>
            </p:nvSpPr>
            <p:spPr bwMode="auto">
              <a:xfrm>
                <a:off x="3733940" y="2099399"/>
                <a:ext cx="3779799" cy="286911"/>
              </a:xfrm>
              <a:prstGeom prst="roundRect">
                <a:avLst>
                  <a:gd name="adj" fmla="val 42949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l" eaLnBrk="1" hangingPunct="1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" name="AutoShape 77"/>
            <p:cNvSpPr>
              <a:spLocks noChangeArrowheads="1"/>
            </p:cNvSpPr>
            <p:nvPr/>
          </p:nvSpPr>
          <p:spPr bwMode="auto">
            <a:xfrm>
              <a:off x="3934771" y="2064309"/>
              <a:ext cx="3637626" cy="570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1000">
                  <a:schemeClr val="bg1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 prstMaterial="plastic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72" name="그룹 41"/>
          <p:cNvGrpSpPr>
            <a:grpSpLocks/>
          </p:cNvGrpSpPr>
          <p:nvPr/>
        </p:nvGrpSpPr>
        <p:grpSpPr bwMode="auto">
          <a:xfrm>
            <a:off x="5410200" y="2438401"/>
            <a:ext cx="4610100" cy="688975"/>
            <a:chOff x="4029547" y="2868929"/>
            <a:chExt cx="4295672" cy="757552"/>
          </a:xfrm>
        </p:grpSpPr>
        <p:grpSp>
          <p:nvGrpSpPr>
            <p:cNvPr id="7199" name="그룹 29"/>
            <p:cNvGrpSpPr>
              <a:grpSpLocks/>
            </p:cNvGrpSpPr>
            <p:nvPr/>
          </p:nvGrpSpPr>
          <p:grpSpPr bwMode="auto">
            <a:xfrm>
              <a:off x="4029547" y="2868929"/>
              <a:ext cx="4295672" cy="757552"/>
              <a:chOff x="4029547" y="2963146"/>
              <a:chExt cx="4295672" cy="569118"/>
            </a:xfrm>
          </p:grpSpPr>
          <p:sp>
            <p:nvSpPr>
              <p:cNvPr id="40" name="AutoShape 77"/>
              <p:cNvSpPr>
                <a:spLocks noChangeArrowheads="1"/>
              </p:cNvSpPr>
              <p:nvPr/>
            </p:nvSpPr>
            <p:spPr bwMode="auto">
              <a:xfrm>
                <a:off x="4029547" y="2963146"/>
                <a:ext cx="4295672" cy="569118"/>
              </a:xfrm>
              <a:prstGeom prst="roundRect">
                <a:avLst>
                  <a:gd name="adj" fmla="val 50000"/>
                </a:avLst>
              </a:prstGeom>
              <a:solidFill>
                <a:srgbClr val="785D99"/>
              </a:soli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204" name="AutoShape 78"/>
              <p:cNvSpPr>
                <a:spLocks noChangeArrowheads="1"/>
              </p:cNvSpPr>
              <p:nvPr/>
            </p:nvSpPr>
            <p:spPr bwMode="auto">
              <a:xfrm>
                <a:off x="4278329" y="2995237"/>
                <a:ext cx="3778467" cy="286911"/>
              </a:xfrm>
              <a:prstGeom prst="roundRect">
                <a:avLst>
                  <a:gd name="adj" fmla="val 42949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l" eaLnBrk="1" hangingPunct="1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AutoShape 77"/>
            <p:cNvSpPr>
              <a:spLocks noChangeArrowheads="1"/>
            </p:cNvSpPr>
            <p:nvPr/>
          </p:nvSpPr>
          <p:spPr bwMode="auto">
            <a:xfrm>
              <a:off x="4484090" y="2962548"/>
              <a:ext cx="3637626" cy="570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1000">
                  <a:schemeClr val="bg1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 prstMaterial="plastic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73" name="그룹 42"/>
          <p:cNvGrpSpPr>
            <a:grpSpLocks/>
          </p:cNvGrpSpPr>
          <p:nvPr/>
        </p:nvGrpSpPr>
        <p:grpSpPr bwMode="auto">
          <a:xfrm>
            <a:off x="5702301" y="3375026"/>
            <a:ext cx="4608513" cy="690563"/>
            <a:chOff x="4325041" y="3759816"/>
            <a:chExt cx="4294157" cy="759144"/>
          </a:xfrm>
        </p:grpSpPr>
        <p:grpSp>
          <p:nvGrpSpPr>
            <p:cNvPr id="7193" name="그룹 30"/>
            <p:cNvGrpSpPr>
              <a:grpSpLocks/>
            </p:cNvGrpSpPr>
            <p:nvPr/>
          </p:nvGrpSpPr>
          <p:grpSpPr bwMode="auto">
            <a:xfrm>
              <a:off x="4325041" y="3759816"/>
              <a:ext cx="4294157" cy="759144"/>
              <a:chOff x="4325041" y="3854230"/>
              <a:chExt cx="4294157" cy="570315"/>
            </a:xfrm>
          </p:grpSpPr>
          <p:sp>
            <p:nvSpPr>
              <p:cNvPr id="46" name="AutoShape 77"/>
              <p:cNvSpPr>
                <a:spLocks noChangeArrowheads="1"/>
              </p:cNvSpPr>
              <p:nvPr/>
            </p:nvSpPr>
            <p:spPr bwMode="auto">
              <a:xfrm>
                <a:off x="4325041" y="3854230"/>
                <a:ext cx="4294157" cy="570315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198" name="AutoShape 78"/>
              <p:cNvSpPr>
                <a:spLocks noChangeArrowheads="1"/>
              </p:cNvSpPr>
              <p:nvPr/>
            </p:nvSpPr>
            <p:spPr bwMode="auto">
              <a:xfrm>
                <a:off x="4573736" y="3888796"/>
                <a:ext cx="3777133" cy="287515"/>
              </a:xfrm>
              <a:prstGeom prst="roundRect">
                <a:avLst>
                  <a:gd name="adj" fmla="val 42949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l" eaLnBrk="1" hangingPunct="1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AutoShape 77"/>
            <p:cNvSpPr>
              <a:spLocks noChangeArrowheads="1"/>
            </p:cNvSpPr>
            <p:nvPr/>
          </p:nvSpPr>
          <p:spPr bwMode="auto">
            <a:xfrm>
              <a:off x="4784605" y="3854231"/>
              <a:ext cx="3637626" cy="570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1000">
                  <a:schemeClr val="bg1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 prstMaterial="plastic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74" name="그룹 44"/>
          <p:cNvGrpSpPr>
            <a:grpSpLocks/>
          </p:cNvGrpSpPr>
          <p:nvPr/>
        </p:nvGrpSpPr>
        <p:grpSpPr bwMode="auto">
          <a:xfrm>
            <a:off x="5524500" y="4259263"/>
            <a:ext cx="4611688" cy="692150"/>
            <a:chOff x="4036191" y="4645023"/>
            <a:chExt cx="4297188" cy="759144"/>
          </a:xfrm>
        </p:grpSpPr>
        <p:grpSp>
          <p:nvGrpSpPr>
            <p:cNvPr id="7187" name="그룹 31"/>
            <p:cNvGrpSpPr>
              <a:grpSpLocks/>
            </p:cNvGrpSpPr>
            <p:nvPr/>
          </p:nvGrpSpPr>
          <p:grpSpPr bwMode="auto">
            <a:xfrm>
              <a:off x="4036191" y="4645023"/>
              <a:ext cx="4297188" cy="759144"/>
              <a:chOff x="4036191" y="4739437"/>
              <a:chExt cx="4297188" cy="570315"/>
            </a:xfrm>
          </p:grpSpPr>
          <p:sp>
            <p:nvSpPr>
              <p:cNvPr id="54" name="AutoShape 77"/>
              <p:cNvSpPr>
                <a:spLocks noChangeArrowheads="1"/>
              </p:cNvSpPr>
              <p:nvPr/>
            </p:nvSpPr>
            <p:spPr bwMode="auto">
              <a:xfrm>
                <a:off x="4036191" y="4739437"/>
                <a:ext cx="4297188" cy="570315"/>
              </a:xfrm>
              <a:prstGeom prst="roundRect">
                <a:avLst>
                  <a:gd name="adj" fmla="val 50000"/>
                </a:avLst>
              </a:prstGeom>
              <a:solidFill>
                <a:srgbClr val="99CC00"/>
              </a:soli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192" name="AutoShape 78"/>
              <p:cNvSpPr>
                <a:spLocks noChangeArrowheads="1"/>
              </p:cNvSpPr>
              <p:nvPr/>
            </p:nvSpPr>
            <p:spPr bwMode="auto">
              <a:xfrm>
                <a:off x="4285062" y="4774001"/>
                <a:ext cx="3779799" cy="287515"/>
              </a:xfrm>
              <a:prstGeom prst="roundRect">
                <a:avLst>
                  <a:gd name="adj" fmla="val 42949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l" eaLnBrk="1" hangingPunct="1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AutoShape 77"/>
            <p:cNvSpPr>
              <a:spLocks noChangeArrowheads="1"/>
            </p:cNvSpPr>
            <p:nvPr/>
          </p:nvSpPr>
          <p:spPr bwMode="auto">
            <a:xfrm>
              <a:off x="4475682" y="4739438"/>
              <a:ext cx="3637626" cy="570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1000">
                  <a:schemeClr val="bg1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 prstMaterial="plastic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75" name="그룹 46"/>
          <p:cNvGrpSpPr>
            <a:grpSpLocks/>
          </p:cNvGrpSpPr>
          <p:nvPr/>
        </p:nvGrpSpPr>
        <p:grpSpPr bwMode="auto">
          <a:xfrm>
            <a:off x="5240338" y="5167313"/>
            <a:ext cx="4610100" cy="690562"/>
            <a:chOff x="3489406" y="5552177"/>
            <a:chExt cx="4295673" cy="759144"/>
          </a:xfrm>
        </p:grpSpPr>
        <p:grpSp>
          <p:nvGrpSpPr>
            <p:cNvPr id="7181" name="그룹 34"/>
            <p:cNvGrpSpPr>
              <a:grpSpLocks/>
            </p:cNvGrpSpPr>
            <p:nvPr/>
          </p:nvGrpSpPr>
          <p:grpSpPr bwMode="auto">
            <a:xfrm>
              <a:off x="3489406" y="5552177"/>
              <a:ext cx="4295673" cy="759144"/>
              <a:chOff x="3489406" y="5646591"/>
              <a:chExt cx="4295673" cy="570315"/>
            </a:xfrm>
          </p:grpSpPr>
          <p:sp>
            <p:nvSpPr>
              <p:cNvPr id="66" name="AutoShape 77"/>
              <p:cNvSpPr>
                <a:spLocks noChangeArrowheads="1"/>
              </p:cNvSpPr>
              <p:nvPr/>
            </p:nvSpPr>
            <p:spPr bwMode="auto">
              <a:xfrm>
                <a:off x="3489406" y="5646591"/>
                <a:ext cx="4295673" cy="570315"/>
              </a:xfrm>
              <a:prstGeom prst="roundRect">
                <a:avLst>
                  <a:gd name="adj" fmla="val 50000"/>
                </a:avLst>
              </a:prstGeom>
              <a:solidFill>
                <a:srgbClr val="CC9900"/>
              </a:soli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balanced" dir="t"/>
              </a:scene3d>
              <a:sp3d prstMaterial="dkEdge">
                <a:bevelT w="127000" h="127000" prst="softRound"/>
              </a:sp3d>
            </p:spPr>
            <p:txBody>
              <a:bodyPr anchor="ctr"/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7186" name="AutoShape 78"/>
              <p:cNvSpPr>
                <a:spLocks noChangeArrowheads="1"/>
              </p:cNvSpPr>
              <p:nvPr/>
            </p:nvSpPr>
            <p:spPr bwMode="auto">
              <a:xfrm>
                <a:off x="3748009" y="5692130"/>
                <a:ext cx="3778466" cy="287515"/>
              </a:xfrm>
              <a:prstGeom prst="roundRect">
                <a:avLst>
                  <a:gd name="adj" fmla="val 42949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algn="l" eaLnBrk="1" hangingPunct="1"/>
                <a:endParaRPr lang="ko-KR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AutoShape 77"/>
            <p:cNvSpPr>
              <a:spLocks noChangeArrowheads="1"/>
            </p:cNvSpPr>
            <p:nvPr/>
          </p:nvSpPr>
          <p:spPr bwMode="auto">
            <a:xfrm>
              <a:off x="3948014" y="5646592"/>
              <a:ext cx="3637626" cy="5703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1000">
                  <a:schemeClr val="bg1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soft" dir="t"/>
            </a:scene3d>
            <a:sp3d prstMaterial="plastic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6078539" y="4422776"/>
            <a:ext cx="37496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4. </a:t>
            </a:r>
            <a:r>
              <a:rPr lang="ko-KR" altLang="en-US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무농약 배 재배 </a:t>
            </a:r>
            <a:endParaRPr lang="en-US" altLang="ko-KR" sz="2200">
              <a:solidFill>
                <a:srgbClr val="0D0D0D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6256339" y="3529014"/>
            <a:ext cx="37480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3. </a:t>
            </a:r>
            <a:r>
              <a:rPr lang="ko-KR" altLang="en-US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천적의 보호</a:t>
            </a:r>
            <a:endParaRPr lang="en-US" altLang="ko-KR" sz="2200">
              <a:solidFill>
                <a:srgbClr val="0D0D0D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794375" y="1727201"/>
            <a:ext cx="37480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1. </a:t>
            </a:r>
            <a:r>
              <a:rPr lang="ko-KR" altLang="en-US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들어가며</a:t>
            </a: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6078539" y="2620963"/>
            <a:ext cx="3749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2. </a:t>
            </a:r>
            <a:r>
              <a:rPr lang="ko-KR" altLang="en-US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천혜녹즙 및 자연자재들 </a:t>
            </a:r>
          </a:p>
        </p:txBody>
      </p:sp>
      <p:sp>
        <p:nvSpPr>
          <p:cNvPr id="7180" name="Text Box 4"/>
          <p:cNvSpPr txBox="1">
            <a:spLocks noChangeArrowheads="1"/>
          </p:cNvSpPr>
          <p:nvPr/>
        </p:nvSpPr>
        <p:spPr bwMode="auto">
          <a:xfrm>
            <a:off x="5794375" y="5310188"/>
            <a:ext cx="37480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5. </a:t>
            </a:r>
            <a:r>
              <a:rPr lang="ko-KR" altLang="en-US" sz="2200">
                <a:solidFill>
                  <a:srgbClr val="0D0D0D"/>
                </a:solidFill>
                <a:latin typeface="HY견고딕" charset="0"/>
                <a:ea typeface="HY견고딕" charset="0"/>
              </a:rPr>
              <a:t>마치며</a:t>
            </a:r>
            <a:endParaRPr lang="en-US" altLang="ko-KR" sz="2200">
              <a:solidFill>
                <a:srgbClr val="0D0D0D"/>
              </a:solidFill>
              <a:latin typeface="HY견고딕" charset="0"/>
              <a:ea typeface="HY견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 idx="4294967295"/>
          </p:nvPr>
        </p:nvSpPr>
        <p:spPr>
          <a:xfrm>
            <a:off x="2566988" y="692151"/>
            <a:ext cx="6888162" cy="722313"/>
          </a:xfrm>
        </p:spPr>
        <p:txBody>
          <a:bodyPr/>
          <a:lstStyle/>
          <a:p>
            <a:pPr>
              <a:defRPr/>
            </a:pPr>
            <a:r>
              <a:rPr lang="ko-KR" altLang="en-US" sz="3600" b="1" dirty="0">
                <a:latin typeface="+mj-ea"/>
              </a:rPr>
              <a:t>인산칼슘</a:t>
            </a:r>
          </a:p>
        </p:txBody>
      </p:sp>
      <p:sp>
        <p:nvSpPr>
          <p:cNvPr id="24579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024564" y="1412876"/>
            <a:ext cx="4643437" cy="4113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현미식초 </a:t>
            </a:r>
            <a:r>
              <a:rPr lang="en-US" altLang="ko-KR"/>
              <a:t>18</a:t>
            </a:r>
            <a:r>
              <a:rPr lang="ko-KR" altLang="en-US"/>
              <a:t>리터에 </a:t>
            </a:r>
            <a:endParaRPr lang="en-US" altLang="ko-KR"/>
          </a:p>
          <a:p>
            <a:pPr>
              <a:buFont typeface="Arial" charset="0"/>
              <a:buNone/>
            </a:pPr>
            <a:r>
              <a:rPr lang="en-US" altLang="ko-KR"/>
              <a:t>  </a:t>
            </a:r>
            <a:r>
              <a:rPr lang="ko-KR" altLang="en-US"/>
              <a:t>동물뼈 </a:t>
            </a:r>
            <a:r>
              <a:rPr lang="en-US" altLang="ko-KR"/>
              <a:t>2kg</a:t>
            </a:r>
            <a:r>
              <a:rPr lang="ko-KR" altLang="en-US"/>
              <a:t>넣어</a:t>
            </a:r>
            <a:endParaRPr lang="en-US" altLang="ko-KR"/>
          </a:p>
          <a:p>
            <a:pPr>
              <a:buFont typeface="Arial" charset="0"/>
              <a:buNone/>
            </a:pPr>
            <a:r>
              <a:rPr lang="ko-KR" altLang="en-US"/>
              <a:t>  </a:t>
            </a:r>
            <a:r>
              <a:rPr lang="en-US" altLang="ko-KR"/>
              <a:t>3</a:t>
            </a:r>
            <a:r>
              <a:rPr lang="ko-KR" altLang="en-US"/>
              <a:t>개월 후 사용</a:t>
            </a:r>
            <a:endParaRPr lang="en-US" altLang="ko-KR"/>
          </a:p>
          <a:p>
            <a:pPr>
              <a:buFont typeface="Arial" charset="0"/>
              <a:buNone/>
            </a:pPr>
            <a:r>
              <a:rPr lang="ko-KR" altLang="en-US" sz="2400"/>
              <a:t> </a:t>
            </a:r>
            <a:r>
              <a:rPr lang="en-US" altLang="ko-KR" sz="2400"/>
              <a:t>- </a:t>
            </a:r>
            <a:r>
              <a:rPr lang="ko-KR" altLang="en-US" sz="2400"/>
              <a:t>꽃피기전 </a:t>
            </a:r>
            <a:r>
              <a:rPr lang="en-US" altLang="ko-KR" sz="2400"/>
              <a:t>1</a:t>
            </a:r>
            <a:r>
              <a:rPr lang="ko-KR" altLang="en-US" sz="2400"/>
              <a:t>회</a:t>
            </a:r>
            <a:endParaRPr lang="en-US" altLang="ko-KR" sz="2400"/>
          </a:p>
          <a:p>
            <a:pPr>
              <a:buFont typeface="Arial" charset="0"/>
              <a:buNone/>
            </a:pPr>
            <a:r>
              <a:rPr lang="en-US" altLang="ko-KR" sz="2400"/>
              <a:t> - </a:t>
            </a:r>
            <a:r>
              <a:rPr lang="ko-KR" altLang="en-US" sz="2400"/>
              <a:t>교대기</a:t>
            </a:r>
            <a:r>
              <a:rPr lang="en-US" altLang="ko-KR" sz="2000"/>
              <a:t>(</a:t>
            </a:r>
            <a:r>
              <a:rPr lang="ko-KR" altLang="en-US" sz="2000"/>
              <a:t>영양생장</a:t>
            </a:r>
            <a:r>
              <a:rPr lang="en-US" altLang="ko-KR" sz="2000"/>
              <a:t>-</a:t>
            </a:r>
            <a:r>
              <a:rPr lang="ko-KR" altLang="en-US" sz="2000"/>
              <a:t> 생식생장</a:t>
            </a:r>
            <a:r>
              <a:rPr lang="en-US" altLang="ko-KR" sz="2000"/>
              <a:t>) 2</a:t>
            </a:r>
            <a:r>
              <a:rPr lang="ko-KR" altLang="en-US" sz="2000"/>
              <a:t>회 </a:t>
            </a:r>
            <a:endParaRPr lang="en-US" altLang="ko-KR" sz="2000"/>
          </a:p>
          <a:p>
            <a:pPr>
              <a:buFont typeface="Arial" charset="0"/>
              <a:buNone/>
            </a:pPr>
            <a:r>
              <a:rPr lang="en-US" altLang="ko-KR" sz="2400"/>
              <a:t> - 500</a:t>
            </a:r>
            <a:r>
              <a:rPr lang="ko-KR" altLang="en-US" sz="2400"/>
              <a:t>배 활용</a:t>
            </a:r>
            <a:endParaRPr lang="en-US" altLang="ko-KR" sz="2400"/>
          </a:p>
          <a:p>
            <a:pPr>
              <a:buFont typeface="Arial" charset="0"/>
              <a:buNone/>
            </a:pPr>
            <a:r>
              <a:rPr lang="ko-KR" altLang="en-US" sz="2400"/>
              <a:t> </a:t>
            </a:r>
            <a:r>
              <a:rPr lang="en-US" altLang="ko-KR" sz="2400"/>
              <a:t>- </a:t>
            </a:r>
            <a:r>
              <a:rPr lang="ko-KR" altLang="en-US" sz="2000"/>
              <a:t>인산</a:t>
            </a:r>
            <a:r>
              <a:rPr lang="en-US" altLang="ko-KR" sz="2000"/>
              <a:t>(</a:t>
            </a:r>
            <a:r>
              <a:rPr lang="ko-KR" altLang="en-US" sz="2000"/>
              <a:t>핵분열</a:t>
            </a:r>
            <a:r>
              <a:rPr lang="en-US" altLang="ko-KR" sz="2000"/>
              <a:t>, </a:t>
            </a:r>
            <a:r>
              <a:rPr lang="ko-KR" altLang="en-US" sz="2000"/>
              <a:t>꽃필때</a:t>
            </a:r>
            <a:r>
              <a:rPr lang="en-US" altLang="ko-KR" sz="2000"/>
              <a:t>)</a:t>
            </a:r>
            <a:r>
              <a:rPr lang="ko-KR" altLang="en-US" sz="2000"/>
              <a:t>필요한 영양분</a:t>
            </a:r>
          </a:p>
        </p:txBody>
      </p:sp>
      <p:pic>
        <p:nvPicPr>
          <p:cNvPr id="25604" name="Picture 2" descr="C:\Documents and Settings\yesan\My Documents\새실작목반\2012년\3.29\IMG_517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73239"/>
            <a:ext cx="403225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1" y="692151"/>
            <a:ext cx="7478713" cy="792163"/>
          </a:xfrm>
        </p:spPr>
        <p:txBody>
          <a:bodyPr/>
          <a:lstStyle/>
          <a:p>
            <a:r>
              <a:rPr lang="ko-KR" altLang="en-US">
                <a:latin typeface="HY견고딕" charset="0"/>
                <a:ea typeface="HY견고딕" charset="0"/>
              </a:rPr>
              <a:t>키토산칼슘(게,새우껍질)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309814" y="1928814"/>
            <a:ext cx="7572375" cy="3500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재료 1</a:t>
            </a:r>
            <a:r>
              <a:rPr lang="en-US" altLang="ko-KR"/>
              <a:t>KG : </a:t>
            </a:r>
            <a:r>
              <a:rPr lang="ko-KR" altLang="en-US"/>
              <a:t>현미식초 또는 목초액 10리터)</a:t>
            </a:r>
          </a:p>
          <a:p>
            <a:r>
              <a:rPr lang="ko-KR" altLang="en-US"/>
              <a:t>3개월후 1,000배 희석 사용</a:t>
            </a:r>
          </a:p>
          <a:p>
            <a:pPr>
              <a:buFont typeface="Arial" charset="0"/>
              <a:buNone/>
            </a:pPr>
            <a:r>
              <a:rPr lang="en-US" altLang="ko-KR" b="1">
                <a:solidFill>
                  <a:srgbClr val="6600FF"/>
                </a:solidFill>
              </a:rPr>
              <a:t> ※ </a:t>
            </a:r>
            <a:r>
              <a:rPr lang="ko-KR" altLang="en-US" b="1">
                <a:solidFill>
                  <a:srgbClr val="6600FF"/>
                </a:solidFill>
              </a:rPr>
              <a:t>칼슘 시비 시기</a:t>
            </a:r>
          </a:p>
          <a:p>
            <a:pPr>
              <a:buFont typeface="Arial" charset="0"/>
              <a:buNone/>
            </a:pPr>
            <a:r>
              <a:rPr lang="en-US" altLang="ko-KR" sz="2400"/>
              <a:t>- </a:t>
            </a:r>
            <a:r>
              <a:rPr lang="ko-KR" altLang="en-US" sz="2400"/>
              <a:t>천연칼슘 : 꾸준히 1,000배 희석</a:t>
            </a:r>
          </a:p>
          <a:p>
            <a:pPr>
              <a:buFont typeface="Arial" charset="0"/>
              <a:buNone/>
            </a:pPr>
            <a:r>
              <a:rPr lang="en-US" altLang="ko-KR" sz="2400"/>
              <a:t>- </a:t>
            </a:r>
            <a:r>
              <a:rPr lang="ko-KR" altLang="en-US" sz="2400"/>
              <a:t>인산칼슘 : 꽃피기전1회, 교대기 2회</a:t>
            </a:r>
          </a:p>
          <a:p>
            <a:pPr>
              <a:buFont typeface="Arial" charset="0"/>
              <a:buNone/>
            </a:pPr>
            <a:r>
              <a:rPr lang="en-US" altLang="ko-KR" sz="2400"/>
              <a:t>- </a:t>
            </a:r>
            <a:r>
              <a:rPr lang="ko-KR" altLang="en-US" sz="2400"/>
              <a:t>키토산칼슘 : 수확1개월 전 2회</a:t>
            </a:r>
            <a:r>
              <a:rPr lang="en-US" altLang="ko-KR" sz="2400"/>
              <a:t>(</a:t>
            </a:r>
            <a:r>
              <a:rPr lang="ko-KR" altLang="en-US" sz="2400"/>
              <a:t>당도증가</a:t>
            </a:r>
            <a:r>
              <a:rPr lang="en-US" altLang="ko-KR" sz="2400"/>
              <a:t>)</a:t>
            </a:r>
            <a:endParaRPr lang="ko-KR" altLang="en-US" sz="2400"/>
          </a:p>
          <a:p>
            <a:endParaRPr lang="ko-KR" altLang="en-US" sz="2400"/>
          </a:p>
          <a:p>
            <a:pPr>
              <a:buFontTx/>
              <a:buNone/>
            </a:pP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8483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 idx="4294967295"/>
          </p:nvPr>
        </p:nvSpPr>
        <p:spPr>
          <a:xfrm>
            <a:off x="3719514" y="549275"/>
            <a:ext cx="5616575" cy="641350"/>
          </a:xfrm>
        </p:spPr>
        <p:txBody>
          <a:bodyPr/>
          <a:lstStyle/>
          <a:p>
            <a:r>
              <a:rPr lang="en-US" altLang="ko-KR" sz="3600"/>
              <a:t>4) </a:t>
            </a:r>
            <a:r>
              <a:rPr lang="ko-KR" altLang="en-US" sz="3600"/>
              <a:t>한방영양제</a:t>
            </a:r>
          </a:p>
        </p:txBody>
      </p:sp>
      <p:pic>
        <p:nvPicPr>
          <p:cNvPr id="27651" name="내용 개체 틀 4" descr="IMG_518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4"/>
            <a:ext cx="40386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1" y="1700213"/>
            <a:ext cx="3884613" cy="3816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/>
              <a:t>한방영양제</a:t>
            </a:r>
            <a:endParaRPr lang="en-US" altLang="ko-KR"/>
          </a:p>
          <a:p>
            <a:pPr>
              <a:lnSpc>
                <a:spcPct val="90000"/>
              </a:lnSpc>
            </a:pPr>
            <a:r>
              <a:rPr lang="ko-KR" altLang="en-US"/>
              <a:t>당귀</a:t>
            </a:r>
            <a:r>
              <a:rPr lang="en-US" altLang="ko-KR"/>
              <a:t>, </a:t>
            </a:r>
            <a:r>
              <a:rPr lang="ko-KR" altLang="en-US"/>
              <a:t>계피</a:t>
            </a:r>
            <a:r>
              <a:rPr lang="en-US" altLang="ko-KR"/>
              <a:t>, </a:t>
            </a:r>
            <a:r>
              <a:rPr lang="ko-KR" altLang="en-US"/>
              <a:t>감초</a:t>
            </a:r>
            <a:endParaRPr lang="en-US" altLang="ko-KR"/>
          </a:p>
          <a:p>
            <a:pPr>
              <a:lnSpc>
                <a:spcPct val="90000"/>
              </a:lnSpc>
            </a:pPr>
            <a:r>
              <a:rPr lang="ko-KR" altLang="en-US"/>
              <a:t>막걸리</a:t>
            </a:r>
            <a:r>
              <a:rPr lang="en-US" altLang="ko-KR"/>
              <a:t>, </a:t>
            </a:r>
            <a:r>
              <a:rPr lang="ko-KR" altLang="en-US"/>
              <a:t>흑설탕</a:t>
            </a:r>
            <a:endParaRPr lang="en-US" altLang="ko-KR"/>
          </a:p>
          <a:p>
            <a:pPr>
              <a:lnSpc>
                <a:spcPct val="90000"/>
              </a:lnSpc>
            </a:pPr>
            <a:r>
              <a:rPr lang="ko-KR" altLang="en-US"/>
              <a:t>주정</a:t>
            </a:r>
            <a:r>
              <a:rPr lang="en-US" altLang="ko-KR"/>
              <a:t>(</a:t>
            </a:r>
            <a:r>
              <a:rPr lang="ko-KR" altLang="en-US"/>
              <a:t>발효주정</a:t>
            </a:r>
            <a:r>
              <a:rPr lang="en-US" altLang="ko-KR"/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  </a:t>
            </a:r>
            <a:r>
              <a:rPr lang="en-US" altLang="ko-KR" sz="2400"/>
              <a:t>- 1,000</a:t>
            </a:r>
            <a:r>
              <a:rPr lang="ko-KR" altLang="en-US" sz="2400"/>
              <a:t>배 활용</a:t>
            </a:r>
            <a:endParaRPr lang="en-US" altLang="ko-KR" sz="24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  </a:t>
            </a:r>
            <a:r>
              <a:rPr lang="en-US" altLang="ko-KR" sz="2400"/>
              <a:t>- </a:t>
            </a:r>
            <a:r>
              <a:rPr lang="ko-KR" altLang="en-US" sz="2400"/>
              <a:t>엽면 시비 및 관주</a:t>
            </a:r>
            <a:endParaRPr lang="en-US" altLang="ko-KR" sz="24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>
                <a:solidFill>
                  <a:srgbClr val="FF0000"/>
                </a:solidFill>
              </a:rPr>
              <a:t>  당귀</a:t>
            </a:r>
            <a:r>
              <a:rPr lang="en-US" altLang="ko-KR" sz="2400">
                <a:solidFill>
                  <a:srgbClr val="FF0000"/>
                </a:solidFill>
              </a:rPr>
              <a:t>:</a:t>
            </a:r>
            <a:r>
              <a:rPr lang="ko-KR" altLang="en-US" sz="2400">
                <a:solidFill>
                  <a:srgbClr val="FF0000"/>
                </a:solidFill>
              </a:rPr>
              <a:t>살충</a:t>
            </a:r>
            <a:r>
              <a:rPr lang="en-US" altLang="ko-KR" sz="2400">
                <a:solidFill>
                  <a:srgbClr val="FF0000"/>
                </a:solidFill>
              </a:rPr>
              <a:t>,</a:t>
            </a:r>
            <a:r>
              <a:rPr lang="ko-KR" altLang="en-US" sz="2400">
                <a:solidFill>
                  <a:srgbClr val="FF0000"/>
                </a:solidFill>
              </a:rPr>
              <a:t>항균</a:t>
            </a:r>
            <a:r>
              <a:rPr lang="en-US" altLang="ko-KR" sz="2400">
                <a:solidFill>
                  <a:srgbClr val="FF0000"/>
                </a:solidFill>
              </a:rPr>
              <a:t>(</a:t>
            </a:r>
            <a:r>
              <a:rPr lang="ko-KR" altLang="en-US" sz="2400">
                <a:solidFill>
                  <a:srgbClr val="FF0000"/>
                </a:solidFill>
              </a:rPr>
              <a:t>쿠마린</a:t>
            </a:r>
            <a:r>
              <a:rPr lang="en-US" altLang="ko-KR" sz="240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54"/>
          <p:cNvSpPr>
            <a:spLocks noGrp="1"/>
          </p:cNvSpPr>
          <p:nvPr>
            <p:ph type="title" idx="4294967295"/>
          </p:nvPr>
        </p:nvSpPr>
        <p:spPr>
          <a:xfrm>
            <a:off x="3503614" y="609601"/>
            <a:ext cx="5616575" cy="803275"/>
          </a:xfrm>
        </p:spPr>
        <p:txBody>
          <a:bodyPr/>
          <a:lstStyle/>
          <a:p>
            <a:pPr algn="l" eaLnBrk="1" hangingPunct="1"/>
            <a:r>
              <a:rPr lang="en-US" altLang="ko-KR" sz="2400">
                <a:latin typeface="HY견고딕" charset="0"/>
                <a:ea typeface="HY견고딕" charset="0"/>
              </a:rPr>
              <a:t> </a:t>
            </a:r>
            <a:r>
              <a:rPr lang="ko-KR" altLang="en-US" sz="3600" b="1"/>
              <a:t>한방영양제 만들기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828800" y="2286001"/>
            <a:ext cx="83058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400">
                <a:latin typeface="HY견고딕" charset="0"/>
                <a:ea typeface="HY견고딕" charset="0"/>
              </a:rPr>
              <a:t>재료 : 한약재(당귀10근, 계피5근, 감초5근),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>
                <a:latin typeface="HY견고딕" charset="0"/>
                <a:ea typeface="HY견고딕" charset="0"/>
              </a:rPr>
              <a:t>            발효주정(95%)4통, 막걸리 2(20</a:t>
            </a:r>
            <a:r>
              <a:rPr lang="en-US" altLang="ko-KR" sz="2400">
                <a:latin typeface="HY견고딕" charset="0"/>
                <a:ea typeface="HY견고딕" charset="0"/>
              </a:rPr>
              <a:t>L)</a:t>
            </a:r>
            <a:r>
              <a:rPr lang="ko-KR" altLang="en-US" sz="2400">
                <a:latin typeface="HY견고딕" charset="0"/>
                <a:ea typeface="HY견고딕" charset="0"/>
              </a:rPr>
              <a:t>통,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>
                <a:latin typeface="HY견고딕" charset="0"/>
                <a:ea typeface="HY견고딕" charset="0"/>
              </a:rPr>
              <a:t>            설탕 4</a:t>
            </a:r>
            <a:r>
              <a:rPr lang="en-US" altLang="ko-KR" sz="2400">
                <a:latin typeface="HY견고딕" charset="0"/>
                <a:ea typeface="HY견고딕" charset="0"/>
              </a:rPr>
              <a:t>kg, </a:t>
            </a:r>
            <a:r>
              <a:rPr lang="ko-KR" altLang="en-US" sz="2400">
                <a:latin typeface="HY견고딕" charset="0"/>
                <a:ea typeface="HY견고딕" charset="0"/>
              </a:rPr>
              <a:t>통4개(100리터)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 b="1"/>
              <a:t>         - 보조재료: 마늘, 생강</a:t>
            </a:r>
          </a:p>
        </p:txBody>
      </p:sp>
      <p:sp>
        <p:nvSpPr>
          <p:cNvPr id="28676" name="TextBox 172"/>
          <p:cNvSpPr txBox="1">
            <a:spLocks noChangeArrowheads="1"/>
          </p:cNvSpPr>
          <p:nvPr/>
        </p:nvSpPr>
        <p:spPr bwMode="auto">
          <a:xfrm>
            <a:off x="5430838" y="3768726"/>
            <a:ext cx="12239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28677" name="TextBox 199"/>
          <p:cNvSpPr txBox="1">
            <a:spLocks noChangeArrowheads="1"/>
          </p:cNvSpPr>
          <p:nvPr/>
        </p:nvSpPr>
        <p:spPr bwMode="auto">
          <a:xfrm>
            <a:off x="3738563" y="3768726"/>
            <a:ext cx="12255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b="1"/>
              <a:t>주정</a:t>
            </a:r>
            <a:r>
              <a:rPr lang="en-US" altLang="ko-KR" b="1"/>
              <a:t>(</a:t>
            </a:r>
            <a:r>
              <a:rPr lang="ko-KR" altLang="en-US" b="1"/>
              <a:t>酒精</a:t>
            </a:r>
            <a:r>
              <a:rPr lang="en-US" altLang="ko-KR" b="1"/>
              <a:t>):</a:t>
            </a:r>
            <a:r>
              <a:rPr lang="ko-KR" altLang="en-US" b="1"/>
              <a:t>에틸알콜</a:t>
            </a:r>
            <a:r>
              <a:rPr lang="en-US" altLang="ko-KR" b="1"/>
              <a:t>,</a:t>
            </a:r>
            <a:r>
              <a:rPr lang="ko-KR" altLang="en-US" b="1"/>
              <a:t>에탄올</a:t>
            </a:r>
          </a:p>
        </p:txBody>
      </p:sp>
      <p:pic>
        <p:nvPicPr>
          <p:cNvPr id="29699" name="내용 개체 틀 4" descr="IMG_1458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857375"/>
            <a:ext cx="3206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5595938" y="1428751"/>
            <a:ext cx="4857750" cy="47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무색</a:t>
            </a:r>
            <a:r>
              <a:rPr lang="en-US" altLang="ko-KR"/>
              <a:t>,</a:t>
            </a:r>
            <a:r>
              <a:rPr lang="ko-KR" altLang="en-US"/>
              <a:t>무취</a:t>
            </a:r>
            <a:r>
              <a:rPr lang="en-US" altLang="ko-KR"/>
              <a:t>,</a:t>
            </a:r>
            <a:r>
              <a:rPr lang="ko-KR" altLang="en-US"/>
              <a:t>무미</a:t>
            </a:r>
            <a:endParaRPr lang="en-US" altLang="ko-KR"/>
          </a:p>
          <a:p>
            <a:r>
              <a:rPr lang="ko-KR" altLang="en-US"/>
              <a:t>파란불꽃</a:t>
            </a:r>
            <a:r>
              <a:rPr lang="en-US" altLang="ko-KR"/>
              <a:t>, </a:t>
            </a:r>
            <a:r>
              <a:rPr lang="ko-KR" altLang="en-US"/>
              <a:t>독성無</a:t>
            </a:r>
            <a:endParaRPr lang="en-US" altLang="ko-KR"/>
          </a:p>
          <a:p>
            <a:r>
              <a:rPr lang="ko-KR" altLang="en-US" sz="2400"/>
              <a:t>전분</a:t>
            </a:r>
            <a:r>
              <a:rPr lang="en-US" altLang="ko-KR" sz="2400"/>
              <a:t>,</a:t>
            </a:r>
            <a:r>
              <a:rPr lang="ko-KR" altLang="en-US" sz="2400"/>
              <a:t>당분 물료를 발효시켜 알콜성분</a:t>
            </a:r>
            <a:r>
              <a:rPr lang="en-US" altLang="ko-KR" sz="2400"/>
              <a:t>85</a:t>
            </a:r>
            <a:r>
              <a:rPr lang="ko-KR" altLang="en-US" sz="2400"/>
              <a:t>도이상 증류</a:t>
            </a:r>
            <a:r>
              <a:rPr lang="en-US" altLang="ko-KR" sz="2400"/>
              <a:t>(</a:t>
            </a:r>
            <a:r>
              <a:rPr lang="ko-KR" altLang="en-US" sz="2400"/>
              <a:t>주세법</a:t>
            </a:r>
            <a:r>
              <a:rPr lang="en-US" altLang="ko-KR"/>
              <a:t>)</a:t>
            </a:r>
          </a:p>
          <a:p>
            <a:r>
              <a:rPr lang="ko-KR" altLang="en-US" sz="2400"/>
              <a:t>원료</a:t>
            </a:r>
            <a:r>
              <a:rPr lang="en-US" altLang="ko-KR" sz="2400"/>
              <a:t>:</a:t>
            </a:r>
            <a:r>
              <a:rPr lang="ko-KR" altLang="en-US" sz="2400"/>
              <a:t>곡류</a:t>
            </a:r>
            <a:r>
              <a:rPr lang="en-US" altLang="ko-KR" sz="2400"/>
              <a:t>(</a:t>
            </a:r>
            <a:r>
              <a:rPr lang="ko-KR" altLang="en-US" sz="2400"/>
              <a:t>쌀</a:t>
            </a:r>
            <a:r>
              <a:rPr lang="en-US" altLang="ko-KR" sz="2400"/>
              <a:t>,</a:t>
            </a:r>
            <a:r>
              <a:rPr lang="ko-KR" altLang="en-US" sz="2400"/>
              <a:t>보리쌀</a:t>
            </a:r>
            <a:r>
              <a:rPr lang="en-US" altLang="ko-KR" sz="2400"/>
              <a:t>), </a:t>
            </a:r>
            <a:r>
              <a:rPr lang="ko-KR" altLang="en-US" sz="2400"/>
              <a:t>서류</a:t>
            </a:r>
            <a:r>
              <a:rPr lang="en-US" altLang="ko-KR" sz="2400"/>
              <a:t>(</a:t>
            </a:r>
            <a:r>
              <a:rPr lang="ko-KR" altLang="en-US" sz="2400"/>
              <a:t>고구마</a:t>
            </a:r>
            <a:r>
              <a:rPr lang="en-US" altLang="ko-KR" sz="2400"/>
              <a:t>, </a:t>
            </a:r>
            <a:r>
              <a:rPr lang="ko-KR" altLang="en-US" sz="2400"/>
              <a:t>감자</a:t>
            </a:r>
            <a:r>
              <a:rPr lang="en-US" altLang="ko-KR" sz="2400"/>
              <a:t>)</a:t>
            </a:r>
            <a:r>
              <a:rPr lang="ko-KR" altLang="en-US" sz="2400"/>
              <a:t>전분질</a:t>
            </a:r>
            <a:r>
              <a:rPr lang="en-US" altLang="ko-KR" sz="2400"/>
              <a:t>-</a:t>
            </a:r>
            <a:r>
              <a:rPr lang="ko-KR" altLang="en-US" sz="2400"/>
              <a:t>효소</a:t>
            </a:r>
            <a:r>
              <a:rPr lang="en-US" altLang="ko-KR" sz="2400"/>
              <a:t>-</a:t>
            </a:r>
            <a:r>
              <a:rPr lang="ko-KR" altLang="en-US" sz="2400"/>
              <a:t>당화</a:t>
            </a:r>
            <a:r>
              <a:rPr lang="en-US" altLang="ko-KR" sz="2400"/>
              <a:t>-</a:t>
            </a:r>
            <a:r>
              <a:rPr lang="ko-KR" altLang="en-US" sz="2400"/>
              <a:t>발효성당</a:t>
            </a:r>
            <a:r>
              <a:rPr lang="en-US" altLang="ko-KR" sz="2400"/>
              <a:t>-</a:t>
            </a:r>
            <a:r>
              <a:rPr lang="ko-KR" altLang="en-US" sz="2400"/>
              <a:t>발효공정</a:t>
            </a:r>
            <a:r>
              <a:rPr lang="en-US" altLang="ko-KR" sz="2400"/>
              <a:t>-</a:t>
            </a:r>
            <a:r>
              <a:rPr lang="ko-KR" altLang="en-US" sz="2400"/>
              <a:t>주정</a:t>
            </a:r>
            <a:endParaRPr lang="en-US" altLang="ko-KR" sz="2400"/>
          </a:p>
          <a:p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6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696200" cy="1066800"/>
          </a:xfrm>
        </p:spPr>
        <p:txBody>
          <a:bodyPr/>
          <a:lstStyle/>
          <a:p>
            <a:r>
              <a:rPr lang="ko-KR" altLang="en-US" sz="2400">
                <a:latin typeface="HY견고딕" charset="0"/>
                <a:ea typeface="HY견고딕" charset="0"/>
              </a:rPr>
              <a:t>실습과정(1)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424113" y="1268413"/>
            <a:ext cx="7924800" cy="41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1. 통4개 준비된 재료 당귀5근(2통), 계피5근, 감초5근을 넣는다.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2. 각각의 재료에 막걸리를 넣어서 24시간 동안 한약재가 우러나도록 불린다.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3. 불린 한약재 통에 재료 무게의 1/3에 해당되는 설탕(흑색, 황색)을 각각 1</a:t>
            </a:r>
            <a:r>
              <a:rPr lang="en-US" altLang="ko-KR" sz="2400"/>
              <a:t>kg</a:t>
            </a:r>
            <a:r>
              <a:rPr lang="ko-KR" altLang="en-US" sz="2400"/>
              <a:t>을 넣고 4~5일 발효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    (약냄새가 가시고 향긋한 냄새가 나면 완성)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4. 주정물을 1통에 70~80%정도 되게 넣고 1개월 후 4개통의 한약재를 걸러서 1개통에 혼합</a:t>
            </a:r>
          </a:p>
          <a:p>
            <a:pPr>
              <a:lnSpc>
                <a:spcPct val="90000"/>
              </a:lnSpc>
            </a:pPr>
            <a:r>
              <a:rPr lang="ko-KR" altLang="en-US" sz="2400"/>
              <a:t>3개월 후부터 엽면시비 </a:t>
            </a:r>
            <a:r>
              <a:rPr lang="en-US" altLang="ko-KR" sz="2400"/>
              <a:t>1,000</a:t>
            </a:r>
            <a:r>
              <a:rPr lang="ko-KR" altLang="en-US" sz="2400"/>
              <a:t>배희석, 관주는1,000배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/>
              <a:t> * 육묘, 어린모, 어릴때 사용하면 효과적임</a:t>
            </a:r>
          </a:p>
        </p:txBody>
      </p:sp>
    </p:spTree>
    <p:extLst>
      <p:ext uri="{BB962C8B-B14F-4D97-AF65-F5344CB8AC3E}">
        <p14:creationId xmlns:p14="http://schemas.microsoft.com/office/powerpoint/2010/main" val="14107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 idx="4294967295"/>
          </p:nvPr>
        </p:nvSpPr>
        <p:spPr>
          <a:xfrm>
            <a:off x="3238500" y="357189"/>
            <a:ext cx="7429500" cy="4397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ko-KR" altLang="en-US">
                <a:latin typeface="HY견고딕" charset="0"/>
                <a:ea typeface="HY견고딕" charset="0"/>
              </a:rPr>
              <a:t>실습과정</a:t>
            </a:r>
          </a:p>
        </p:txBody>
      </p:sp>
      <p:sp>
        <p:nvSpPr>
          <p:cNvPr id="93" name="양쪽 모서리가 잘린 사각형 92"/>
          <p:cNvSpPr/>
          <p:nvPr/>
        </p:nvSpPr>
        <p:spPr>
          <a:xfrm>
            <a:off x="5606835" y="4596574"/>
            <a:ext cx="2339584" cy="204713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FF9201">
                  <a:tint val="60000"/>
                  <a:satMod val="160000"/>
                </a:srgbClr>
              </a:gs>
              <a:gs pos="46000">
                <a:srgbClr val="FF9201">
                  <a:tint val="86000"/>
                  <a:satMod val="160000"/>
                </a:srgbClr>
              </a:gs>
              <a:gs pos="100000">
                <a:srgbClr val="FF9201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FF9201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94" name="양쪽 모서리가 잘린 사각형 93"/>
          <p:cNvSpPr/>
          <p:nvPr/>
        </p:nvSpPr>
        <p:spPr>
          <a:xfrm>
            <a:off x="1993538" y="4596574"/>
            <a:ext cx="2339584" cy="204713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6BB1C9">
                  <a:tint val="60000"/>
                  <a:satMod val="160000"/>
                </a:srgbClr>
              </a:gs>
              <a:gs pos="46000">
                <a:srgbClr val="6BB1C9">
                  <a:tint val="86000"/>
                  <a:satMod val="160000"/>
                </a:srgbClr>
              </a:gs>
              <a:gs pos="100000">
                <a:srgbClr val="6BB1C9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6BB1C9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95" name="양쪽 모서리가 잘린 사각형 94"/>
          <p:cNvSpPr/>
          <p:nvPr/>
        </p:nvSpPr>
        <p:spPr>
          <a:xfrm flipV="1">
            <a:off x="7399754" y="1580399"/>
            <a:ext cx="2339584" cy="204713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A379BB">
                  <a:tint val="60000"/>
                  <a:satMod val="160000"/>
                </a:srgbClr>
              </a:gs>
              <a:gs pos="46000">
                <a:srgbClr val="A379BB">
                  <a:tint val="86000"/>
                  <a:satMod val="160000"/>
                </a:srgbClr>
              </a:gs>
              <a:gs pos="100000">
                <a:srgbClr val="A379BB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A379BB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96" name="양쪽 모서리가 잘린 사각형 95"/>
          <p:cNvSpPr/>
          <p:nvPr/>
        </p:nvSpPr>
        <p:spPr>
          <a:xfrm flipV="1">
            <a:off x="3818136" y="1566788"/>
            <a:ext cx="2339584" cy="204713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78B931">
                  <a:tint val="60000"/>
                  <a:satMod val="160000"/>
                </a:srgbClr>
              </a:gs>
              <a:gs pos="46000">
                <a:srgbClr val="78B931">
                  <a:tint val="86000"/>
                  <a:satMod val="160000"/>
                </a:srgbClr>
              </a:gs>
              <a:gs pos="100000">
                <a:srgbClr val="78B931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78B931">
                <a:satMod val="120000"/>
              </a:srgbClr>
            </a:solidFill>
            <a:prstDash val="solid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97" name="양쪽 모서리가 잘린 사각형 96"/>
          <p:cNvSpPr/>
          <p:nvPr/>
        </p:nvSpPr>
        <p:spPr>
          <a:xfrm flipV="1">
            <a:off x="7496670" y="1644268"/>
            <a:ext cx="2162486" cy="189217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A379BB">
                  <a:tint val="10000"/>
                  <a:satMod val="300000"/>
                </a:srgbClr>
              </a:gs>
              <a:gs pos="34000">
                <a:srgbClr val="A379BB">
                  <a:tint val="13500"/>
                  <a:satMod val="250000"/>
                </a:srgbClr>
              </a:gs>
              <a:gs pos="100000">
                <a:srgbClr val="A379BB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A379BB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31762" name="양쪽 모서리가 잘린 사각형 97"/>
          <p:cNvGrpSpPr>
            <a:grpSpLocks/>
          </p:cNvGrpSpPr>
          <p:nvPr/>
        </p:nvGrpSpPr>
        <p:grpSpPr bwMode="auto">
          <a:xfrm>
            <a:off x="3581400" y="1066801"/>
            <a:ext cx="3200400" cy="2524125"/>
            <a:chOff x="1428" y="972"/>
            <a:chExt cx="1464" cy="1290"/>
          </a:xfrm>
        </p:grpSpPr>
        <p:pic>
          <p:nvPicPr>
            <p:cNvPr id="31787" name="양쪽 모서리가 잘린 사각형 9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972"/>
              <a:ext cx="1464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8" name="Text Box 19"/>
            <p:cNvSpPr txBox="1">
              <a:spLocks noChangeArrowheads="1"/>
            </p:cNvSpPr>
            <p:nvPr/>
          </p:nvSpPr>
          <p:spPr bwMode="auto">
            <a:xfrm rot="10800000">
              <a:off x="1640" y="1036"/>
              <a:ext cx="1057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kumimoji="0" lang="ko-KR" altLang="en-US">
                <a:solidFill>
                  <a:srgbClr val="000000"/>
                </a:solidFill>
                <a:latin typeface="맑은 고딕" charset="-127"/>
                <a:ea typeface="맑은 고딕" charset="-127"/>
              </a:endParaRPr>
            </a:p>
          </p:txBody>
        </p:sp>
      </p:grpSp>
      <p:sp>
        <p:nvSpPr>
          <p:cNvPr id="99" name="양쪽 모서리가 잘린 사각형 98"/>
          <p:cNvSpPr/>
          <p:nvPr/>
        </p:nvSpPr>
        <p:spPr>
          <a:xfrm>
            <a:off x="5710312" y="4688975"/>
            <a:ext cx="2162486" cy="189217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FF9201">
                  <a:tint val="10000"/>
                  <a:satMod val="300000"/>
                </a:srgbClr>
              </a:gs>
              <a:gs pos="34000">
                <a:srgbClr val="FF9201">
                  <a:tint val="13500"/>
                  <a:satMod val="250000"/>
                </a:srgbClr>
              </a:gs>
              <a:gs pos="100000">
                <a:srgbClr val="FF9201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FF9201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00" name="양쪽 모서리가 잘린 사각형 99"/>
          <p:cNvSpPr/>
          <p:nvPr/>
        </p:nvSpPr>
        <p:spPr>
          <a:xfrm>
            <a:off x="2067188" y="4688975"/>
            <a:ext cx="2162486" cy="1892176"/>
          </a:xfrm>
          <a:prstGeom prst="snip2SameRect">
            <a:avLst>
              <a:gd name="adj1" fmla="val 25632"/>
              <a:gd name="adj2" fmla="val 0"/>
            </a:avLst>
          </a:prstGeom>
          <a:gradFill rotWithShape="1">
            <a:gsLst>
              <a:gs pos="0">
                <a:srgbClr val="6BB1C9">
                  <a:tint val="10000"/>
                  <a:satMod val="300000"/>
                </a:srgbClr>
              </a:gs>
              <a:gs pos="34000">
                <a:srgbClr val="6BB1C9">
                  <a:tint val="13500"/>
                  <a:satMod val="250000"/>
                </a:srgbClr>
              </a:gs>
              <a:gs pos="100000">
                <a:srgbClr val="6BB1C9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solidFill>
              <a:srgbClr val="6BB1C9">
                <a:satMod val="120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3" name="그룹 181"/>
          <p:cNvGrpSpPr/>
          <p:nvPr/>
        </p:nvGrpSpPr>
        <p:grpSpPr bwMode="auto">
          <a:xfrm>
            <a:off x="2684287" y="4043133"/>
            <a:ext cx="1165758" cy="1165758"/>
            <a:chOff x="7433996" y="3299832"/>
            <a:chExt cx="1434198" cy="143419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2" name="Oval 3"/>
            <p:cNvSpPr>
              <a:spLocks noChangeArrowheads="1"/>
            </p:cNvSpPr>
            <p:nvPr/>
          </p:nvSpPr>
          <p:spPr bwMode="auto">
            <a:xfrm>
              <a:off x="7433996" y="3299832"/>
              <a:ext cx="1434198" cy="1434197"/>
            </a:xfrm>
            <a:prstGeom prst="ellipse">
              <a:avLst/>
            </a:prstGeom>
            <a:gradFill rotWithShape="1">
              <a:gsLst>
                <a:gs pos="0">
                  <a:srgbClr val="2E5E86"/>
                </a:gs>
                <a:gs pos="100000">
                  <a:srgbClr val="53B5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3" name="Oval 4"/>
            <p:cNvSpPr>
              <a:spLocks noChangeArrowheads="1"/>
            </p:cNvSpPr>
            <p:nvPr/>
          </p:nvSpPr>
          <p:spPr bwMode="auto">
            <a:xfrm>
              <a:off x="7610488" y="3346388"/>
              <a:ext cx="1073664" cy="884031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71000"/>
                  </a:sysClr>
                </a:gs>
                <a:gs pos="78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04" name="Oval 4"/>
            <p:cNvSpPr>
              <a:spLocks noChangeArrowheads="1"/>
            </p:cNvSpPr>
            <p:nvPr/>
          </p:nvSpPr>
          <p:spPr bwMode="auto">
            <a:xfrm flipV="1">
              <a:off x="7541725" y="4053928"/>
              <a:ext cx="1215772" cy="3346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3000"/>
                  </a:sysClr>
                </a:gs>
                <a:gs pos="100000">
                  <a:sysClr val="window" lastClr="FFFFFF">
                    <a:gamma/>
                    <a:tint val="0"/>
                    <a:invGamma/>
                    <a:alpha val="6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 flipV="1">
              <a:off x="7546126" y="3751372"/>
              <a:ext cx="1206970" cy="92384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2000"/>
                  </a:sysClr>
                </a:gs>
                <a:gs pos="54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1770" name="TextBox 105"/>
          <p:cNvSpPr txBox="1">
            <a:spLocks noChangeArrowheads="1"/>
          </p:cNvSpPr>
          <p:nvPr/>
        </p:nvSpPr>
        <p:spPr bwMode="auto">
          <a:xfrm>
            <a:off x="2674938" y="4217988"/>
            <a:ext cx="10144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000">
                <a:solidFill>
                  <a:srgbClr val="FFFFFF"/>
                </a:solidFill>
                <a:latin typeface="HY견고딕" charset="0"/>
                <a:ea typeface="HY견고딕" charset="0"/>
              </a:rPr>
              <a:t>당귀5근</a:t>
            </a:r>
          </a:p>
        </p:txBody>
      </p:sp>
      <p:grpSp>
        <p:nvGrpSpPr>
          <p:cNvPr id="4" name="그룹 174"/>
          <p:cNvGrpSpPr>
            <a:grpSpLocks/>
          </p:cNvGrpSpPr>
          <p:nvPr/>
        </p:nvGrpSpPr>
        <p:grpSpPr bwMode="auto">
          <a:xfrm>
            <a:off x="4403809" y="3181619"/>
            <a:ext cx="1165758" cy="1165758"/>
            <a:chOff x="1999803" y="3299832"/>
            <a:chExt cx="1434198" cy="143419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8" name="Oval 3"/>
            <p:cNvSpPr>
              <a:spLocks noChangeArrowheads="1"/>
            </p:cNvSpPr>
            <p:nvPr/>
          </p:nvSpPr>
          <p:spPr bwMode="auto">
            <a:xfrm>
              <a:off x="1999803" y="3299832"/>
              <a:ext cx="1434198" cy="1434197"/>
            </a:xfrm>
            <a:prstGeom prst="ellipse">
              <a:avLst/>
            </a:prstGeom>
            <a:gradFill rotWithShape="1">
              <a:gsLst>
                <a:gs pos="0">
                  <a:srgbClr val="123600"/>
                </a:gs>
                <a:gs pos="100000">
                  <a:srgbClr val="76B800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2176274" y="3346144"/>
              <a:ext cx="1073779" cy="884421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71000"/>
                  </a:sysClr>
                </a:gs>
                <a:gs pos="78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0" name="Oval 4"/>
            <p:cNvSpPr>
              <a:spLocks noChangeArrowheads="1"/>
            </p:cNvSpPr>
            <p:nvPr/>
          </p:nvSpPr>
          <p:spPr bwMode="auto">
            <a:xfrm flipV="1">
              <a:off x="2107531" y="4053928"/>
              <a:ext cx="1215772" cy="3346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3000"/>
                  </a:sysClr>
                </a:gs>
                <a:gs pos="100000">
                  <a:sysClr val="window" lastClr="FFFFFF">
                    <a:gamma/>
                    <a:tint val="0"/>
                    <a:invGamma/>
                    <a:alpha val="6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1" name="Oval 4"/>
            <p:cNvSpPr>
              <a:spLocks noChangeArrowheads="1"/>
            </p:cNvSpPr>
            <p:nvPr/>
          </p:nvSpPr>
          <p:spPr bwMode="auto">
            <a:xfrm flipV="1">
              <a:off x="2111967" y="3751006"/>
              <a:ext cx="1206879" cy="92475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2000"/>
                  </a:sysClr>
                </a:gs>
                <a:gs pos="54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1772" name="TextBox 111"/>
          <p:cNvSpPr txBox="1">
            <a:spLocks noChangeArrowheads="1"/>
          </p:cNvSpPr>
          <p:nvPr/>
        </p:nvSpPr>
        <p:spPr bwMode="auto">
          <a:xfrm>
            <a:off x="4422775" y="3551238"/>
            <a:ext cx="11001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000">
                <a:solidFill>
                  <a:srgbClr val="FFFFFF"/>
                </a:solidFill>
                <a:latin typeface="HY견고딕" charset="0"/>
                <a:ea typeface="HY견고딕" charset="0"/>
              </a:rPr>
              <a:t>당귀5근</a:t>
            </a:r>
          </a:p>
        </p:txBody>
      </p:sp>
      <p:grpSp>
        <p:nvGrpSpPr>
          <p:cNvPr id="5" name="그룹 112"/>
          <p:cNvGrpSpPr/>
          <p:nvPr/>
        </p:nvGrpSpPr>
        <p:grpSpPr>
          <a:xfrm>
            <a:off x="6205881" y="3857396"/>
            <a:ext cx="1165758" cy="1165758"/>
            <a:chOff x="4827704" y="-1143032"/>
            <a:chExt cx="1143032" cy="114303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4" name="Oval 3"/>
            <p:cNvSpPr>
              <a:spLocks noChangeArrowheads="1"/>
            </p:cNvSpPr>
            <p:nvPr/>
          </p:nvSpPr>
          <p:spPr bwMode="auto">
            <a:xfrm>
              <a:off x="4827704" y="-1143032"/>
              <a:ext cx="1143032" cy="1143032"/>
            </a:xfrm>
            <a:prstGeom prst="ellipse">
              <a:avLst/>
            </a:prstGeom>
            <a:gradFill flip="none" rotWithShape="1">
              <a:gsLst>
                <a:gs pos="0">
                  <a:srgbClr val="EE9012"/>
                </a:gs>
                <a:gs pos="50000">
                  <a:srgbClr val="DD6A23"/>
                </a:gs>
                <a:gs pos="100000">
                  <a:srgbClr val="FFC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5" name="Oval 4"/>
            <p:cNvSpPr>
              <a:spLocks noChangeArrowheads="1"/>
            </p:cNvSpPr>
            <p:nvPr/>
          </p:nvSpPr>
          <p:spPr bwMode="auto">
            <a:xfrm flipV="1">
              <a:off x="4917070" y="-783162"/>
              <a:ext cx="961935" cy="73629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48000"/>
                  </a:sysClr>
                </a:gs>
                <a:gs pos="54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6" name="Oval 4"/>
            <p:cNvSpPr>
              <a:spLocks noChangeArrowheads="1"/>
            </p:cNvSpPr>
            <p:nvPr/>
          </p:nvSpPr>
          <p:spPr bwMode="auto">
            <a:xfrm>
              <a:off x="4968364" y="-1105928"/>
              <a:ext cx="855692" cy="704559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71000"/>
                  </a:sysClr>
                </a:gs>
                <a:gs pos="78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17" name="Oval 4"/>
            <p:cNvSpPr>
              <a:spLocks noChangeArrowheads="1"/>
            </p:cNvSpPr>
            <p:nvPr/>
          </p:nvSpPr>
          <p:spPr bwMode="auto">
            <a:xfrm flipV="1">
              <a:off x="4913562" y="-542030"/>
              <a:ext cx="968950" cy="266706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3000"/>
                  </a:sysClr>
                </a:gs>
                <a:gs pos="100000">
                  <a:sysClr val="window" lastClr="FFFFFF">
                    <a:gamma/>
                    <a:tint val="0"/>
                    <a:invGamma/>
                    <a:alpha val="6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1774" name="TextBox 117"/>
          <p:cNvSpPr txBox="1">
            <a:spLocks noChangeArrowheads="1"/>
          </p:cNvSpPr>
          <p:nvPr/>
        </p:nvSpPr>
        <p:spPr bwMode="auto">
          <a:xfrm>
            <a:off x="6275389" y="4227513"/>
            <a:ext cx="10366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000">
                <a:solidFill>
                  <a:srgbClr val="FFFFFF"/>
                </a:solidFill>
                <a:latin typeface="HY견고딕" charset="0"/>
                <a:ea typeface="HY견고딕" charset="0"/>
              </a:rPr>
              <a:t>계피5근</a:t>
            </a:r>
          </a:p>
        </p:txBody>
      </p:sp>
      <p:grpSp>
        <p:nvGrpSpPr>
          <p:cNvPr id="6" name="그룹 118"/>
          <p:cNvGrpSpPr/>
          <p:nvPr/>
        </p:nvGrpSpPr>
        <p:grpSpPr>
          <a:xfrm>
            <a:off x="8007953" y="3181619"/>
            <a:ext cx="1165758" cy="1165758"/>
            <a:chOff x="6007178" y="-1143032"/>
            <a:chExt cx="1143032" cy="114303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20" name="Oval 3"/>
            <p:cNvSpPr>
              <a:spLocks noChangeArrowheads="1"/>
            </p:cNvSpPr>
            <p:nvPr/>
          </p:nvSpPr>
          <p:spPr bwMode="auto">
            <a:xfrm>
              <a:off x="6007178" y="-1143032"/>
              <a:ext cx="1143032" cy="1143032"/>
            </a:xfrm>
            <a:prstGeom prst="ellipse">
              <a:avLst/>
            </a:prstGeom>
            <a:gradFill rotWithShape="1">
              <a:gsLst>
                <a:gs pos="0">
                  <a:srgbClr val="7030A0"/>
                </a:gs>
                <a:gs pos="100000">
                  <a:srgbClr val="9751C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1" name="Oval 4"/>
            <p:cNvSpPr>
              <a:spLocks noChangeArrowheads="1"/>
            </p:cNvSpPr>
            <p:nvPr/>
          </p:nvSpPr>
          <p:spPr bwMode="auto">
            <a:xfrm>
              <a:off x="6147839" y="-1105928"/>
              <a:ext cx="855692" cy="704559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71000"/>
                  </a:sysClr>
                </a:gs>
                <a:gs pos="78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22" name="Oval 4"/>
            <p:cNvSpPr>
              <a:spLocks noChangeArrowheads="1"/>
            </p:cNvSpPr>
            <p:nvPr/>
          </p:nvSpPr>
          <p:spPr bwMode="auto">
            <a:xfrm flipV="1">
              <a:off x="6093037" y="-542030"/>
              <a:ext cx="968950" cy="266706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3000"/>
                  </a:sysClr>
                </a:gs>
                <a:gs pos="100000">
                  <a:sysClr val="window" lastClr="FFFFFF">
                    <a:gamma/>
                    <a:tint val="0"/>
                    <a:invGamma/>
                    <a:alpha val="6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23" name="Oval 4"/>
            <p:cNvSpPr>
              <a:spLocks noChangeArrowheads="1"/>
            </p:cNvSpPr>
            <p:nvPr/>
          </p:nvSpPr>
          <p:spPr bwMode="auto">
            <a:xfrm flipV="1">
              <a:off x="6096545" y="-783162"/>
              <a:ext cx="961935" cy="73629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2000"/>
                  </a:sysClr>
                </a:gs>
                <a:gs pos="54000">
                  <a:sysClr val="window" lastClr="FFFFFF">
                    <a:gamma/>
                    <a:tint val="0"/>
                    <a:invGamma/>
                    <a:alpha val="0"/>
                  </a:sys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b="1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1776" name="TextBox 123"/>
          <p:cNvSpPr txBox="1">
            <a:spLocks noChangeArrowheads="1"/>
          </p:cNvSpPr>
          <p:nvPr/>
        </p:nvSpPr>
        <p:spPr bwMode="auto">
          <a:xfrm>
            <a:off x="8064500" y="3541713"/>
            <a:ext cx="1062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000">
                <a:solidFill>
                  <a:srgbClr val="FFFFFF"/>
                </a:solidFill>
                <a:latin typeface="HY견고딕" charset="0"/>
                <a:ea typeface="HY견고딕" charset="0"/>
              </a:rPr>
              <a:t>감초5근</a:t>
            </a:r>
          </a:p>
        </p:txBody>
      </p:sp>
      <p:cxnSp>
        <p:nvCxnSpPr>
          <p:cNvPr id="31777" name="직선 화살표 연결선 124"/>
          <p:cNvCxnSpPr>
            <a:cxnSpLocks noChangeShapeType="1"/>
          </p:cNvCxnSpPr>
          <p:nvPr/>
        </p:nvCxnSpPr>
        <p:spPr bwMode="auto">
          <a:xfrm flipV="1">
            <a:off x="3767139" y="3763964"/>
            <a:ext cx="636587" cy="676275"/>
          </a:xfrm>
          <a:prstGeom prst="straightConnector1">
            <a:avLst/>
          </a:prstGeom>
          <a:noFill/>
          <a:ln w="38100">
            <a:solidFill>
              <a:srgbClr val="40404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8" name="직선 화살표 연결선 125"/>
          <p:cNvCxnSpPr>
            <a:cxnSpLocks noChangeShapeType="1"/>
          </p:cNvCxnSpPr>
          <p:nvPr/>
        </p:nvCxnSpPr>
        <p:spPr bwMode="auto">
          <a:xfrm>
            <a:off x="5568950" y="3763964"/>
            <a:ext cx="636588" cy="676275"/>
          </a:xfrm>
          <a:prstGeom prst="straightConnector1">
            <a:avLst/>
          </a:prstGeom>
          <a:noFill/>
          <a:ln w="38100">
            <a:solidFill>
              <a:srgbClr val="40404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9" name="직선 화살표 연결선 126"/>
          <p:cNvCxnSpPr>
            <a:cxnSpLocks noChangeShapeType="1"/>
          </p:cNvCxnSpPr>
          <p:nvPr/>
        </p:nvCxnSpPr>
        <p:spPr bwMode="auto">
          <a:xfrm flipV="1">
            <a:off x="7372350" y="3763964"/>
            <a:ext cx="635000" cy="676275"/>
          </a:xfrm>
          <a:prstGeom prst="straightConnector1">
            <a:avLst/>
          </a:prstGeom>
          <a:noFill/>
          <a:ln w="38100">
            <a:solidFill>
              <a:srgbClr val="40404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0" name="TextBox 127"/>
          <p:cNvSpPr txBox="1">
            <a:spLocks noChangeArrowheads="1"/>
          </p:cNvSpPr>
          <p:nvPr/>
        </p:nvSpPr>
        <p:spPr bwMode="auto">
          <a:xfrm>
            <a:off x="2263775" y="5094289"/>
            <a:ext cx="18240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charset="0"/>
              <a:buNone/>
            </a:pP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31781" name="TextBox 128"/>
          <p:cNvSpPr txBox="1">
            <a:spLocks noChangeArrowheads="1"/>
          </p:cNvSpPr>
          <p:nvPr/>
        </p:nvSpPr>
        <p:spPr bwMode="auto">
          <a:xfrm>
            <a:off x="2590800" y="1752601"/>
            <a:ext cx="4343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>
                <a:solidFill>
                  <a:srgbClr val="404040"/>
                </a:solidFill>
                <a:latin typeface="HY견고딕" charset="0"/>
                <a:ea typeface="HY견고딕" charset="0"/>
              </a:rPr>
              <a:t>주정(발효주정)95%1통에 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None/>
            </a:pPr>
            <a:r>
              <a:rPr kumimoji="0" lang="ko-KR" altLang="en-US">
                <a:solidFill>
                  <a:srgbClr val="404040"/>
                </a:solidFill>
                <a:latin typeface="HY견고딕" charset="0"/>
                <a:ea typeface="HY견고딕" charset="0"/>
              </a:rPr>
              <a:t>2배의 물을 넣어 35%의 주정물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None/>
            </a:pPr>
            <a:r>
              <a:rPr kumimoji="0" lang="ko-KR" altLang="en-US">
                <a:solidFill>
                  <a:srgbClr val="404040"/>
                </a:solidFill>
                <a:latin typeface="HY견고딕" charset="0"/>
                <a:ea typeface="HY견고딕" charset="0"/>
              </a:rPr>
              <a:t>즉 60리터를 만들어 놓는다.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>
                <a:solidFill>
                  <a:srgbClr val="404040"/>
                </a:solidFill>
                <a:latin typeface="HY견고딕" charset="0"/>
                <a:ea typeface="HY견고딕" charset="0"/>
              </a:rPr>
              <a:t>주정을 구입하였을시 화재의 위험이 있으므로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>
                <a:solidFill>
                  <a:srgbClr val="404040"/>
                </a:solidFill>
                <a:latin typeface="HY견고딕" charset="0"/>
                <a:ea typeface="HY견고딕" charset="0"/>
              </a:rPr>
              <a:t>취급주의</a:t>
            </a:r>
          </a:p>
          <a:p>
            <a:pPr algn="l" eaLnBrk="1" hangingPunct="1">
              <a:lnSpc>
                <a:spcPct val="150000"/>
              </a:lnSpc>
            </a:pPr>
            <a:endParaRPr kumimoji="0" lang="ko-KR" altLang="en-US">
              <a:solidFill>
                <a:srgbClr val="404040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31782" name="TextBox 129"/>
          <p:cNvSpPr txBox="1">
            <a:spLocks noChangeArrowheads="1"/>
          </p:cNvSpPr>
          <p:nvPr/>
        </p:nvSpPr>
        <p:spPr bwMode="auto">
          <a:xfrm>
            <a:off x="5881689" y="5059364"/>
            <a:ext cx="18240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31783" name="TextBox 130"/>
          <p:cNvSpPr txBox="1">
            <a:spLocks noChangeArrowheads="1"/>
          </p:cNvSpPr>
          <p:nvPr/>
        </p:nvSpPr>
        <p:spPr bwMode="auto">
          <a:xfrm>
            <a:off x="7683500" y="1730376"/>
            <a:ext cx="18240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400">
                <a:solidFill>
                  <a:srgbClr val="404040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1400">
              <a:solidFill>
                <a:srgbClr val="404040"/>
              </a:solidFill>
              <a:latin typeface="HY견고딕" charset="0"/>
              <a:ea typeface="HY견고딕" charset="0"/>
            </a:endParaRPr>
          </a:p>
        </p:txBody>
      </p:sp>
      <p:pic>
        <p:nvPicPr>
          <p:cNvPr id="31784" name="Picture 43" descr="C:\Documents and Settings\yesan\바탕 화면\인증서류\바닷물실험\한방영양제\1\1\11IMG_1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5" name="Picture 44" descr="C:\Documents and Settings\yesan\바탕 화면\인증서류\바닷물실험\한방영양제\1\1\11IMG_1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6" name="Picture 45" descr="C:\Documents and Settings\yesan\바탕 화면\인증서류\바닷물실험\한방영양제\1\1\11IMG_1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11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 idx="4294967295"/>
          </p:nvPr>
        </p:nvSpPr>
        <p:spPr>
          <a:xfrm>
            <a:off x="2208213" y="620713"/>
            <a:ext cx="7543800" cy="838200"/>
          </a:xfrm>
        </p:spPr>
        <p:txBody>
          <a:bodyPr/>
          <a:lstStyle/>
          <a:p>
            <a:r>
              <a:rPr lang="en-US" altLang="ko-KR" b="1"/>
              <a:t>5)</a:t>
            </a:r>
            <a:r>
              <a:rPr lang="ko-KR" altLang="en-US" b="1"/>
              <a:t>아 미 노 산 액 비</a:t>
            </a:r>
          </a:p>
        </p:txBody>
      </p:sp>
      <p:pic>
        <p:nvPicPr>
          <p:cNvPr id="32771" name="내용 개체 틀 4" descr="IMG_5184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1"/>
            <a:ext cx="4038600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0" y="2000250"/>
            <a:ext cx="39243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물</a:t>
            </a:r>
            <a:r>
              <a:rPr lang="en-US" altLang="ko-KR"/>
              <a:t>300</a:t>
            </a:r>
            <a:r>
              <a:rPr lang="ko-KR" altLang="en-US"/>
              <a:t>리터 통에</a:t>
            </a:r>
            <a:endParaRPr lang="en-US" altLang="ko-KR"/>
          </a:p>
          <a:p>
            <a:r>
              <a:rPr lang="ko-KR" altLang="en-US"/>
              <a:t>멸치</a:t>
            </a:r>
            <a:r>
              <a:rPr lang="en-US" altLang="ko-KR"/>
              <a:t>80kg, </a:t>
            </a:r>
            <a:r>
              <a:rPr lang="ko-KR" altLang="en-US"/>
              <a:t>천매암</a:t>
            </a:r>
            <a:r>
              <a:rPr lang="en-US" altLang="ko-KR"/>
              <a:t>10kg, </a:t>
            </a:r>
            <a:r>
              <a:rPr lang="ko-KR" altLang="en-US"/>
              <a:t>부엽토 약간</a:t>
            </a:r>
            <a:endParaRPr lang="en-US" altLang="ko-KR"/>
          </a:p>
          <a:p>
            <a:r>
              <a:rPr lang="en-US" altLang="ko-KR"/>
              <a:t>200~500</a:t>
            </a:r>
            <a:r>
              <a:rPr lang="ko-KR" altLang="en-US"/>
              <a:t>배 활용</a:t>
            </a:r>
            <a:endParaRPr lang="en-US" altLang="ko-KR"/>
          </a:p>
          <a:p>
            <a:r>
              <a:rPr lang="ko-KR" altLang="en-US"/>
              <a:t>관주</a:t>
            </a:r>
          </a:p>
        </p:txBody>
      </p:sp>
    </p:spTree>
    <p:extLst>
      <p:ext uri="{BB962C8B-B14F-4D97-AF65-F5344CB8AC3E}">
        <p14:creationId xmlns:p14="http://schemas.microsoft.com/office/powerpoint/2010/main" val="7240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sz="3600" b="1"/>
              <a:t>청 초 액 비</a:t>
            </a:r>
          </a:p>
        </p:txBody>
      </p:sp>
      <p:pic>
        <p:nvPicPr>
          <p:cNvPr id="33795" name="내용 개체 틀 4" descr="IMG_5185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1"/>
            <a:ext cx="40386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172201" y="1928814"/>
            <a:ext cx="385286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산야초 가득 넣고 물을 채우고 부엽토</a:t>
            </a:r>
            <a:r>
              <a:rPr lang="en-US" altLang="ko-KR"/>
              <a:t>, </a:t>
            </a:r>
            <a:r>
              <a:rPr lang="ko-KR" altLang="en-US"/>
              <a:t>천매암 넣고 발효시켜 사용</a:t>
            </a:r>
            <a:endParaRPr lang="en-US" altLang="ko-KR"/>
          </a:p>
          <a:p>
            <a:r>
              <a:rPr lang="ko-KR" altLang="en-US"/>
              <a:t>종합 영양액</a:t>
            </a:r>
          </a:p>
        </p:txBody>
      </p:sp>
    </p:spTree>
    <p:extLst>
      <p:ext uri="{BB962C8B-B14F-4D97-AF65-F5344CB8AC3E}">
        <p14:creationId xmlns:p14="http://schemas.microsoft.com/office/powerpoint/2010/main" val="17956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쇠비름 액비</a:t>
            </a:r>
            <a:r>
              <a:rPr lang="en-US" altLang="ko-KR"/>
              <a:t>: </a:t>
            </a:r>
            <a:r>
              <a:rPr lang="ko-KR" altLang="en-US"/>
              <a:t>부엽토</a:t>
            </a:r>
            <a:r>
              <a:rPr lang="en-US" altLang="ko-KR"/>
              <a:t>(</a:t>
            </a:r>
            <a:r>
              <a:rPr lang="ko-KR" altLang="en-US"/>
              <a:t>관주</a:t>
            </a:r>
            <a:r>
              <a:rPr lang="en-US" altLang="ko-KR"/>
              <a:t>)</a:t>
            </a:r>
            <a:endParaRPr lang="ko-KR" altLang="en-US"/>
          </a:p>
        </p:txBody>
      </p:sp>
      <p:pic>
        <p:nvPicPr>
          <p:cNvPr id="34819" name="내용 개체 틀 3" descr="IMG_1453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5550" y="2060575"/>
            <a:ext cx="67183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내용 개체 틀 9" descr="SNV37913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628776"/>
            <a:ext cx="69850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제목 1"/>
          <p:cNvSpPr>
            <a:spLocks noGrp="1"/>
          </p:cNvSpPr>
          <p:nvPr>
            <p:ph type="title" idx="4294967295"/>
          </p:nvPr>
        </p:nvSpPr>
        <p:spPr>
          <a:xfrm>
            <a:off x="2419351" y="722314"/>
            <a:ext cx="7034213" cy="471487"/>
          </a:xfrm>
        </p:spPr>
        <p:txBody>
          <a:bodyPr>
            <a:normAutofit fontScale="90000"/>
          </a:bodyPr>
          <a:lstStyle/>
          <a:p>
            <a:pPr marL="514350" indent="-514350">
              <a:buFont typeface="굴림체" charset="-127"/>
              <a:buAutoNum type="arabicPeriod"/>
            </a:pPr>
            <a:r>
              <a:rPr lang="ko-KR" altLang="en-US"/>
              <a:t>들어가며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567238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73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54"/>
          <p:cNvSpPr>
            <a:spLocks noGrp="1"/>
          </p:cNvSpPr>
          <p:nvPr>
            <p:ph type="title" idx="4294967295"/>
          </p:nvPr>
        </p:nvSpPr>
        <p:spPr>
          <a:xfrm>
            <a:off x="3432176" y="620714"/>
            <a:ext cx="5546725" cy="503237"/>
          </a:xfrm>
        </p:spPr>
        <p:txBody>
          <a:bodyPr/>
          <a:lstStyle/>
          <a:p>
            <a:pPr algn="l" eaLnBrk="1" hangingPunct="1"/>
            <a:r>
              <a:rPr lang="en-US" altLang="ko-KR" sz="2800">
                <a:latin typeface="HY견고딕" charset="0"/>
                <a:ea typeface="HY견고딕" charset="0"/>
              </a:rPr>
              <a:t>6)</a:t>
            </a:r>
            <a:r>
              <a:rPr lang="ko-KR" altLang="en-US" sz="2800">
                <a:latin typeface="HY견고딕" charset="0"/>
                <a:ea typeface="HY견고딕" charset="0"/>
              </a:rPr>
              <a:t>천연농약</a:t>
            </a:r>
            <a:r>
              <a:rPr lang="en-US" altLang="ko-KR" sz="2800">
                <a:latin typeface="HY견고딕" charset="0"/>
                <a:ea typeface="HY견고딕" charset="0"/>
              </a:rPr>
              <a:t>(</a:t>
            </a:r>
            <a:r>
              <a:rPr lang="ko-KR" altLang="en-US" sz="2800">
                <a:latin typeface="HY견고딕" charset="0"/>
                <a:ea typeface="HY견고딕" charset="0"/>
              </a:rPr>
              <a:t>자 닮 유 황 만들기</a:t>
            </a:r>
            <a:r>
              <a:rPr lang="en-US" altLang="ko-KR" sz="2800">
                <a:latin typeface="HY견고딕" charset="0"/>
                <a:ea typeface="HY견고딕" charset="0"/>
              </a:rPr>
              <a:t>)</a:t>
            </a:r>
          </a:p>
        </p:txBody>
      </p:sp>
      <p:sp>
        <p:nvSpPr>
          <p:cNvPr id="35843" name="Rectangle 59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438400" y="2286000"/>
            <a:ext cx="685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2400">
                <a:latin typeface="HY견고딕" charset="0"/>
                <a:ea typeface="HY견고딕" charset="0"/>
              </a:rPr>
              <a:t>재료: 황토분말500</a:t>
            </a:r>
            <a:r>
              <a:rPr lang="en-US" altLang="ko-KR" sz="2400">
                <a:latin typeface="HY견고딕" charset="0"/>
                <a:ea typeface="HY견고딕" charset="0"/>
              </a:rPr>
              <a:t>g, </a:t>
            </a:r>
            <a:r>
              <a:rPr lang="ko-KR" altLang="en-US" sz="2400">
                <a:latin typeface="HY견고딕" charset="0"/>
                <a:ea typeface="HY견고딕" charset="0"/>
              </a:rPr>
              <a:t>천매암500</a:t>
            </a:r>
            <a:r>
              <a:rPr lang="en-US" altLang="ko-KR" sz="2400">
                <a:latin typeface="HY견고딕" charset="0"/>
                <a:ea typeface="HY견고딕" charset="0"/>
              </a:rPr>
              <a:t>g, </a:t>
            </a:r>
            <a:r>
              <a:rPr lang="ko-KR" altLang="en-US" sz="2400">
                <a:latin typeface="HY견고딕" charset="0"/>
                <a:ea typeface="HY견고딕" charset="0"/>
              </a:rPr>
              <a:t>천일염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ko-KR" altLang="en-US" sz="2400">
                <a:latin typeface="HY견고딕" charset="0"/>
                <a:ea typeface="HY견고딕" charset="0"/>
              </a:rPr>
              <a:t>1.5</a:t>
            </a:r>
            <a:r>
              <a:rPr lang="en-US" altLang="ko-KR" sz="2400">
                <a:latin typeface="HY견고딕" charset="0"/>
                <a:ea typeface="HY견고딕" charset="0"/>
              </a:rPr>
              <a:t>kg, </a:t>
            </a:r>
            <a:r>
              <a:rPr lang="ko-KR" altLang="en-US" sz="2400">
                <a:latin typeface="HY견고딕" charset="0"/>
                <a:ea typeface="HY견고딕" charset="0"/>
              </a:rPr>
              <a:t>유황25</a:t>
            </a:r>
            <a:r>
              <a:rPr lang="en-US" altLang="ko-KR" sz="2400">
                <a:latin typeface="HY견고딕" charset="0"/>
                <a:ea typeface="HY견고딕" charset="0"/>
              </a:rPr>
              <a:t>kg, </a:t>
            </a:r>
            <a:r>
              <a:rPr lang="ko-KR" altLang="en-US" sz="2400">
                <a:latin typeface="HY견고딕" charset="0"/>
                <a:ea typeface="HY견고딕" charset="0"/>
              </a:rPr>
              <a:t>가성소다(</a:t>
            </a:r>
            <a:r>
              <a:rPr lang="en-US" altLang="ko-KR" sz="2400">
                <a:latin typeface="HY견고딕" charset="0"/>
                <a:ea typeface="HY견고딕" charset="0"/>
              </a:rPr>
              <a:t>NaOH)20Kg,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ko-KR" altLang="en-US" sz="2400">
                <a:latin typeface="HY견고딕" charset="0"/>
                <a:ea typeface="HY견고딕" charset="0"/>
              </a:rPr>
              <a:t>파란고무통100리터</a:t>
            </a:r>
          </a:p>
          <a:p>
            <a:pPr>
              <a:lnSpc>
                <a:spcPct val="80000"/>
              </a:lnSpc>
            </a:pPr>
            <a:endParaRPr lang="ko-KR" altLang="en-US" sz="2400">
              <a:latin typeface="HY견고딕" charset="0"/>
              <a:ea typeface="HY견고딕" charset="0"/>
            </a:endParaRPr>
          </a:p>
        </p:txBody>
      </p:sp>
      <p:sp>
        <p:nvSpPr>
          <p:cNvPr id="35844" name="TextBox 172"/>
          <p:cNvSpPr txBox="1">
            <a:spLocks noChangeArrowheads="1"/>
          </p:cNvSpPr>
          <p:nvPr/>
        </p:nvSpPr>
        <p:spPr bwMode="auto">
          <a:xfrm>
            <a:off x="5430838" y="3768726"/>
            <a:ext cx="12239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35845" name="TextBox 199"/>
          <p:cNvSpPr txBox="1">
            <a:spLocks noChangeArrowheads="1"/>
          </p:cNvSpPr>
          <p:nvPr/>
        </p:nvSpPr>
        <p:spPr bwMode="auto">
          <a:xfrm>
            <a:off x="3738563" y="3768726"/>
            <a:ext cx="12255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524000" y="762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4400">
                <a:solidFill>
                  <a:srgbClr val="002060"/>
                </a:solidFill>
                <a:latin typeface="HY견고딕" charset="0"/>
                <a:ea typeface="HY견고딕" charset="0"/>
              </a:rPr>
              <a:t>실습 과정 (1)</a:t>
            </a:r>
          </a:p>
        </p:txBody>
      </p:sp>
      <p:sp>
        <p:nvSpPr>
          <p:cNvPr id="36867" name="Rectangle 105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72200" y="19812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600" b="1"/>
              <a:t>1.파란고무통에 유황25</a:t>
            </a:r>
            <a:r>
              <a:rPr lang="en-US" altLang="ko-KR" sz="2600" b="1"/>
              <a:t>kg</a:t>
            </a:r>
            <a:r>
              <a:rPr lang="ko-KR" altLang="en-US" sz="2600" b="1"/>
              <a:t>을 넣는다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600" b="1"/>
              <a:t>2.황토분말500</a:t>
            </a:r>
            <a:r>
              <a:rPr lang="en-US" altLang="ko-KR" sz="2600" b="1"/>
              <a:t>g, </a:t>
            </a:r>
            <a:r>
              <a:rPr lang="ko-KR" altLang="en-US" sz="2600" b="1"/>
              <a:t>천일염1.5</a:t>
            </a:r>
            <a:r>
              <a:rPr lang="en-US" altLang="ko-KR" sz="2600" b="1"/>
              <a:t>kg, </a:t>
            </a:r>
            <a:r>
              <a:rPr lang="ko-KR" altLang="en-US" sz="2600" b="1"/>
              <a:t>천매암분말500</a:t>
            </a:r>
            <a:r>
              <a:rPr lang="en-US" altLang="ko-KR" sz="2600" b="1"/>
              <a:t>g</a:t>
            </a:r>
          </a:p>
          <a:p>
            <a:pPr>
              <a:lnSpc>
                <a:spcPct val="90000"/>
              </a:lnSpc>
            </a:pPr>
            <a:r>
              <a:rPr lang="ko-KR" altLang="en-US" sz="2600" b="1"/>
              <a:t>미네랄보급 및 유황의기름기 제거</a:t>
            </a:r>
          </a:p>
        </p:txBody>
      </p:sp>
      <p:pic>
        <p:nvPicPr>
          <p:cNvPr id="36868" name="Picture 1054" descr="C:\Documents and Settings\yesan\바탕 화면\인증서류\바닷물실험\황토유황, 유화제\1\1SNV31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1524000" y="762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4400">
                <a:solidFill>
                  <a:srgbClr val="002060"/>
                </a:solidFill>
                <a:latin typeface="HY견고딕" charset="0"/>
                <a:ea typeface="HY견고딕" charset="0"/>
              </a:rPr>
              <a:t>실습 과정(2)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72200" y="20574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2200" b="1"/>
              <a:t>3.유황무게의0.8배인 20</a:t>
            </a:r>
            <a:r>
              <a:rPr lang="en-US" altLang="ko-KR" sz="2200" b="1"/>
              <a:t>kg</a:t>
            </a:r>
            <a:r>
              <a:rPr lang="ko-KR" altLang="en-US" sz="2200" b="1"/>
              <a:t>의 가성소다를 추가</a:t>
            </a:r>
          </a:p>
          <a:p>
            <a:pPr>
              <a:buFont typeface="Arial" charset="0"/>
              <a:buNone/>
            </a:pPr>
            <a:r>
              <a:rPr lang="ko-KR" altLang="en-US" sz="2200" b="1"/>
              <a:t>    (가스발생주의)</a:t>
            </a:r>
          </a:p>
          <a:p>
            <a:pPr>
              <a:buFont typeface="Arial" charset="0"/>
              <a:buNone/>
            </a:pPr>
            <a:r>
              <a:rPr lang="ko-KR" altLang="en-US" sz="2200" b="1"/>
              <a:t>4. 물을 유황무게의 2배인 50리터 넣고 막대로 전체를</a:t>
            </a:r>
          </a:p>
          <a:p>
            <a:pPr>
              <a:buFont typeface="Arial" charset="0"/>
              <a:buNone/>
            </a:pPr>
            <a:r>
              <a:rPr lang="ko-KR" altLang="en-US" sz="2200" b="1"/>
              <a:t>   휘젓는다.</a:t>
            </a:r>
          </a:p>
          <a:p>
            <a:pPr>
              <a:buFont typeface="Arial" charset="0"/>
              <a:buNone/>
            </a:pPr>
            <a:r>
              <a:rPr lang="ko-KR" altLang="en-US" sz="2200" b="1"/>
              <a:t>5. 가성소다, 물, 유황이 반응 온도가 100도가 넘어간다.</a:t>
            </a:r>
          </a:p>
        </p:txBody>
      </p:sp>
      <p:pic>
        <p:nvPicPr>
          <p:cNvPr id="37892" name="Picture 1031" descr="C:\Documents and Settings\yesan\바탕 화면\인증서류\바닷물실험\황토유황, 유화제\1\1SNV310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524000" y="762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4400">
                <a:solidFill>
                  <a:srgbClr val="002060"/>
                </a:solidFill>
                <a:latin typeface="HY견고딕" charset="0"/>
                <a:ea typeface="HY견고딕" charset="0"/>
              </a:rPr>
              <a:t>실습 과정(3)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72200" y="20574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000" b="1"/>
              <a:t>6. 용액의 온도가 100도넘게 되면 끓는 현상이 생기게 되는데 과하여 넘칠 가능성이 있으면 아주 약간의 물을 첨가 온도를 낮추면서 휘젓는다.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000" b="1"/>
              <a:t>7. 10여분이 지나면 유황이 거의 녹고 약간의 덩어리가 남게 되는데 채로 걸러서 으깨어 재투입 녹는 속도를 빠르게 할 수 있다.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ko-KR" altLang="en-US" sz="2000" b="1"/>
          </a:p>
        </p:txBody>
      </p:sp>
      <p:pic>
        <p:nvPicPr>
          <p:cNvPr id="38916" name="Picture 1031" descr="C:\Documents and Settings\yesan\바탕 화면\인증서류\바닷물실험\황토유황, 유화제\1\1SNV310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ko-KR" altLang="en-US">
                <a:solidFill>
                  <a:srgbClr val="002060"/>
                </a:solidFill>
                <a:latin typeface="HY견고딕" charset="0"/>
                <a:ea typeface="HY견고딕" charset="0"/>
              </a:rPr>
              <a:t>실습 과정(4)</a:t>
            </a:r>
          </a:p>
        </p:txBody>
      </p:sp>
      <p:sp>
        <p:nvSpPr>
          <p:cNvPr id="39939" name="Rectangle 1028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72200" y="20574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ko-KR" altLang="en-US" sz="2400" b="1"/>
              <a:t>8. 작업이 완료되면 용액의 총량은 67.5리터가 된다. 이때 유황함량은 37%선이 되면 여기에 32.5리터의 물을 더 가하면 25%의 황토유황이 완성된다.  2~3시간 침전시켜 밀봉해 저장한다</a:t>
            </a:r>
            <a:endParaRPr lang="ko-KR" altLang="en-US"/>
          </a:p>
        </p:txBody>
      </p:sp>
      <p:sp>
        <p:nvSpPr>
          <p:cNvPr id="39940" name="Rectangle 1029"/>
          <p:cNvSpPr>
            <a:spLocks noChangeArrowheads="1"/>
          </p:cNvSpPr>
          <p:nvPr/>
        </p:nvSpPr>
        <p:spPr bwMode="auto">
          <a:xfrm>
            <a:off x="6003925" y="3140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/>
            <a:endParaRPr kumimoji="0" lang="ko-KR" altLang="en-US" sz="3200">
              <a:latin typeface="굴림체" charset="-127"/>
              <a:ea typeface="굴림체" charset="-127"/>
            </a:endParaRPr>
          </a:p>
        </p:txBody>
      </p:sp>
      <p:pic>
        <p:nvPicPr>
          <p:cNvPr id="39941" name="Picture 1036" descr="C:\Documents and Settings\yesan\바탕 화면\인증서류\바닷물실험\황토유황, 유화제\1\1SNV310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3810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2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54"/>
          <p:cNvSpPr>
            <a:spLocks noGrp="1"/>
          </p:cNvSpPr>
          <p:nvPr>
            <p:ph type="title" idx="4294967295"/>
          </p:nvPr>
        </p:nvSpPr>
        <p:spPr>
          <a:xfrm>
            <a:off x="3648076" y="620713"/>
            <a:ext cx="5832475" cy="863600"/>
          </a:xfrm>
        </p:spPr>
        <p:txBody>
          <a:bodyPr/>
          <a:lstStyle/>
          <a:p>
            <a:pPr algn="l" eaLnBrk="1" hangingPunct="1"/>
            <a:r>
              <a:rPr lang="ko-KR" altLang="en-US" sz="2800">
                <a:latin typeface="HY견고딕" charset="0"/>
                <a:ea typeface="HY견고딕" charset="0"/>
              </a:rPr>
              <a:t>천연농약</a:t>
            </a:r>
            <a:r>
              <a:rPr lang="en-US" altLang="ko-KR" sz="2800">
                <a:latin typeface="HY견고딕" charset="0"/>
                <a:ea typeface="HY견고딕" charset="0"/>
              </a:rPr>
              <a:t>(</a:t>
            </a:r>
            <a:r>
              <a:rPr lang="ko-KR" altLang="en-US" sz="2800">
                <a:latin typeface="HY견고딕" charset="0"/>
                <a:ea typeface="HY견고딕" charset="0"/>
              </a:rPr>
              <a:t>자닮 유화제 만들기</a:t>
            </a:r>
            <a:r>
              <a:rPr lang="en-US" altLang="ko-KR" sz="2800">
                <a:latin typeface="HY견고딕" charset="0"/>
                <a:ea typeface="HY견고딕" charset="0"/>
              </a:rPr>
              <a:t>)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438400" y="2286000"/>
            <a:ext cx="6858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z="2400">
                <a:latin typeface="HY견고딕" charset="0"/>
                <a:ea typeface="HY견고딕" charset="0"/>
              </a:rPr>
              <a:t>재료 : 가성가리(</a:t>
            </a:r>
            <a:r>
              <a:rPr lang="en-US" altLang="ko-KR" sz="2400">
                <a:latin typeface="HY견고딕" charset="0"/>
                <a:ea typeface="HY견고딕" charset="0"/>
              </a:rPr>
              <a:t>KOH)3.2kg,</a:t>
            </a:r>
            <a:r>
              <a:rPr lang="ko-KR" altLang="en-US" sz="2400">
                <a:latin typeface="HY견고딕" charset="0"/>
                <a:ea typeface="HY견고딕" charset="0"/>
              </a:rPr>
              <a:t>물 </a:t>
            </a:r>
            <a:r>
              <a:rPr lang="en-US" altLang="ko-KR" sz="2400">
                <a:latin typeface="HY견고딕" charset="0"/>
                <a:ea typeface="HY견고딕" charset="0"/>
              </a:rPr>
              <a:t>2.5</a:t>
            </a:r>
            <a:r>
              <a:rPr lang="ko-KR" altLang="en-US" sz="2400">
                <a:latin typeface="HY견고딕" charset="0"/>
                <a:ea typeface="HY견고딕" charset="0"/>
              </a:rPr>
              <a:t>리터, </a:t>
            </a:r>
          </a:p>
          <a:p>
            <a:pPr>
              <a:buFont typeface="Arial" charset="0"/>
              <a:buNone/>
            </a:pPr>
            <a:r>
              <a:rPr lang="ko-KR" altLang="en-US" sz="2400">
                <a:latin typeface="HY견고딕" charset="0"/>
                <a:ea typeface="HY견고딕" charset="0"/>
              </a:rPr>
              <a:t>            카놀라유1통(18리터)</a:t>
            </a:r>
            <a:endParaRPr lang="ko-KR" altLang="en-US" sz="2400" b="1"/>
          </a:p>
        </p:txBody>
      </p:sp>
      <p:sp>
        <p:nvSpPr>
          <p:cNvPr id="40964" name="TextBox 172"/>
          <p:cNvSpPr txBox="1">
            <a:spLocks noChangeArrowheads="1"/>
          </p:cNvSpPr>
          <p:nvPr/>
        </p:nvSpPr>
        <p:spPr bwMode="auto">
          <a:xfrm>
            <a:off x="5430838" y="3768726"/>
            <a:ext cx="12239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40965" name="TextBox 199"/>
          <p:cNvSpPr txBox="1">
            <a:spLocks noChangeArrowheads="1"/>
          </p:cNvSpPr>
          <p:nvPr/>
        </p:nvSpPr>
        <p:spPr bwMode="auto">
          <a:xfrm>
            <a:off x="3738563" y="3768726"/>
            <a:ext cx="12255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 idx="4294967295"/>
          </p:nvPr>
        </p:nvSpPr>
        <p:spPr>
          <a:xfrm>
            <a:off x="2208213" y="617539"/>
            <a:ext cx="7408862" cy="68738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ko-KR" altLang="en-US" b="1"/>
              <a:t>친환경농업 준비 및 실행</a:t>
            </a:r>
            <a:endParaRPr lang="ko-KR" altLang="en-US"/>
          </a:p>
        </p:txBody>
      </p:sp>
      <p:sp>
        <p:nvSpPr>
          <p:cNvPr id="9219" name="텍스트 개체 틀 2"/>
          <p:cNvSpPr>
            <a:spLocks noGrp="1"/>
          </p:cNvSpPr>
          <p:nvPr>
            <p:ph type="body" sz="half" idx="4294967295"/>
          </p:nvPr>
        </p:nvSpPr>
        <p:spPr bwMode="auto">
          <a:xfrm>
            <a:off x="2095501" y="1412875"/>
            <a:ext cx="4214813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/>
              <a:t>2006</a:t>
            </a:r>
            <a:r>
              <a:rPr lang="ko-KR" altLang="en-US" sz="2000"/>
              <a:t>년</a:t>
            </a:r>
            <a:r>
              <a:rPr lang="en-US" altLang="ko-KR" sz="2000"/>
              <a:t>. </a:t>
            </a:r>
            <a:r>
              <a:rPr lang="ko-KR" altLang="en-US" sz="2000"/>
              <a:t>배농사 </a:t>
            </a:r>
            <a:r>
              <a:rPr lang="en-US" altLang="ko-KR" sz="2000"/>
              <a:t>11</a:t>
            </a:r>
            <a:r>
              <a:rPr lang="ko-KR" altLang="en-US" sz="2000"/>
              <a:t>년</a:t>
            </a:r>
            <a:r>
              <a:rPr lang="en-US" altLang="ko-KR" sz="2000"/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000"/>
              <a:t>‘07.7~’11.7. </a:t>
            </a:r>
            <a:r>
              <a:rPr lang="ko-KR" altLang="en-US" sz="2000"/>
              <a:t>저농약 인증</a:t>
            </a:r>
          </a:p>
          <a:p>
            <a:pPr>
              <a:lnSpc>
                <a:spcPct val="90000"/>
              </a:lnSpc>
            </a:pPr>
            <a:r>
              <a:rPr lang="en-US" altLang="ko-KR" sz="2000"/>
              <a:t>’09</a:t>
            </a:r>
            <a:r>
              <a:rPr lang="ko-KR" altLang="en-US" sz="2000"/>
              <a:t>년 황토유황</a:t>
            </a:r>
            <a:r>
              <a:rPr lang="en-US" altLang="ko-KR" sz="2000"/>
              <a:t>, </a:t>
            </a:r>
            <a:r>
              <a:rPr lang="ko-KR" altLang="en-US" sz="2000"/>
              <a:t>유화제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 - </a:t>
            </a:r>
            <a:r>
              <a:rPr lang="ko-KR" altLang="en-US" sz="2000"/>
              <a:t>배봉지 씌운 후 방제</a:t>
            </a:r>
            <a:r>
              <a:rPr lang="en-US" altLang="ko-KR" sz="2000"/>
              <a:t>(</a:t>
            </a:r>
            <a:r>
              <a:rPr lang="ko-KR" altLang="en-US" sz="2000"/>
              <a:t>퓨전</a:t>
            </a:r>
            <a:r>
              <a:rPr lang="en-US" altLang="ko-KR" sz="2000"/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’10</a:t>
            </a:r>
            <a:r>
              <a:rPr lang="ko-KR" altLang="en-US" sz="2000"/>
              <a:t>년</a:t>
            </a:r>
            <a:r>
              <a:rPr lang="en-US" altLang="ko-KR" sz="2000"/>
              <a:t> </a:t>
            </a:r>
            <a:r>
              <a:rPr lang="ko-KR" altLang="en-US" sz="2000"/>
              <a:t>봄</a:t>
            </a:r>
            <a:r>
              <a:rPr lang="en-US" altLang="ko-KR" sz="2000"/>
              <a:t>(</a:t>
            </a:r>
            <a:r>
              <a:rPr lang="ko-KR" altLang="en-US" sz="2000"/>
              <a:t>개화 전부터</a:t>
            </a:r>
            <a:r>
              <a:rPr lang="en-US" altLang="ko-KR" sz="2000"/>
              <a:t>)</a:t>
            </a:r>
            <a:r>
              <a:rPr lang="ko-KR" altLang="en-US" sz="2000"/>
              <a:t>사용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’11</a:t>
            </a:r>
            <a:r>
              <a:rPr lang="ko-KR" altLang="en-US" sz="2000"/>
              <a:t>년 자연자재 준비</a:t>
            </a:r>
          </a:p>
          <a:p>
            <a:pPr>
              <a:lnSpc>
                <a:spcPct val="90000"/>
              </a:lnSpc>
            </a:pPr>
            <a:r>
              <a:rPr lang="en-US" altLang="ko-KR" sz="2000"/>
              <a:t>2011. 8</a:t>
            </a:r>
            <a:r>
              <a:rPr lang="ko-KR" altLang="en-US" sz="2000"/>
              <a:t>월</a:t>
            </a:r>
            <a:r>
              <a:rPr lang="en-US" altLang="ko-KR" sz="2000"/>
              <a:t>.</a:t>
            </a:r>
            <a:r>
              <a:rPr lang="ko-KR" altLang="en-US" sz="2000"/>
              <a:t>무농약인증</a:t>
            </a:r>
            <a:r>
              <a:rPr lang="en-US" altLang="ko-KR" sz="1600"/>
              <a:t>(</a:t>
            </a:r>
            <a:r>
              <a:rPr lang="ko-KR" altLang="en-US" sz="1600"/>
              <a:t>제</a:t>
            </a:r>
            <a:r>
              <a:rPr lang="en-US" altLang="ko-KR" sz="1600"/>
              <a:t>71-3-66</a:t>
            </a:r>
            <a:r>
              <a:rPr lang="ko-KR" altLang="en-US" sz="1600"/>
              <a:t>호</a:t>
            </a:r>
            <a:r>
              <a:rPr lang="en-US" altLang="ko-KR" sz="1600"/>
              <a:t>)</a:t>
            </a:r>
            <a:endParaRPr lang="en-US" altLang="ko-KR" sz="200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’12</a:t>
            </a:r>
            <a:r>
              <a:rPr lang="ko-KR" altLang="en-US" sz="2000"/>
              <a:t>년</a:t>
            </a:r>
            <a:r>
              <a:rPr lang="en-US" altLang="ko-KR" sz="2000"/>
              <a:t>. </a:t>
            </a:r>
            <a:r>
              <a:rPr lang="ko-KR" altLang="en-US" sz="2000"/>
              <a:t>무농약 </a:t>
            </a:r>
            <a:r>
              <a:rPr lang="en-US" altLang="ko-KR" sz="2000"/>
              <a:t>2</a:t>
            </a:r>
            <a:r>
              <a:rPr lang="ko-KR" altLang="en-US" sz="2000"/>
              <a:t>년차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’13~14</a:t>
            </a:r>
            <a:r>
              <a:rPr lang="ko-KR" altLang="en-US" sz="2000"/>
              <a:t>년</a:t>
            </a:r>
            <a:r>
              <a:rPr lang="en-US" altLang="ko-KR" sz="2000"/>
              <a:t>. </a:t>
            </a:r>
            <a:r>
              <a:rPr lang="ko-KR" altLang="en-US" sz="1800"/>
              <a:t>유기전환기</a:t>
            </a:r>
            <a:r>
              <a:rPr lang="en-US" altLang="ko-KR" sz="1800"/>
              <a:t>(2</a:t>
            </a:r>
            <a:r>
              <a:rPr lang="ko-KR" altLang="en-US" sz="1800"/>
              <a:t>년</a:t>
            </a:r>
            <a:r>
              <a:rPr lang="en-US" altLang="ko-KR" sz="1800"/>
              <a:t>),</a:t>
            </a:r>
            <a:r>
              <a:rPr lang="ko-KR" altLang="en-US" sz="1800"/>
              <a:t>무농약</a:t>
            </a:r>
            <a:r>
              <a:rPr lang="en-US" altLang="ko-KR" sz="1800"/>
              <a:t>4</a:t>
            </a:r>
            <a:r>
              <a:rPr lang="ko-KR" altLang="en-US" sz="1800"/>
              <a:t>년</a:t>
            </a:r>
            <a:r>
              <a:rPr lang="en-US" altLang="ko-KR" sz="1800"/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ko-KR" sz="2000"/>
              <a:t>’15</a:t>
            </a:r>
            <a:r>
              <a:rPr lang="ko-KR" altLang="en-US" sz="2000"/>
              <a:t>년 </a:t>
            </a:r>
            <a:r>
              <a:rPr lang="en-US" altLang="ko-KR" sz="2000"/>
              <a:t>: </a:t>
            </a:r>
            <a:r>
              <a:rPr lang="ko-KR" altLang="en-US" sz="2000"/>
              <a:t>유기인증 </a:t>
            </a:r>
            <a:r>
              <a:rPr lang="en-US" altLang="ko-KR" sz="2000"/>
              <a:t>(</a:t>
            </a:r>
            <a:r>
              <a:rPr lang="ko-KR" altLang="en-US" sz="2000"/>
              <a:t>제</a:t>
            </a:r>
            <a:r>
              <a:rPr lang="en-US" altLang="ko-KR" sz="2000"/>
              <a:t>71-1-27)</a:t>
            </a:r>
          </a:p>
        </p:txBody>
      </p:sp>
      <p:pic>
        <p:nvPicPr>
          <p:cNvPr id="9220" name="내용 개체 틀 8" descr="IMG_2454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6" y="1773238"/>
            <a:ext cx="343376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1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유기인증 농약잔류검사 및 인증서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ko-KR" altLang="en-US" sz="2400"/>
              <a:t>잔류농약검사</a:t>
            </a:r>
            <a:r>
              <a:rPr lang="en-US" altLang="ko-KR" sz="2400"/>
              <a:t>: </a:t>
            </a:r>
            <a:r>
              <a:rPr lang="ko-KR" altLang="en-US" sz="2400"/>
              <a:t>수확 </a:t>
            </a:r>
            <a:r>
              <a:rPr lang="en-US" altLang="ko-KR" sz="2400"/>
              <a:t>2~3</a:t>
            </a:r>
            <a:r>
              <a:rPr lang="ko-KR" altLang="en-US" sz="2400"/>
              <a:t>주 전에 인증기관</a:t>
            </a:r>
            <a:r>
              <a:rPr lang="en-US" altLang="ko-KR" sz="2400"/>
              <a:t>.</a:t>
            </a:r>
            <a:r>
              <a:rPr lang="ko-KR" altLang="en-US" sz="2400"/>
              <a:t> 현지 출장 시료 채취 심사함</a:t>
            </a:r>
            <a:r>
              <a:rPr lang="en-US" altLang="ko-KR" sz="2400"/>
              <a:t>. 320</a:t>
            </a:r>
            <a:r>
              <a:rPr lang="ko-KR" altLang="en-US" sz="2400"/>
              <a:t>종류</a:t>
            </a:r>
            <a:r>
              <a:rPr lang="en-US" altLang="ko-KR" sz="2400"/>
              <a:t>(1</a:t>
            </a:r>
            <a:r>
              <a:rPr lang="ko-KR" altLang="en-US" sz="2400"/>
              <a:t>차 인증기관</a:t>
            </a:r>
            <a:r>
              <a:rPr lang="en-US" altLang="ko-KR" sz="2400"/>
              <a:t>, 2</a:t>
            </a:r>
            <a:r>
              <a:rPr lang="ko-KR" altLang="en-US" sz="2400"/>
              <a:t>차 품질관리원 잔류검사</a:t>
            </a:r>
            <a:r>
              <a:rPr lang="en-US" altLang="ko-KR" sz="2400"/>
              <a:t>)</a:t>
            </a:r>
            <a:r>
              <a:rPr lang="ko-KR" altLang="en-US" sz="2400"/>
              <a:t>잔류분석 강화됨</a:t>
            </a:r>
            <a:r>
              <a:rPr lang="en-US" altLang="ko-KR" sz="2400"/>
              <a:t>.</a:t>
            </a:r>
          </a:p>
          <a:p>
            <a:r>
              <a:rPr lang="ko-KR" altLang="en-US" sz="2400"/>
              <a:t>유기농 인증서</a:t>
            </a:r>
            <a:r>
              <a:rPr lang="en-US" altLang="ko-KR" sz="2400"/>
              <a:t>: </a:t>
            </a:r>
            <a:r>
              <a:rPr lang="ko-KR" altLang="en-US" sz="2400"/>
              <a:t>유통업체에 제출함</a:t>
            </a:r>
            <a:r>
              <a:rPr lang="en-US" altLang="ko-KR" sz="2400"/>
              <a:t>.  E</a:t>
            </a:r>
            <a:r>
              <a:rPr lang="ko-KR" altLang="en-US" sz="2400"/>
              <a:t>마트 친환경매장 납품</a:t>
            </a:r>
            <a:r>
              <a:rPr lang="en-US" altLang="ko-KR" sz="2400"/>
              <a:t>.</a:t>
            </a:r>
          </a:p>
          <a:p>
            <a:r>
              <a:rPr lang="ko-KR" altLang="en-US" sz="2400"/>
              <a:t>학교급식 </a:t>
            </a:r>
            <a:r>
              <a:rPr lang="en-US" altLang="ko-KR" sz="2400"/>
              <a:t>: </a:t>
            </a:r>
            <a:r>
              <a:rPr lang="ko-KR" altLang="en-US" sz="2400"/>
              <a:t>서울급식</a:t>
            </a:r>
            <a:r>
              <a:rPr lang="en-US" altLang="ko-KR" sz="2400"/>
              <a:t>.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4333876"/>
            <a:ext cx="3529013" cy="226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484313"/>
            <a:ext cx="36004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altLang="en-US" b="1"/>
              <a:t>친환경농업을 위한 준비</a:t>
            </a:r>
          </a:p>
        </p:txBody>
      </p:sp>
      <p:sp>
        <p:nvSpPr>
          <p:cNvPr id="10243" name="텍스트 개체 틀 2"/>
          <p:cNvSpPr>
            <a:spLocks noGrp="1"/>
          </p:cNvSpPr>
          <p:nvPr>
            <p:ph type="body" sz="half" idx="4294967295"/>
          </p:nvPr>
        </p:nvSpPr>
        <p:spPr bwMode="auto">
          <a:xfrm>
            <a:off x="1981201" y="1600201"/>
            <a:ext cx="4043363" cy="4060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철학적 소신과 사명감 </a:t>
            </a:r>
            <a:endParaRPr lang="en-US" altLang="ko-KR"/>
          </a:p>
          <a:p>
            <a:r>
              <a:rPr lang="ko-KR" altLang="en-US" sz="2400"/>
              <a:t>토양</a:t>
            </a:r>
            <a:r>
              <a:rPr lang="en-US" altLang="ko-KR" sz="2400"/>
              <a:t>- </a:t>
            </a:r>
            <a:r>
              <a:rPr lang="ko-KR" altLang="en-US" sz="2400"/>
              <a:t>땅</a:t>
            </a:r>
            <a:r>
              <a:rPr lang="en-US" altLang="ko-KR" sz="2400"/>
              <a:t>(3</a:t>
            </a:r>
            <a:r>
              <a:rPr lang="ko-KR" altLang="en-US" sz="2400"/>
              <a:t>년</a:t>
            </a:r>
            <a:r>
              <a:rPr lang="en-US" altLang="ko-KR" sz="2400"/>
              <a:t>~5</a:t>
            </a:r>
            <a:r>
              <a:rPr lang="ko-KR" altLang="en-US" sz="2400"/>
              <a:t>년</a:t>
            </a:r>
            <a:r>
              <a:rPr lang="en-US" altLang="ko-KR" sz="2400"/>
              <a:t>)</a:t>
            </a:r>
            <a:r>
              <a:rPr lang="ko-KR" altLang="en-US" sz="2400"/>
              <a:t>관리</a:t>
            </a:r>
            <a:endParaRPr lang="en-US" altLang="ko-KR" sz="2400"/>
          </a:p>
          <a:p>
            <a:r>
              <a:rPr lang="ko-KR" altLang="en-US"/>
              <a:t>초생재배</a:t>
            </a:r>
            <a:r>
              <a:rPr lang="en-US" altLang="ko-KR"/>
              <a:t>(</a:t>
            </a:r>
            <a:r>
              <a:rPr lang="ko-KR" altLang="en-US"/>
              <a:t>순환농업</a:t>
            </a:r>
            <a:r>
              <a:rPr lang="en-US" altLang="ko-KR"/>
              <a:t>)</a:t>
            </a:r>
          </a:p>
          <a:p>
            <a:pPr>
              <a:buFont typeface="Arial" charset="0"/>
              <a:buNone/>
            </a:pPr>
            <a:r>
              <a:rPr lang="en-US" altLang="ko-KR"/>
              <a:t>  </a:t>
            </a:r>
            <a:r>
              <a:rPr lang="en-US" altLang="ko-KR" sz="2000"/>
              <a:t>- </a:t>
            </a:r>
            <a:r>
              <a:rPr lang="ko-KR" altLang="en-US" sz="2000"/>
              <a:t>풀</a:t>
            </a:r>
            <a:r>
              <a:rPr lang="en-US" altLang="ko-KR" sz="2000"/>
              <a:t>(</a:t>
            </a:r>
            <a:r>
              <a:rPr lang="ko-KR" altLang="en-US" sz="2000"/>
              <a:t>녹비작물</a:t>
            </a:r>
            <a:r>
              <a:rPr lang="en-US" altLang="ko-KR" sz="2000"/>
              <a:t>), </a:t>
            </a:r>
            <a:r>
              <a:rPr lang="ko-KR" altLang="en-US" sz="2000"/>
              <a:t>곤충</a:t>
            </a:r>
            <a:r>
              <a:rPr lang="en-US" altLang="ko-KR" sz="2000"/>
              <a:t>,</a:t>
            </a:r>
          </a:p>
          <a:p>
            <a:pPr>
              <a:buFontTx/>
              <a:buNone/>
            </a:pPr>
            <a:r>
              <a:rPr lang="ko-KR" altLang="en-US" sz="2000"/>
              <a:t>  영양관리</a:t>
            </a:r>
            <a:r>
              <a:rPr lang="en-US" altLang="ko-KR" sz="2000"/>
              <a:t>, </a:t>
            </a:r>
            <a:r>
              <a:rPr lang="ko-KR" altLang="en-US" sz="2000"/>
              <a:t>미생물 등</a:t>
            </a:r>
            <a:endParaRPr lang="en-US" altLang="ko-KR" sz="2000"/>
          </a:p>
          <a:p>
            <a:r>
              <a:rPr lang="ko-KR" altLang="en-US"/>
              <a:t>생태계의 균형</a:t>
            </a:r>
            <a:endParaRPr lang="en-US" altLang="ko-KR"/>
          </a:p>
          <a:p>
            <a:r>
              <a:rPr lang="ko-KR" altLang="en-US">
                <a:solidFill>
                  <a:schemeClr val="accent2"/>
                </a:solidFill>
              </a:rPr>
              <a:t>욕심</a:t>
            </a:r>
            <a:r>
              <a:rPr lang="ko-KR" altLang="en-US"/>
              <a:t>을 버릴 것</a:t>
            </a:r>
            <a:endParaRPr lang="en-US" altLang="ko-KR"/>
          </a:p>
          <a:p>
            <a:r>
              <a:rPr lang="ko-KR" altLang="en-US"/>
              <a:t>지속 가능한 농업</a:t>
            </a:r>
            <a:endParaRPr lang="en-US" altLang="ko-KR"/>
          </a:p>
          <a:p>
            <a:pPr>
              <a:buFont typeface="Arial" charset="0"/>
              <a:buNone/>
            </a:pPr>
            <a:endParaRPr lang="en-US" altLang="ko-KR"/>
          </a:p>
        </p:txBody>
      </p:sp>
      <p:pic>
        <p:nvPicPr>
          <p:cNvPr id="11268" name="내용 개체 틀 7" descr="IMG_0681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1668464"/>
            <a:ext cx="345757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내용 개체 틀 10" descr="IMG_0679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3938588"/>
            <a:ext cx="3459163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4"/>
          <p:cNvSpPr>
            <a:spLocks noGrp="1"/>
          </p:cNvSpPr>
          <p:nvPr>
            <p:ph type="title" idx="4294967295"/>
          </p:nvPr>
        </p:nvSpPr>
        <p:spPr>
          <a:xfrm>
            <a:off x="3000376" y="723901"/>
            <a:ext cx="6335713" cy="695325"/>
          </a:xfrm>
        </p:spPr>
        <p:txBody>
          <a:bodyPr/>
          <a:lstStyle/>
          <a:p>
            <a:pPr algn="l" eaLnBrk="1" hangingPunct="1"/>
            <a:r>
              <a:rPr lang="en-US" altLang="ko-KR" sz="3000">
                <a:latin typeface="HY견고딕" charset="0"/>
                <a:ea typeface="HY견고딕" charset="0"/>
              </a:rPr>
              <a:t>      2.  </a:t>
            </a:r>
            <a:r>
              <a:rPr lang="ko-KR" altLang="en-US" sz="3000">
                <a:latin typeface="HY견고딕" charset="0"/>
                <a:ea typeface="HY견고딕" charset="0"/>
              </a:rPr>
              <a:t>천 혜 녹 즙 및 자 연 자 재 </a:t>
            </a:r>
          </a:p>
        </p:txBody>
      </p:sp>
      <p:sp>
        <p:nvSpPr>
          <p:cNvPr id="12291" name="TextBox 172"/>
          <p:cNvSpPr txBox="1">
            <a:spLocks noChangeArrowheads="1"/>
          </p:cNvSpPr>
          <p:nvPr/>
        </p:nvSpPr>
        <p:spPr bwMode="auto">
          <a:xfrm>
            <a:off x="5430838" y="3768726"/>
            <a:ext cx="12239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12292" name="TextBox 199"/>
          <p:cNvSpPr txBox="1">
            <a:spLocks noChangeArrowheads="1"/>
          </p:cNvSpPr>
          <p:nvPr/>
        </p:nvSpPr>
        <p:spPr bwMode="auto">
          <a:xfrm>
            <a:off x="3738563" y="3768726"/>
            <a:ext cx="12255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>
                <a:solidFill>
                  <a:srgbClr val="FFFFFF"/>
                </a:solidFill>
                <a:latin typeface="HY견고딕" charset="0"/>
                <a:ea typeface="HY견고딕" charset="0"/>
              </a:rPr>
              <a:t>TEXT</a:t>
            </a:r>
            <a:endParaRPr kumimoji="0" lang="ko-KR" altLang="en-US" sz="2400">
              <a:solidFill>
                <a:srgbClr val="FFFFFF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12293" name="텍스트 개체 틀 5"/>
          <p:cNvSpPr>
            <a:spLocks noGrp="1"/>
          </p:cNvSpPr>
          <p:nvPr>
            <p:ph type="body" sz="half" idx="4294967295"/>
          </p:nvPr>
        </p:nvSpPr>
        <p:spPr bwMode="auto">
          <a:xfrm>
            <a:off x="1992313" y="1557339"/>
            <a:ext cx="7543800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Font typeface="굴림체" charset="-127"/>
              <a:buAutoNum type="arabicParenR"/>
            </a:pPr>
            <a:r>
              <a:rPr lang="ko-KR" altLang="en-US"/>
              <a:t>천혜녹즙 </a:t>
            </a:r>
            <a:r>
              <a:rPr lang="en-US" altLang="ko-KR"/>
              <a:t>– </a:t>
            </a:r>
            <a:r>
              <a:rPr lang="ko-KR" altLang="en-US"/>
              <a:t>아카시아 꽃</a:t>
            </a:r>
            <a:r>
              <a:rPr lang="en-US" altLang="ko-KR"/>
              <a:t>, </a:t>
            </a:r>
            <a:r>
              <a:rPr lang="ko-KR" altLang="en-US"/>
              <a:t>해초</a:t>
            </a:r>
            <a:r>
              <a:rPr lang="en-US" altLang="ko-KR"/>
              <a:t>, </a:t>
            </a:r>
            <a:r>
              <a:rPr lang="ko-KR" altLang="en-US"/>
              <a:t>쇠비름</a:t>
            </a:r>
          </a:p>
          <a:p>
            <a:pPr marL="514350" indent="-514350">
              <a:buFont typeface="굴림체" charset="-127"/>
              <a:buAutoNum type="arabicParenR"/>
            </a:pPr>
            <a:r>
              <a:rPr lang="ko-KR" altLang="en-US"/>
              <a:t>주정을  이용한 살충</a:t>
            </a:r>
            <a:r>
              <a:rPr lang="en-US" altLang="ko-KR"/>
              <a:t>. </a:t>
            </a:r>
            <a:r>
              <a:rPr lang="ko-KR" altLang="en-US"/>
              <a:t>살균제</a:t>
            </a:r>
            <a:endParaRPr lang="en-US" altLang="ko-KR"/>
          </a:p>
          <a:p>
            <a:pPr marL="514350" indent="-514350">
              <a:buFont typeface="굴림체" charset="-127"/>
              <a:buAutoNum type="arabicParenR"/>
            </a:pPr>
            <a:r>
              <a:rPr lang="ko-KR" altLang="en-US"/>
              <a:t>칼슘</a:t>
            </a:r>
            <a:r>
              <a:rPr lang="en-US" altLang="ko-KR"/>
              <a:t>(</a:t>
            </a:r>
            <a:r>
              <a:rPr lang="ko-KR" altLang="en-US"/>
              <a:t>천연</a:t>
            </a:r>
            <a:r>
              <a:rPr lang="en-US" altLang="ko-KR"/>
              <a:t>, </a:t>
            </a:r>
            <a:r>
              <a:rPr lang="ko-KR" altLang="en-US"/>
              <a:t>인산</a:t>
            </a:r>
            <a:r>
              <a:rPr lang="en-US" altLang="ko-KR"/>
              <a:t>, </a:t>
            </a:r>
            <a:r>
              <a:rPr lang="ko-KR" altLang="en-US"/>
              <a:t>키토산</a:t>
            </a:r>
            <a:r>
              <a:rPr lang="en-US" altLang="ko-KR"/>
              <a:t>)</a:t>
            </a:r>
          </a:p>
          <a:p>
            <a:pPr marL="514350" indent="-514350">
              <a:buFont typeface="굴림체" charset="-127"/>
              <a:buAutoNum type="arabicParenR"/>
            </a:pPr>
            <a:r>
              <a:rPr lang="ko-KR" altLang="en-US"/>
              <a:t>한방영양제</a:t>
            </a:r>
          </a:p>
          <a:p>
            <a:pPr marL="514350" indent="-514350">
              <a:buFont typeface="굴림체" charset="-127"/>
              <a:buAutoNum type="arabicParenR"/>
            </a:pPr>
            <a:r>
              <a:rPr lang="ko-KR" altLang="en-US"/>
              <a:t>천연농약</a:t>
            </a:r>
            <a:r>
              <a:rPr lang="en-US" altLang="ko-KR"/>
              <a:t>(</a:t>
            </a:r>
            <a:r>
              <a:rPr lang="ko-KR" altLang="en-US"/>
              <a:t>자닮유황</a:t>
            </a:r>
            <a:r>
              <a:rPr lang="en-US" altLang="ko-KR"/>
              <a:t>, </a:t>
            </a:r>
            <a:r>
              <a:rPr lang="ko-KR" altLang="en-US"/>
              <a:t>자닮유화제</a:t>
            </a:r>
            <a:r>
              <a:rPr lang="en-US" altLang="ko-KR"/>
              <a:t>)</a:t>
            </a:r>
          </a:p>
          <a:p>
            <a:pPr marL="514350" indent="-514350">
              <a:buFont typeface="굴림체" charset="-127"/>
              <a:buAutoNum type="arabicParenR"/>
            </a:pPr>
            <a:r>
              <a:rPr lang="ko-KR" altLang="en-US"/>
              <a:t>물과 부엽토 활용한 액비</a:t>
            </a:r>
            <a:endParaRPr lang="en-US" altLang="ko-KR"/>
          </a:p>
          <a:p>
            <a:pPr lvl="1">
              <a:buFont typeface="Wingdings" charset="2"/>
              <a:buChar char="Ø"/>
            </a:pPr>
            <a:r>
              <a:rPr lang="en-US" altLang="ko-KR"/>
              <a:t> </a:t>
            </a:r>
            <a:r>
              <a:rPr lang="ko-KR" altLang="en-US"/>
              <a:t>아미노산</a:t>
            </a:r>
            <a:r>
              <a:rPr lang="en-US" altLang="ko-KR"/>
              <a:t>, </a:t>
            </a:r>
            <a:r>
              <a:rPr lang="ko-KR" altLang="en-US"/>
              <a:t>골분</a:t>
            </a:r>
            <a:r>
              <a:rPr lang="en-US" altLang="ko-KR"/>
              <a:t>, </a:t>
            </a:r>
            <a:r>
              <a:rPr lang="ko-KR" altLang="en-US"/>
              <a:t>청초액비 등</a:t>
            </a:r>
          </a:p>
        </p:txBody>
      </p:sp>
    </p:spTree>
    <p:extLst>
      <p:ext uri="{BB962C8B-B14F-4D97-AF65-F5344CB8AC3E}">
        <p14:creationId xmlns:p14="http://schemas.microsoft.com/office/powerpoint/2010/main" val="1346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 idx="4294967295"/>
          </p:nvPr>
        </p:nvSpPr>
        <p:spPr>
          <a:xfrm>
            <a:off x="3359150" y="609600"/>
            <a:ext cx="6394450" cy="838200"/>
          </a:xfrm>
        </p:spPr>
        <p:txBody>
          <a:bodyPr>
            <a:normAutofit fontScale="90000"/>
          </a:bodyPr>
          <a:lstStyle/>
          <a:p>
            <a:r>
              <a:rPr lang="en-US" altLang="ko-KR" b="1"/>
              <a:t>1-1)</a:t>
            </a:r>
            <a:r>
              <a:rPr lang="ko-KR" altLang="en-US" b="1"/>
              <a:t>천혜녹즙</a:t>
            </a:r>
            <a:r>
              <a:rPr lang="en-US" altLang="ko-KR" b="1"/>
              <a:t>-</a:t>
            </a:r>
            <a:r>
              <a:rPr lang="ko-KR" altLang="en-US" b="1"/>
              <a:t>아카시아</a:t>
            </a:r>
            <a:r>
              <a:rPr lang="en-US" altLang="ko-KR" b="1"/>
              <a:t>(</a:t>
            </a:r>
            <a:r>
              <a:rPr lang="ko-KR" altLang="en-US" b="1"/>
              <a:t>효소</a:t>
            </a:r>
            <a:r>
              <a:rPr lang="en-US" altLang="ko-KR" b="1"/>
              <a:t>)</a:t>
            </a:r>
            <a:endParaRPr lang="ko-KR" altLang="en-US" b="1"/>
          </a:p>
        </p:txBody>
      </p:sp>
      <p:pic>
        <p:nvPicPr>
          <p:cNvPr id="13315" name="내용 개체 틀 4" descr="1IMG_0926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73239"/>
            <a:ext cx="40386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311900" y="1773239"/>
            <a:ext cx="38877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z="2400" b="1"/>
              <a:t>5</a:t>
            </a:r>
            <a:r>
              <a:rPr lang="ko-KR" altLang="en-US" sz="2400" b="1"/>
              <a:t>월 중순</a:t>
            </a:r>
            <a:r>
              <a:rPr lang="en-US" altLang="ko-KR" sz="2400" b="1"/>
              <a:t>. </a:t>
            </a:r>
            <a:r>
              <a:rPr lang="ko-KR" altLang="en-US" sz="2400" b="1"/>
              <a:t>개화전 채취</a:t>
            </a:r>
            <a:endParaRPr lang="en-US" altLang="ko-KR" sz="2400" b="1"/>
          </a:p>
          <a:p>
            <a:r>
              <a:rPr lang="ko-KR" altLang="en-US" sz="2400" b="1"/>
              <a:t>꽃과 설탕 </a:t>
            </a:r>
            <a:r>
              <a:rPr lang="en-US" altLang="ko-KR" sz="2400" b="1"/>
              <a:t>1:0.8</a:t>
            </a:r>
          </a:p>
          <a:p>
            <a:pPr>
              <a:buFont typeface="Wingdings" charset="2"/>
              <a:buChar char="Ø"/>
            </a:pPr>
            <a:r>
              <a:rPr lang="ko-KR" altLang="en-US" sz="2000" b="1"/>
              <a:t>꽃피기 전 </a:t>
            </a:r>
            <a:r>
              <a:rPr lang="en-US" altLang="ko-KR" sz="2000" b="1"/>
              <a:t>1</a:t>
            </a:r>
            <a:r>
              <a:rPr lang="ko-KR" altLang="en-US" sz="2000" b="1"/>
              <a:t>회 </a:t>
            </a:r>
            <a:r>
              <a:rPr lang="en-US" altLang="ko-KR" sz="2000" b="1"/>
              <a:t> (500</a:t>
            </a:r>
            <a:r>
              <a:rPr lang="ko-KR" altLang="en-US" sz="2000" b="1"/>
              <a:t>배</a:t>
            </a:r>
            <a:r>
              <a:rPr lang="en-US" altLang="ko-KR" sz="2000" b="1"/>
              <a:t>)</a:t>
            </a:r>
          </a:p>
          <a:p>
            <a:pPr>
              <a:buFont typeface="Wingdings" charset="2"/>
              <a:buChar char="Ø"/>
            </a:pPr>
            <a:r>
              <a:rPr lang="ko-KR" altLang="en-US" sz="2000" b="1"/>
              <a:t>수확</a:t>
            </a:r>
            <a:r>
              <a:rPr lang="en-US" altLang="ko-KR" sz="2000" b="1"/>
              <a:t>1</a:t>
            </a:r>
            <a:r>
              <a:rPr lang="ko-KR" altLang="en-US" sz="2000" b="1"/>
              <a:t>개월 전 </a:t>
            </a:r>
            <a:r>
              <a:rPr lang="en-US" altLang="ko-KR" sz="2000" b="1"/>
              <a:t>2~3</a:t>
            </a:r>
            <a:r>
              <a:rPr lang="ko-KR" altLang="en-US" sz="2000" b="1"/>
              <a:t>회 살포</a:t>
            </a:r>
            <a:endParaRPr lang="en-US" altLang="ko-KR" sz="2000" b="1"/>
          </a:p>
          <a:p>
            <a:r>
              <a:rPr lang="ko-KR" altLang="en-US" sz="2400" b="1"/>
              <a:t>맛</a:t>
            </a:r>
            <a:r>
              <a:rPr lang="en-US" altLang="ko-KR" sz="2400" b="1"/>
              <a:t>, </a:t>
            </a:r>
            <a:r>
              <a:rPr lang="ko-KR" altLang="en-US" sz="2400" b="1"/>
              <a:t>당도향상</a:t>
            </a:r>
            <a:endParaRPr lang="en-US" altLang="ko-KR" sz="2400" b="1"/>
          </a:p>
          <a:p>
            <a:r>
              <a:rPr lang="ko-KR" altLang="en-US" sz="2400" b="1"/>
              <a:t>천연항생제</a:t>
            </a:r>
            <a:endParaRPr lang="en-US" altLang="ko-KR" sz="2400" b="1"/>
          </a:p>
          <a:p>
            <a:endParaRPr lang="ko-KR" altLang="en-US" sz="2400" b="1"/>
          </a:p>
        </p:txBody>
      </p:sp>
    </p:spTree>
    <p:extLst>
      <p:ext uri="{BB962C8B-B14F-4D97-AF65-F5344CB8AC3E}">
        <p14:creationId xmlns:p14="http://schemas.microsoft.com/office/powerpoint/2010/main" val="12314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 idx="4294967295"/>
          </p:nvPr>
        </p:nvSpPr>
        <p:spPr>
          <a:xfrm>
            <a:off x="3359150" y="609600"/>
            <a:ext cx="6394450" cy="838200"/>
          </a:xfrm>
        </p:spPr>
        <p:txBody>
          <a:bodyPr>
            <a:normAutofit fontScale="90000"/>
          </a:bodyPr>
          <a:lstStyle/>
          <a:p>
            <a:r>
              <a:rPr lang="en-US" altLang="ko-KR" b="1"/>
              <a:t>1-2)</a:t>
            </a:r>
            <a:r>
              <a:rPr lang="ko-KR" altLang="en-US" b="1"/>
              <a:t>해초</a:t>
            </a:r>
            <a:r>
              <a:rPr lang="en-US" altLang="ko-KR" b="1"/>
              <a:t>(</a:t>
            </a:r>
            <a:r>
              <a:rPr lang="ko-KR" altLang="en-US" b="1"/>
              <a:t>미역</a:t>
            </a:r>
            <a:r>
              <a:rPr lang="en-US" altLang="ko-KR" b="1"/>
              <a:t>,</a:t>
            </a:r>
            <a:r>
              <a:rPr lang="ko-KR" altLang="en-US" b="1"/>
              <a:t>다시마</a:t>
            </a:r>
            <a:r>
              <a:rPr lang="en-US" altLang="ko-KR" b="1"/>
              <a:t>)</a:t>
            </a:r>
            <a:r>
              <a:rPr lang="ko-KR" altLang="en-US" b="1"/>
              <a:t>녹즙</a:t>
            </a:r>
          </a:p>
        </p:txBody>
      </p:sp>
      <p:sp>
        <p:nvSpPr>
          <p:cNvPr id="13315" name="텍스트 개체 틀 3"/>
          <p:cNvSpPr>
            <a:spLocks noGrp="1"/>
          </p:cNvSpPr>
          <p:nvPr>
            <p:ph type="body" sz="half" idx="4294967295"/>
          </p:nvPr>
        </p:nvSpPr>
        <p:spPr bwMode="auto">
          <a:xfrm>
            <a:off x="6311900" y="1773239"/>
            <a:ext cx="3887788" cy="2663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z="2400" b="1"/>
              <a:t>1</a:t>
            </a:r>
            <a:r>
              <a:rPr lang="ko-KR" altLang="en-US" sz="2400" b="1"/>
              <a:t>월 소한 </a:t>
            </a:r>
            <a:r>
              <a:rPr lang="en-US" altLang="ko-KR" sz="2400" b="1"/>
              <a:t>: </a:t>
            </a:r>
            <a:r>
              <a:rPr lang="ko-KR" altLang="en-US" sz="2400" b="1"/>
              <a:t>물미역 준비</a:t>
            </a:r>
            <a:endParaRPr lang="en-US" altLang="ko-KR" sz="2400" b="1"/>
          </a:p>
          <a:p>
            <a:r>
              <a:rPr lang="ko-KR" altLang="en-US" sz="2400"/>
              <a:t>물미역 잘게 썰어 설탕과 </a:t>
            </a:r>
            <a:r>
              <a:rPr lang="en-US" altLang="ko-KR" sz="2400"/>
              <a:t>1:1</a:t>
            </a:r>
          </a:p>
          <a:p>
            <a:pPr>
              <a:buFont typeface="Arial" charset="0"/>
              <a:buNone/>
            </a:pPr>
            <a:r>
              <a:rPr lang="en-US" altLang="ko-KR" sz="2000" b="1"/>
              <a:t>- 3</a:t>
            </a:r>
            <a:r>
              <a:rPr lang="ko-KR" altLang="en-US" sz="2000" b="1"/>
              <a:t>개월 후 걸러놓았다 사용</a:t>
            </a:r>
            <a:endParaRPr lang="en-US" altLang="ko-KR" sz="2000" b="1"/>
          </a:p>
          <a:p>
            <a:pPr>
              <a:buFont typeface="Arial" charset="0"/>
              <a:buNone/>
            </a:pPr>
            <a:r>
              <a:rPr lang="en-US" altLang="ko-KR" sz="2000" b="1"/>
              <a:t>   (1,000</a:t>
            </a:r>
            <a:r>
              <a:rPr lang="ko-KR" altLang="en-US" sz="2000" b="1"/>
              <a:t>배 </a:t>
            </a:r>
            <a:r>
              <a:rPr lang="en-US" altLang="ko-KR" sz="2000" b="1"/>
              <a:t>, </a:t>
            </a:r>
            <a:r>
              <a:rPr lang="ko-KR" altLang="en-US" sz="2000" b="1"/>
              <a:t>냉해예방</a:t>
            </a:r>
            <a:r>
              <a:rPr lang="en-US" altLang="ko-KR" sz="2000" b="1"/>
              <a:t>, </a:t>
            </a:r>
            <a:r>
              <a:rPr lang="ko-KR" altLang="en-US" sz="2000" b="1"/>
              <a:t>착색</a:t>
            </a:r>
            <a:r>
              <a:rPr lang="en-US" altLang="ko-KR" sz="2000" b="1"/>
              <a:t>)</a:t>
            </a:r>
          </a:p>
        </p:txBody>
      </p:sp>
      <p:pic>
        <p:nvPicPr>
          <p:cNvPr id="1434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84314"/>
            <a:ext cx="39608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Macintosh PowerPoint</Application>
  <PresentationFormat>와이드스크린</PresentationFormat>
  <Paragraphs>216</Paragraphs>
  <Slides>35</Slides>
  <Notes>2</Notes>
  <HiddenSlides>1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굴림</vt:lpstr>
      <vt:lpstr>굴림체</vt:lpstr>
      <vt:lpstr>맑은 고딕</vt:lpstr>
      <vt:lpstr>HY견고딕</vt:lpstr>
      <vt:lpstr>Arial</vt:lpstr>
      <vt:lpstr>Wingdings</vt:lpstr>
      <vt:lpstr>Office 테마</vt:lpstr>
      <vt:lpstr>유기농자재 제조 및 활용 사례</vt:lpstr>
      <vt:lpstr>차례</vt:lpstr>
      <vt:lpstr>들어가며</vt:lpstr>
      <vt:lpstr>친환경농업 준비 및 실행</vt:lpstr>
      <vt:lpstr>유기인증 농약잔류검사 및 인증서</vt:lpstr>
      <vt:lpstr>친환경농업을 위한 준비</vt:lpstr>
      <vt:lpstr>      2.  천 혜 녹 즙 및 자 연 자 재 </vt:lpstr>
      <vt:lpstr>1-1)천혜녹즙-아카시아(효소)</vt:lpstr>
      <vt:lpstr>1-2)해초(미역,다시마)녹즙</vt:lpstr>
      <vt:lpstr>  1-3) 쇠비름 효소</vt:lpstr>
      <vt:lpstr>     2) 주정을 활용 살충제-마늘</vt:lpstr>
      <vt:lpstr>   백두옹(할미꽃 뿌리)살충제</vt:lpstr>
      <vt:lpstr>   백두옹(할미꽃 뿌리)살충제</vt:lpstr>
      <vt:lpstr>죽순 –효소 및 주정이용 </vt:lpstr>
      <vt:lpstr>민들레, 소리쟁이</vt:lpstr>
      <vt:lpstr>은행외과피 활용</vt:lpstr>
      <vt:lpstr>     3)천 연 칼 슘(계 란 껍 질)</vt:lpstr>
      <vt:lpstr>    천연칼슘(계란껍질)</vt:lpstr>
      <vt:lpstr>인산칼슘 (소,돼지 뼈)</vt:lpstr>
      <vt:lpstr>인산칼슘</vt:lpstr>
      <vt:lpstr>키토산칼슘(게,새우껍질)</vt:lpstr>
      <vt:lpstr>4) 한방영양제</vt:lpstr>
      <vt:lpstr> 한방영양제 만들기</vt:lpstr>
      <vt:lpstr>주정(酒精):에틸알콜,에탄올</vt:lpstr>
      <vt:lpstr>실습과정(1)</vt:lpstr>
      <vt:lpstr>실습과정</vt:lpstr>
      <vt:lpstr>5)아 미 노 산 액 비</vt:lpstr>
      <vt:lpstr>청 초 액 비</vt:lpstr>
      <vt:lpstr>쇠비름 액비: 부엽토(관주)</vt:lpstr>
      <vt:lpstr>6)천연농약(자 닮 유 황 만들기)</vt:lpstr>
      <vt:lpstr>PowerPoint 프레젠테이션</vt:lpstr>
      <vt:lpstr>PowerPoint 프레젠테이션</vt:lpstr>
      <vt:lpstr>PowerPoint 프레젠테이션</vt:lpstr>
      <vt:lpstr>실습 과정(4)</vt:lpstr>
      <vt:lpstr>천연농약(자닮 유화제 만들기)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유기농자재 제조 및 활용 사례</dc:title>
  <dc:creator>조영상</dc:creator>
  <cp:lastModifiedBy>조영상</cp:lastModifiedBy>
  <cp:revision>1</cp:revision>
  <dcterms:created xsi:type="dcterms:W3CDTF">2017-01-11T02:15:02Z</dcterms:created>
  <dcterms:modified xsi:type="dcterms:W3CDTF">2017-01-11T02:16:02Z</dcterms:modified>
</cp:coreProperties>
</file>