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127" r:id="rId1"/>
    <p:sldMasterId id="2147484139" r:id="rId2"/>
    <p:sldMasterId id="2147484151" r:id="rId3"/>
    <p:sldMasterId id="2147484164" r:id="rId4"/>
    <p:sldMasterId id="2147484177" r:id="rId5"/>
    <p:sldMasterId id="2147484194" r:id="rId6"/>
    <p:sldMasterId id="2147484206" r:id="rId7"/>
    <p:sldMasterId id="2147484218" r:id="rId8"/>
    <p:sldMasterId id="2147484242" r:id="rId9"/>
    <p:sldMasterId id="2147484278" r:id="rId10"/>
    <p:sldMasterId id="2147484291" r:id="rId11"/>
  </p:sldMasterIdLst>
  <p:notesMasterIdLst>
    <p:notesMasterId r:id="rId158"/>
  </p:notesMasterIdLst>
  <p:sldIdLst>
    <p:sldId id="575" r:id="rId12"/>
    <p:sldId id="576" r:id="rId13"/>
    <p:sldId id="528" r:id="rId14"/>
    <p:sldId id="529" r:id="rId15"/>
    <p:sldId id="532" r:id="rId16"/>
    <p:sldId id="533" r:id="rId17"/>
    <p:sldId id="534" r:id="rId18"/>
    <p:sldId id="535" r:id="rId19"/>
    <p:sldId id="536" r:id="rId20"/>
    <p:sldId id="537" r:id="rId21"/>
    <p:sldId id="538" r:id="rId22"/>
    <p:sldId id="539" r:id="rId23"/>
    <p:sldId id="540" r:id="rId24"/>
    <p:sldId id="541" r:id="rId25"/>
    <p:sldId id="542" r:id="rId26"/>
    <p:sldId id="543" r:id="rId27"/>
    <p:sldId id="544" r:id="rId28"/>
    <p:sldId id="545" r:id="rId29"/>
    <p:sldId id="546" r:id="rId30"/>
    <p:sldId id="547" r:id="rId31"/>
    <p:sldId id="548" r:id="rId32"/>
    <p:sldId id="549" r:id="rId33"/>
    <p:sldId id="550" r:id="rId34"/>
    <p:sldId id="551" r:id="rId35"/>
    <p:sldId id="552" r:id="rId36"/>
    <p:sldId id="553" r:id="rId37"/>
    <p:sldId id="554" r:id="rId38"/>
    <p:sldId id="555" r:id="rId39"/>
    <p:sldId id="556" r:id="rId40"/>
    <p:sldId id="557" r:id="rId41"/>
    <p:sldId id="558" r:id="rId42"/>
    <p:sldId id="559" r:id="rId43"/>
    <p:sldId id="560" r:id="rId44"/>
    <p:sldId id="561" r:id="rId45"/>
    <p:sldId id="562" r:id="rId46"/>
    <p:sldId id="563" r:id="rId47"/>
    <p:sldId id="564" r:id="rId48"/>
    <p:sldId id="565" r:id="rId49"/>
    <p:sldId id="566" r:id="rId50"/>
    <p:sldId id="567" r:id="rId51"/>
    <p:sldId id="568" r:id="rId52"/>
    <p:sldId id="569" r:id="rId53"/>
    <p:sldId id="570" r:id="rId54"/>
    <p:sldId id="571" r:id="rId55"/>
    <p:sldId id="572" r:id="rId56"/>
    <p:sldId id="573" r:id="rId57"/>
    <p:sldId id="574" r:id="rId58"/>
    <p:sldId id="471" r:id="rId59"/>
    <p:sldId id="487" r:id="rId60"/>
    <p:sldId id="498" r:id="rId61"/>
    <p:sldId id="516" r:id="rId62"/>
    <p:sldId id="517" r:id="rId63"/>
    <p:sldId id="499" r:id="rId64"/>
    <p:sldId id="438" r:id="rId65"/>
    <p:sldId id="439" r:id="rId66"/>
    <p:sldId id="440" r:id="rId67"/>
    <p:sldId id="441" r:id="rId68"/>
    <p:sldId id="494" r:id="rId69"/>
    <p:sldId id="495" r:id="rId70"/>
    <p:sldId id="510" r:id="rId71"/>
    <p:sldId id="514" r:id="rId72"/>
    <p:sldId id="496" r:id="rId73"/>
    <p:sldId id="497" r:id="rId74"/>
    <p:sldId id="520" r:id="rId75"/>
    <p:sldId id="488" r:id="rId76"/>
    <p:sldId id="489" r:id="rId77"/>
    <p:sldId id="518" r:id="rId78"/>
    <p:sldId id="519" r:id="rId79"/>
    <p:sldId id="490" r:id="rId80"/>
    <p:sldId id="491" r:id="rId81"/>
    <p:sldId id="493" r:id="rId82"/>
    <p:sldId id="506" r:id="rId83"/>
    <p:sldId id="507" r:id="rId84"/>
    <p:sldId id="508" r:id="rId85"/>
    <p:sldId id="509" r:id="rId86"/>
    <p:sldId id="442" r:id="rId87"/>
    <p:sldId id="443" r:id="rId88"/>
    <p:sldId id="453" r:id="rId89"/>
    <p:sldId id="454" r:id="rId90"/>
    <p:sldId id="444" r:id="rId91"/>
    <p:sldId id="445" r:id="rId92"/>
    <p:sldId id="446" r:id="rId93"/>
    <p:sldId id="447" r:id="rId94"/>
    <p:sldId id="448" r:id="rId95"/>
    <p:sldId id="449" r:id="rId96"/>
    <p:sldId id="450" r:id="rId97"/>
    <p:sldId id="451" r:id="rId98"/>
    <p:sldId id="452" r:id="rId99"/>
    <p:sldId id="470" r:id="rId100"/>
    <p:sldId id="456" r:id="rId101"/>
    <p:sldId id="457" r:id="rId102"/>
    <p:sldId id="458" r:id="rId103"/>
    <p:sldId id="459" r:id="rId104"/>
    <p:sldId id="405" r:id="rId105"/>
    <p:sldId id="461" r:id="rId106"/>
    <p:sldId id="460" r:id="rId107"/>
    <p:sldId id="462" r:id="rId108"/>
    <p:sldId id="463" r:id="rId109"/>
    <p:sldId id="409" r:id="rId110"/>
    <p:sldId id="406" r:id="rId111"/>
    <p:sldId id="407" r:id="rId112"/>
    <p:sldId id="464" r:id="rId113"/>
    <p:sldId id="465" r:id="rId114"/>
    <p:sldId id="467" r:id="rId115"/>
    <p:sldId id="468" r:id="rId116"/>
    <p:sldId id="469" r:id="rId117"/>
    <p:sldId id="408" r:id="rId118"/>
    <p:sldId id="421" r:id="rId119"/>
    <p:sldId id="422" r:id="rId120"/>
    <p:sldId id="424" r:id="rId121"/>
    <p:sldId id="423" r:id="rId122"/>
    <p:sldId id="426" r:id="rId123"/>
    <p:sldId id="425" r:id="rId124"/>
    <p:sldId id="427" r:id="rId125"/>
    <p:sldId id="428" r:id="rId126"/>
    <p:sldId id="429" r:id="rId127"/>
    <p:sldId id="430" r:id="rId128"/>
    <p:sldId id="431" r:id="rId129"/>
    <p:sldId id="432" r:id="rId130"/>
    <p:sldId id="433" r:id="rId131"/>
    <p:sldId id="434" r:id="rId132"/>
    <p:sldId id="435" r:id="rId133"/>
    <p:sldId id="436" r:id="rId134"/>
    <p:sldId id="521" r:id="rId135"/>
    <p:sldId id="525" r:id="rId136"/>
    <p:sldId id="522" r:id="rId137"/>
    <p:sldId id="524" r:id="rId138"/>
    <p:sldId id="416" r:id="rId139"/>
    <p:sldId id="420" r:id="rId140"/>
    <p:sldId id="383" r:id="rId141"/>
    <p:sldId id="472" r:id="rId142"/>
    <p:sldId id="473" r:id="rId143"/>
    <p:sldId id="474" r:id="rId144"/>
    <p:sldId id="475" r:id="rId145"/>
    <p:sldId id="476" r:id="rId146"/>
    <p:sldId id="477" r:id="rId147"/>
    <p:sldId id="478" r:id="rId148"/>
    <p:sldId id="479" r:id="rId149"/>
    <p:sldId id="480" r:id="rId150"/>
    <p:sldId id="481" r:id="rId151"/>
    <p:sldId id="482" r:id="rId152"/>
    <p:sldId id="483" r:id="rId153"/>
    <p:sldId id="511" r:id="rId154"/>
    <p:sldId id="515" r:id="rId155"/>
    <p:sldId id="485" r:id="rId156"/>
    <p:sldId id="486" r:id="rId157"/>
  </p:sldIdLst>
  <p:sldSz cx="9144000" cy="6858000" type="screen4x3"/>
  <p:notesSz cx="6807200" cy="9939338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FFFF00"/>
    <a:srgbClr val="0000FF"/>
    <a:srgbClr val="CCFFCC"/>
    <a:srgbClr val="00FFFF"/>
    <a:srgbClr val="FF00FF"/>
    <a:srgbClr val="FF66FF"/>
    <a:srgbClr val="6600FF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899" autoAdjust="0"/>
  </p:normalViewPr>
  <p:slideViewPr>
    <p:cSldViewPr>
      <p:cViewPr varScale="1">
        <p:scale>
          <a:sx n="110" d="100"/>
          <a:sy n="110" d="100"/>
        </p:scale>
        <p:origin x="-16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33" Type="http://schemas.openxmlformats.org/officeDocument/2006/relationships/slide" Target="slides/slide122.xml"/><Relationship Id="rId138" Type="http://schemas.openxmlformats.org/officeDocument/2006/relationships/slide" Target="slides/slide127.xml"/><Relationship Id="rId154" Type="http://schemas.openxmlformats.org/officeDocument/2006/relationships/slide" Target="slides/slide143.xml"/><Relationship Id="rId159" Type="http://schemas.openxmlformats.org/officeDocument/2006/relationships/presProps" Target="presProps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28" Type="http://schemas.openxmlformats.org/officeDocument/2006/relationships/slide" Target="slides/slide117.xml"/><Relationship Id="rId144" Type="http://schemas.openxmlformats.org/officeDocument/2006/relationships/slide" Target="slides/slide133.xml"/><Relationship Id="rId149" Type="http://schemas.openxmlformats.org/officeDocument/2006/relationships/slide" Target="slides/slide13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160" Type="http://schemas.openxmlformats.org/officeDocument/2006/relationships/viewProps" Target="viewProps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18" Type="http://schemas.openxmlformats.org/officeDocument/2006/relationships/slide" Target="slides/slide107.xml"/><Relationship Id="rId134" Type="http://schemas.openxmlformats.org/officeDocument/2006/relationships/slide" Target="slides/slide123.xml"/><Relationship Id="rId139" Type="http://schemas.openxmlformats.org/officeDocument/2006/relationships/slide" Target="slides/slide12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50" Type="http://schemas.openxmlformats.org/officeDocument/2006/relationships/slide" Target="slides/slide139.xml"/><Relationship Id="rId155" Type="http://schemas.openxmlformats.org/officeDocument/2006/relationships/slide" Target="slides/slide14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24" Type="http://schemas.openxmlformats.org/officeDocument/2006/relationships/slide" Target="slides/slide113.xml"/><Relationship Id="rId129" Type="http://schemas.openxmlformats.org/officeDocument/2006/relationships/slide" Target="slides/slide118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11" Type="http://schemas.openxmlformats.org/officeDocument/2006/relationships/slide" Target="slides/slide100.xml"/><Relationship Id="rId132" Type="http://schemas.openxmlformats.org/officeDocument/2006/relationships/slide" Target="slides/slide121.xml"/><Relationship Id="rId140" Type="http://schemas.openxmlformats.org/officeDocument/2006/relationships/slide" Target="slides/slide129.xml"/><Relationship Id="rId145" Type="http://schemas.openxmlformats.org/officeDocument/2006/relationships/slide" Target="slides/slide134.xml"/><Relationship Id="rId153" Type="http://schemas.openxmlformats.org/officeDocument/2006/relationships/slide" Target="slides/slide142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14" Type="http://schemas.openxmlformats.org/officeDocument/2006/relationships/slide" Target="slides/slide103.xml"/><Relationship Id="rId119" Type="http://schemas.openxmlformats.org/officeDocument/2006/relationships/slide" Target="slides/slide108.xml"/><Relationship Id="rId127" Type="http://schemas.openxmlformats.org/officeDocument/2006/relationships/slide" Target="slides/slide11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130" Type="http://schemas.openxmlformats.org/officeDocument/2006/relationships/slide" Target="slides/slide119.xml"/><Relationship Id="rId135" Type="http://schemas.openxmlformats.org/officeDocument/2006/relationships/slide" Target="slides/slide124.xml"/><Relationship Id="rId143" Type="http://schemas.openxmlformats.org/officeDocument/2006/relationships/slide" Target="slides/slide132.xml"/><Relationship Id="rId148" Type="http://schemas.openxmlformats.org/officeDocument/2006/relationships/slide" Target="slides/slide137.xml"/><Relationship Id="rId151" Type="http://schemas.openxmlformats.org/officeDocument/2006/relationships/slide" Target="slides/slide140.xml"/><Relationship Id="rId156" Type="http://schemas.openxmlformats.org/officeDocument/2006/relationships/slide" Target="slides/slide14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slide" Target="slides/slide109.xml"/><Relationship Id="rId125" Type="http://schemas.openxmlformats.org/officeDocument/2006/relationships/slide" Target="slides/slide114.xml"/><Relationship Id="rId141" Type="http://schemas.openxmlformats.org/officeDocument/2006/relationships/slide" Target="slides/slide130.xml"/><Relationship Id="rId146" Type="http://schemas.openxmlformats.org/officeDocument/2006/relationships/slide" Target="slides/slide13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16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131" Type="http://schemas.openxmlformats.org/officeDocument/2006/relationships/slide" Target="slides/slide120.xml"/><Relationship Id="rId136" Type="http://schemas.openxmlformats.org/officeDocument/2006/relationships/slide" Target="slides/slide125.xml"/><Relationship Id="rId157" Type="http://schemas.openxmlformats.org/officeDocument/2006/relationships/slide" Target="slides/slide146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52" Type="http://schemas.openxmlformats.org/officeDocument/2006/relationships/slide" Target="slides/slide14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26" Type="http://schemas.openxmlformats.org/officeDocument/2006/relationships/slide" Target="slides/slide115.xml"/><Relationship Id="rId147" Type="http://schemas.openxmlformats.org/officeDocument/2006/relationships/slide" Target="slides/slide13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142" Type="http://schemas.openxmlformats.org/officeDocument/2006/relationships/slide" Target="slides/slide13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116" Type="http://schemas.openxmlformats.org/officeDocument/2006/relationships/slide" Target="slides/slide105.xml"/><Relationship Id="rId137" Type="http://schemas.openxmlformats.org/officeDocument/2006/relationships/slide" Target="slides/slide126.xml"/><Relationship Id="rId15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2009&#45380;&#48512;&#53552;\2&#49884;&#54744;&#50672;&#44396;%202009&#48512;&#53552;\&#49884;&#54744;%20&#51312;&#49324;&#48516;&#49437;\2012%20&#51312;&#49324;&#48516;&#49437;\&#49884;&#54744;2%20&#44256;&#52628;\E2%20&#52572;&#51333;&#51089;&#50629;\&#51089;&#50629;%20&#49884;&#54744;2%20&#44256;&#52628;&#48337;&#54644;&#51312;&#49324;%20&#52376;&#47532;4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2009&#45380;&#48512;&#53552;\2&#49884;&#54744;&#50672;&#44396;%202009&#48512;&#53552;\&#49884;&#54744;%20&#51312;&#49324;&#48516;&#49437;\2012%20&#51312;&#49324;&#48516;&#49437;\&#49884;&#54744;2%20&#44256;&#52628;\E2%20&#52572;&#51333;&#51089;&#50629;\&#51089;&#50629;%20&#49884;&#54744;2%20&#44256;&#52628;&#48337;&#54644;&#51312;&#49324;%20&#52376;&#47532;4.xlsx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2009&#45380;&#48512;&#53552;\2&#49884;&#54744;&#50672;&#44396;%202009&#48512;&#53552;\&#49884;&#54744;%20&#51312;&#49324;&#48516;&#49437;\2012%20&#51312;&#49324;&#48516;&#49437;\&#49884;&#54744;2%20&#44256;&#52628;\E2%20&#52572;&#51333;&#51089;&#50629;\&#51089;&#50629;%20&#49884;&#54744;2%20&#44256;&#52628;&#48337;&#54644;&#51312;&#49324;%20&#52376;&#47532;4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1"/>
            <c:bubble3D val="0"/>
            <c:spPr>
              <a:solidFill>
                <a:srgbClr val="FF66FF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Lbls>
            <c:txPr>
              <a:bodyPr/>
              <a:lstStyle/>
              <a:p>
                <a:pPr>
                  <a:defRPr sz="2200" baseline="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고상</c:v>
                </c:pt>
                <c:pt idx="1">
                  <c:v>액상</c:v>
                </c:pt>
                <c:pt idx="2">
                  <c:v>기상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40</c:v>
                </c:pt>
                <c:pt idx="1">
                  <c:v>30</c:v>
                </c:pt>
                <c:pt idx="2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2200" baseline="0"/>
          </a:pPr>
          <a:endParaRPr lang="ko-K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1"/>
            <c:bubble3D val="0"/>
            <c:spPr>
              <a:solidFill>
                <a:srgbClr val="FF66FF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Lbls>
            <c:txPr>
              <a:bodyPr/>
              <a:lstStyle/>
              <a:p>
                <a:pPr>
                  <a:defRPr sz="2200" baseline="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Sheet1!$A$7:$A$10</c:f>
              <c:strCache>
                <c:ptCount val="4"/>
                <c:pt idx="0">
                  <c:v>고상</c:v>
                </c:pt>
                <c:pt idx="1">
                  <c:v>액상</c:v>
                </c:pt>
                <c:pt idx="2">
                  <c:v>기상</c:v>
                </c:pt>
                <c:pt idx="3">
                  <c:v>기타</c:v>
                </c:pt>
              </c:strCache>
            </c:strRef>
          </c:cat>
          <c:val>
            <c:numRef>
              <c:f>Sheet1!$B$7:$B$10</c:f>
              <c:numCache>
                <c:formatCode>General</c:formatCode>
                <c:ptCount val="4"/>
                <c:pt idx="0">
                  <c:v>50</c:v>
                </c:pt>
                <c:pt idx="1">
                  <c:v>25</c:v>
                </c:pt>
                <c:pt idx="2">
                  <c:v>20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2200" baseline="0">
              <a:solidFill>
                <a:srgbClr val="0000FF"/>
              </a:solidFill>
            </a:defRPr>
          </a:pPr>
          <a:endParaRPr lang="ko-K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통계기입!$E$87</c:f>
              <c:strCache>
                <c:ptCount val="1"/>
                <c:pt idx="0">
                  <c:v>commercial yield/plant</c:v>
                </c:pt>
              </c:strCache>
            </c:strRef>
          </c:tx>
          <c:invertIfNegative val="0"/>
          <c:cat>
            <c:strRef>
              <c:f>통계기입!$D$88:$D$92</c:f>
              <c:strCache>
                <c:ptCount val="5"/>
                <c:pt idx="0">
                  <c:v>no-defloration</c:v>
                </c:pt>
                <c:pt idx="1">
                  <c:v>1 defloration</c:v>
                </c:pt>
                <c:pt idx="2">
                  <c:v>2 defloration</c:v>
                </c:pt>
                <c:pt idx="3">
                  <c:v>3 defloration</c:v>
                </c:pt>
                <c:pt idx="4">
                  <c:v>4 defloration</c:v>
                </c:pt>
              </c:strCache>
            </c:strRef>
          </c:cat>
          <c:val>
            <c:numRef>
              <c:f>통계기입!$E$88:$E$92</c:f>
              <c:numCache>
                <c:formatCode>0.0_ </c:formatCode>
                <c:ptCount val="5"/>
                <c:pt idx="0">
                  <c:v>63.533333333333339</c:v>
                </c:pt>
                <c:pt idx="1">
                  <c:v>75</c:v>
                </c:pt>
                <c:pt idx="2">
                  <c:v>86.533333333333346</c:v>
                </c:pt>
                <c:pt idx="3">
                  <c:v>95.2</c:v>
                </c:pt>
                <c:pt idx="4">
                  <c:v>122.96666666666665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275648"/>
        <c:axId val="115277184"/>
        <c:axId val="0"/>
      </c:bar3DChart>
      <c:catAx>
        <c:axId val="1152756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latin typeface="HY강B" panose="02030600000101010101" pitchFamily="18" charset="-127"/>
                <a:ea typeface="HY강B" panose="02030600000101010101" pitchFamily="18" charset="-127"/>
              </a:defRPr>
            </a:pPr>
            <a:endParaRPr lang="ko-KR"/>
          </a:p>
        </c:txPr>
        <c:crossAx val="115277184"/>
        <c:crossesAt val="0"/>
        <c:auto val="1"/>
        <c:lblAlgn val="ctr"/>
        <c:lblOffset val="100"/>
        <c:noMultiLvlLbl val="0"/>
      </c:catAx>
      <c:valAx>
        <c:axId val="115277184"/>
        <c:scaling>
          <c:orientation val="minMax"/>
          <c:max val="140"/>
          <c:min val="0"/>
        </c:scaling>
        <c:delete val="0"/>
        <c:axPos val="l"/>
        <c:majorGridlines/>
        <c:numFmt formatCode="0.0_ 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ko-KR"/>
          </a:p>
        </c:txPr>
        <c:crossAx val="115275648"/>
        <c:crosses val="autoZero"/>
        <c:crossBetween val="between"/>
        <c:majorUnit val="20"/>
        <c:minorUnit val="4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'2PFIG'!$F$17</c:f>
              <c:strCache>
                <c:ptCount val="1"/>
                <c:pt idx="0">
                  <c:v>노지</c:v>
                </c:pt>
              </c:strCache>
            </c:strRef>
          </c:tx>
          <c:cat>
            <c:strRef>
              <c:f>'2PFIG'!$G$16:$K$16</c:f>
              <c:strCache>
                <c:ptCount val="5"/>
                <c:pt idx="0">
                  <c:v>7.11</c:v>
                </c:pt>
                <c:pt idx="1">
                  <c:v>7.23</c:v>
                </c:pt>
                <c:pt idx="2">
                  <c:v>8.7</c:v>
                </c:pt>
                <c:pt idx="3">
                  <c:v>8.30</c:v>
                </c:pt>
                <c:pt idx="4">
                  <c:v>9.12</c:v>
                </c:pt>
              </c:strCache>
            </c:strRef>
          </c:cat>
          <c:val>
            <c:numRef>
              <c:f>'2PFIG'!$G$17:$K$17</c:f>
              <c:numCache>
                <c:formatCode>0.0_);[Red]\(0.0\)</c:formatCode>
                <c:ptCount val="5"/>
                <c:pt idx="0">
                  <c:v>0.13333333333333333</c:v>
                </c:pt>
                <c:pt idx="1">
                  <c:v>0.39999999999999997</c:v>
                </c:pt>
                <c:pt idx="2">
                  <c:v>0.23333333333333331</c:v>
                </c:pt>
                <c:pt idx="3">
                  <c:v>0.70000000000000007</c:v>
                </c:pt>
                <c:pt idx="4">
                  <c:v>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'2PFIG'!$F$18</c:f>
              <c:strCache>
                <c:ptCount val="1"/>
                <c:pt idx="0">
                  <c:v>방충망</c:v>
                </c:pt>
              </c:strCache>
            </c:strRef>
          </c:tx>
          <c:trendline>
            <c:trendlineType val="poly"/>
            <c:order val="3"/>
            <c:dispRSqr val="1"/>
            <c:dispEq val="0"/>
            <c:trendlineLbl>
              <c:layout>
                <c:manualLayout>
                  <c:x val="-0.17532524059492563"/>
                  <c:y val="-6.3082895888013996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100"/>
                  </a:pPr>
                  <a:endParaRPr lang="ko-KR"/>
                </a:p>
              </c:txPr>
            </c:trendlineLbl>
          </c:trendline>
          <c:cat>
            <c:strRef>
              <c:f>'2PFIG'!$G$16:$K$16</c:f>
              <c:strCache>
                <c:ptCount val="5"/>
                <c:pt idx="0">
                  <c:v>7.11</c:v>
                </c:pt>
                <c:pt idx="1">
                  <c:v>7.23</c:v>
                </c:pt>
                <c:pt idx="2">
                  <c:v>8.7</c:v>
                </c:pt>
                <c:pt idx="3">
                  <c:v>8.30</c:v>
                </c:pt>
                <c:pt idx="4">
                  <c:v>9.12</c:v>
                </c:pt>
              </c:strCache>
            </c:strRef>
          </c:cat>
          <c:val>
            <c:numRef>
              <c:f>'2PFIG'!$G$18:$K$18</c:f>
              <c:numCache>
                <c:formatCode>0.0_);[Red]\(0.0\)</c:formatCode>
                <c:ptCount val="5"/>
                <c:pt idx="0">
                  <c:v>3.3333333333333333E-2</c:v>
                </c:pt>
                <c:pt idx="1">
                  <c:v>0.16666666666666666</c:v>
                </c:pt>
                <c:pt idx="2">
                  <c:v>9.9999999999999992E-2</c:v>
                </c:pt>
                <c:pt idx="3">
                  <c:v>6.6666666666666666E-2</c:v>
                </c:pt>
                <c:pt idx="4">
                  <c:v>0.89999999999999991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'2PFIG'!$F$19</c:f>
              <c:strCache>
                <c:ptCount val="1"/>
                <c:pt idx="0">
                  <c:v>차광30</c:v>
                </c:pt>
              </c:strCache>
            </c:strRef>
          </c:tx>
          <c:cat>
            <c:strRef>
              <c:f>'2PFIG'!$G$16:$K$16</c:f>
              <c:strCache>
                <c:ptCount val="5"/>
                <c:pt idx="0">
                  <c:v>7.11</c:v>
                </c:pt>
                <c:pt idx="1">
                  <c:v>7.23</c:v>
                </c:pt>
                <c:pt idx="2">
                  <c:v>8.7</c:v>
                </c:pt>
                <c:pt idx="3">
                  <c:v>8.30</c:v>
                </c:pt>
                <c:pt idx="4">
                  <c:v>9.12</c:v>
                </c:pt>
              </c:strCache>
            </c:strRef>
          </c:cat>
          <c:val>
            <c:numRef>
              <c:f>'2PFIG'!$G$19:$K$19</c:f>
              <c:numCache>
                <c:formatCode>0.0_);[Red]\(0.0\)</c:formatCode>
                <c:ptCount val="5"/>
                <c:pt idx="0">
                  <c:v>3.3333333333333333E-2</c:v>
                </c:pt>
                <c:pt idx="1">
                  <c:v>0.16666666666666666</c:v>
                </c:pt>
                <c:pt idx="2">
                  <c:v>0.10000000000000002</c:v>
                </c:pt>
                <c:pt idx="3">
                  <c:v>0.13333333333333333</c:v>
                </c:pt>
                <c:pt idx="4">
                  <c:v>3.4666666666666668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'2PFIG'!$F$20</c:f>
              <c:strCache>
                <c:ptCount val="1"/>
                <c:pt idx="0">
                  <c:v>비가림</c:v>
                </c:pt>
              </c:strCache>
            </c:strRef>
          </c:tx>
          <c:cat>
            <c:strRef>
              <c:f>'2PFIG'!$G$16:$K$16</c:f>
              <c:strCache>
                <c:ptCount val="5"/>
                <c:pt idx="0">
                  <c:v>7.11</c:v>
                </c:pt>
                <c:pt idx="1">
                  <c:v>7.23</c:v>
                </c:pt>
                <c:pt idx="2">
                  <c:v>8.7</c:v>
                </c:pt>
                <c:pt idx="3">
                  <c:v>8.30</c:v>
                </c:pt>
                <c:pt idx="4">
                  <c:v>9.12</c:v>
                </c:pt>
              </c:strCache>
            </c:strRef>
          </c:cat>
          <c:val>
            <c:numRef>
              <c:f>'2PFIG'!$G$20:$K$20</c:f>
              <c:numCache>
                <c:formatCode>0.0_);[Red]\(0.0\)</c:formatCode>
                <c:ptCount val="5"/>
                <c:pt idx="0">
                  <c:v>0</c:v>
                </c:pt>
                <c:pt idx="1">
                  <c:v>3.3333333333333333E-2</c:v>
                </c:pt>
                <c:pt idx="2">
                  <c:v>0.6</c:v>
                </c:pt>
                <c:pt idx="3">
                  <c:v>0.56666666666666676</c:v>
                </c:pt>
                <c:pt idx="4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697152"/>
        <c:axId val="113698688"/>
      </c:lineChart>
      <c:catAx>
        <c:axId val="113697152"/>
        <c:scaling>
          <c:orientation val="minMax"/>
        </c:scaling>
        <c:delete val="0"/>
        <c:axPos val="b"/>
        <c:majorTickMark val="out"/>
        <c:minorTickMark val="none"/>
        <c:tickLblPos val="nextTo"/>
        <c:crossAx val="113698688"/>
        <c:crosses val="autoZero"/>
        <c:auto val="1"/>
        <c:lblAlgn val="ctr"/>
        <c:lblOffset val="100"/>
        <c:noMultiLvlLbl val="0"/>
      </c:catAx>
      <c:valAx>
        <c:axId val="113698688"/>
        <c:scaling>
          <c:orientation val="minMax"/>
        </c:scaling>
        <c:delete val="0"/>
        <c:axPos val="l"/>
        <c:majorGridlines/>
        <c:numFmt formatCode="0.0_);[Red]\(0.0\)" sourceLinked="1"/>
        <c:majorTickMark val="out"/>
        <c:minorTickMark val="none"/>
        <c:tickLblPos val="nextTo"/>
        <c:crossAx val="113697152"/>
        <c:crosses val="autoZero"/>
        <c:crossBetween val="between"/>
      </c:valAx>
    </c:plotArea>
    <c:legend>
      <c:legendPos val="r"/>
      <c:legendEntry>
        <c:idx val="4"/>
        <c:delete val="1"/>
      </c:legendEntry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'2PFIG'!$F$31</c:f>
              <c:strCache>
                <c:ptCount val="1"/>
                <c:pt idx="0">
                  <c:v>노지</c:v>
                </c:pt>
              </c:strCache>
            </c:strRef>
          </c:tx>
          <c:cat>
            <c:strRef>
              <c:f>'2PFIG'!$G$30:$K$30</c:f>
              <c:strCache>
                <c:ptCount val="5"/>
                <c:pt idx="0">
                  <c:v>7.11</c:v>
                </c:pt>
                <c:pt idx="1">
                  <c:v>7.23</c:v>
                </c:pt>
                <c:pt idx="2">
                  <c:v>8.7</c:v>
                </c:pt>
                <c:pt idx="3">
                  <c:v>8.30</c:v>
                </c:pt>
                <c:pt idx="4">
                  <c:v>9.12</c:v>
                </c:pt>
              </c:strCache>
            </c:strRef>
          </c:cat>
          <c:val>
            <c:numRef>
              <c:f>'2PFIG'!$G$31:$K$31</c:f>
              <c:numCache>
                <c:formatCode>0.0_);[Red]\(0.0\)</c:formatCode>
                <c:ptCount val="5"/>
                <c:pt idx="0">
                  <c:v>1.9666666666666666</c:v>
                </c:pt>
                <c:pt idx="1">
                  <c:v>2.4666666666666668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'2PFIG'!$F$32</c:f>
              <c:strCache>
                <c:ptCount val="1"/>
                <c:pt idx="0">
                  <c:v>방충망</c:v>
                </c:pt>
              </c:strCache>
            </c:strRef>
          </c:tx>
          <c:trendline>
            <c:trendlineType val="poly"/>
            <c:order val="3"/>
            <c:dispRSqr val="1"/>
            <c:dispEq val="0"/>
            <c:trendlineLbl>
              <c:layout>
                <c:manualLayout>
                  <c:x val="-0.16341426071741033"/>
                  <c:y val="-0.35999088655584721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100"/>
                  </a:pPr>
                  <a:endParaRPr lang="ko-KR"/>
                </a:p>
              </c:txPr>
            </c:trendlineLbl>
          </c:trendline>
          <c:cat>
            <c:strRef>
              <c:f>'2PFIG'!$G$30:$K$30</c:f>
              <c:strCache>
                <c:ptCount val="5"/>
                <c:pt idx="0">
                  <c:v>7.11</c:v>
                </c:pt>
                <c:pt idx="1">
                  <c:v>7.23</c:v>
                </c:pt>
                <c:pt idx="2">
                  <c:v>8.7</c:v>
                </c:pt>
                <c:pt idx="3">
                  <c:v>8.30</c:v>
                </c:pt>
                <c:pt idx="4">
                  <c:v>9.12</c:v>
                </c:pt>
              </c:strCache>
            </c:strRef>
          </c:cat>
          <c:val>
            <c:numRef>
              <c:f>'2PFIG'!$G$32:$K$32</c:f>
              <c:numCache>
                <c:formatCode>0.0_);[Red]\(0.0\)</c:formatCode>
                <c:ptCount val="5"/>
                <c:pt idx="0">
                  <c:v>1.5333333333333334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'2PFIG'!$F$33</c:f>
              <c:strCache>
                <c:ptCount val="1"/>
                <c:pt idx="0">
                  <c:v>차광30</c:v>
                </c:pt>
              </c:strCache>
            </c:strRef>
          </c:tx>
          <c:cat>
            <c:strRef>
              <c:f>'2PFIG'!$G$30:$K$30</c:f>
              <c:strCache>
                <c:ptCount val="5"/>
                <c:pt idx="0">
                  <c:v>7.11</c:v>
                </c:pt>
                <c:pt idx="1">
                  <c:v>7.23</c:v>
                </c:pt>
                <c:pt idx="2">
                  <c:v>8.7</c:v>
                </c:pt>
                <c:pt idx="3">
                  <c:v>8.30</c:v>
                </c:pt>
                <c:pt idx="4">
                  <c:v>9.12</c:v>
                </c:pt>
              </c:strCache>
            </c:strRef>
          </c:cat>
          <c:val>
            <c:numRef>
              <c:f>'2PFIG'!$G$33:$K$33</c:f>
              <c:numCache>
                <c:formatCode>0.0_);[Red]\(0.0\)</c:formatCode>
                <c:ptCount val="5"/>
                <c:pt idx="0">
                  <c:v>1.8666666666666665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'2PFIG'!$F$34</c:f>
              <c:strCache>
                <c:ptCount val="1"/>
                <c:pt idx="0">
                  <c:v>비가림</c:v>
                </c:pt>
              </c:strCache>
            </c:strRef>
          </c:tx>
          <c:cat>
            <c:strRef>
              <c:f>'2PFIG'!$G$30:$K$30</c:f>
              <c:strCache>
                <c:ptCount val="5"/>
                <c:pt idx="0">
                  <c:v>7.11</c:v>
                </c:pt>
                <c:pt idx="1">
                  <c:v>7.23</c:v>
                </c:pt>
                <c:pt idx="2">
                  <c:v>8.7</c:v>
                </c:pt>
                <c:pt idx="3">
                  <c:v>8.30</c:v>
                </c:pt>
                <c:pt idx="4">
                  <c:v>9.12</c:v>
                </c:pt>
              </c:strCache>
            </c:strRef>
          </c:cat>
          <c:val>
            <c:numRef>
              <c:f>'2PFIG'!$G$34:$K$34</c:f>
              <c:numCache>
                <c:formatCode>0.0_);[Red]\(0.0\)</c:formatCode>
                <c:ptCount val="5"/>
                <c:pt idx="0">
                  <c:v>1.2333333333333332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621632"/>
        <c:axId val="113631616"/>
      </c:lineChart>
      <c:catAx>
        <c:axId val="113621632"/>
        <c:scaling>
          <c:orientation val="minMax"/>
        </c:scaling>
        <c:delete val="0"/>
        <c:axPos val="b"/>
        <c:majorTickMark val="out"/>
        <c:minorTickMark val="none"/>
        <c:tickLblPos val="nextTo"/>
        <c:crossAx val="113631616"/>
        <c:crosses val="autoZero"/>
        <c:auto val="1"/>
        <c:lblAlgn val="ctr"/>
        <c:lblOffset val="100"/>
        <c:noMultiLvlLbl val="0"/>
      </c:catAx>
      <c:valAx>
        <c:axId val="113631616"/>
        <c:scaling>
          <c:orientation val="minMax"/>
        </c:scaling>
        <c:delete val="0"/>
        <c:axPos val="l"/>
        <c:majorGridlines/>
        <c:numFmt formatCode="0.0_);[Red]\(0.0\)" sourceLinked="1"/>
        <c:majorTickMark val="out"/>
        <c:minorTickMark val="none"/>
        <c:tickLblPos val="nextTo"/>
        <c:crossAx val="113621632"/>
        <c:crosses val="autoZero"/>
        <c:crossBetween val="between"/>
      </c:valAx>
    </c:plotArea>
    <c:legend>
      <c:legendPos val="r"/>
      <c:legendEntry>
        <c:idx val="4"/>
        <c:delete val="1"/>
      </c:legendEntry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'2PFIG'!$F$47</c:f>
              <c:strCache>
                <c:ptCount val="1"/>
                <c:pt idx="0">
                  <c:v>노지</c:v>
                </c:pt>
              </c:strCache>
            </c:strRef>
          </c:tx>
          <c:cat>
            <c:strRef>
              <c:f>'2PFIG'!$G$46:$K$46</c:f>
              <c:strCache>
                <c:ptCount val="5"/>
                <c:pt idx="0">
                  <c:v>7.11</c:v>
                </c:pt>
                <c:pt idx="1">
                  <c:v>7.23</c:v>
                </c:pt>
                <c:pt idx="2">
                  <c:v>8.7</c:v>
                </c:pt>
                <c:pt idx="3">
                  <c:v>8.30</c:v>
                </c:pt>
                <c:pt idx="4">
                  <c:v>9.12</c:v>
                </c:pt>
              </c:strCache>
            </c:strRef>
          </c:cat>
          <c:val>
            <c:numRef>
              <c:f>'2PFIG'!$G$47:$K$47</c:f>
              <c:numCache>
                <c:formatCode>0.0_);[Red]\(0.0\)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'2PFIG'!$F$48</c:f>
              <c:strCache>
                <c:ptCount val="1"/>
                <c:pt idx="0">
                  <c:v>방충망</c:v>
                </c:pt>
              </c:strCache>
            </c:strRef>
          </c:tx>
          <c:trendline>
            <c:trendlineType val="poly"/>
            <c:order val="4"/>
            <c:dispRSqr val="1"/>
            <c:dispEq val="0"/>
            <c:trendlineLbl>
              <c:layout>
                <c:manualLayout>
                  <c:x val="-2.5839238845144358E-2"/>
                  <c:y val="-0.28445282881306505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100"/>
                  </a:pPr>
                  <a:endParaRPr lang="ko-KR"/>
                </a:p>
              </c:txPr>
            </c:trendlineLbl>
          </c:trendline>
          <c:cat>
            <c:strRef>
              <c:f>'2PFIG'!$G$46:$K$46</c:f>
              <c:strCache>
                <c:ptCount val="5"/>
                <c:pt idx="0">
                  <c:v>7.11</c:v>
                </c:pt>
                <c:pt idx="1">
                  <c:v>7.23</c:v>
                </c:pt>
                <c:pt idx="2">
                  <c:v>8.7</c:v>
                </c:pt>
                <c:pt idx="3">
                  <c:v>8.30</c:v>
                </c:pt>
                <c:pt idx="4">
                  <c:v>9.12</c:v>
                </c:pt>
              </c:strCache>
            </c:strRef>
          </c:cat>
          <c:val>
            <c:numRef>
              <c:f>'2PFIG'!$G$48:$K$48</c:f>
              <c:numCache>
                <c:formatCode>0.0_);[Red]\(0.0\)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3.3333333333333333E-2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'2PFIG'!$F$49</c:f>
              <c:strCache>
                <c:ptCount val="1"/>
                <c:pt idx="0">
                  <c:v>차광30</c:v>
                </c:pt>
              </c:strCache>
            </c:strRef>
          </c:tx>
          <c:cat>
            <c:strRef>
              <c:f>'2PFIG'!$G$46:$K$46</c:f>
              <c:strCache>
                <c:ptCount val="5"/>
                <c:pt idx="0">
                  <c:v>7.11</c:v>
                </c:pt>
                <c:pt idx="1">
                  <c:v>7.23</c:v>
                </c:pt>
                <c:pt idx="2">
                  <c:v>8.7</c:v>
                </c:pt>
                <c:pt idx="3">
                  <c:v>8.30</c:v>
                </c:pt>
                <c:pt idx="4">
                  <c:v>9.12</c:v>
                </c:pt>
              </c:strCache>
            </c:strRef>
          </c:cat>
          <c:val>
            <c:numRef>
              <c:f>'2PFIG'!$G$49:$K$49</c:f>
              <c:numCache>
                <c:formatCode>0.0_);[Red]\(0.0\)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'2PFIG'!$F$50</c:f>
              <c:strCache>
                <c:ptCount val="1"/>
                <c:pt idx="0">
                  <c:v>비가림</c:v>
                </c:pt>
              </c:strCache>
            </c:strRef>
          </c:tx>
          <c:cat>
            <c:strRef>
              <c:f>'2PFIG'!$G$46:$K$46</c:f>
              <c:strCache>
                <c:ptCount val="5"/>
                <c:pt idx="0">
                  <c:v>7.11</c:v>
                </c:pt>
                <c:pt idx="1">
                  <c:v>7.23</c:v>
                </c:pt>
                <c:pt idx="2">
                  <c:v>8.7</c:v>
                </c:pt>
                <c:pt idx="3">
                  <c:v>8.30</c:v>
                </c:pt>
                <c:pt idx="4">
                  <c:v>9.12</c:v>
                </c:pt>
              </c:strCache>
            </c:strRef>
          </c:cat>
          <c:val>
            <c:numRef>
              <c:f>'2PFIG'!$G$50:$K$50</c:f>
              <c:numCache>
                <c:formatCode>0.0_);[Red]\(0.0\)</c:formatCode>
                <c:ptCount val="5"/>
                <c:pt idx="0">
                  <c:v>0</c:v>
                </c:pt>
                <c:pt idx="1">
                  <c:v>0</c:v>
                </c:pt>
                <c:pt idx="2">
                  <c:v>6.6666666666666666E-2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816704"/>
        <c:axId val="113818240"/>
      </c:lineChart>
      <c:catAx>
        <c:axId val="113816704"/>
        <c:scaling>
          <c:orientation val="minMax"/>
        </c:scaling>
        <c:delete val="0"/>
        <c:axPos val="b"/>
        <c:majorTickMark val="out"/>
        <c:minorTickMark val="none"/>
        <c:tickLblPos val="nextTo"/>
        <c:crossAx val="113818240"/>
        <c:crosses val="autoZero"/>
        <c:auto val="1"/>
        <c:lblAlgn val="ctr"/>
        <c:lblOffset val="100"/>
        <c:noMultiLvlLbl val="0"/>
      </c:catAx>
      <c:valAx>
        <c:axId val="113818240"/>
        <c:scaling>
          <c:orientation val="minMax"/>
        </c:scaling>
        <c:delete val="0"/>
        <c:axPos val="l"/>
        <c:majorGridlines/>
        <c:numFmt formatCode="0.0_);[Red]\(0.0\)" sourceLinked="1"/>
        <c:majorTickMark val="out"/>
        <c:minorTickMark val="none"/>
        <c:tickLblPos val="nextTo"/>
        <c:crossAx val="113816704"/>
        <c:crosses val="autoZero"/>
        <c:crossBetween val="between"/>
      </c:valAx>
    </c:plotArea>
    <c:legend>
      <c:legendPos val="r"/>
      <c:legendEntry>
        <c:idx val="4"/>
        <c:delete val="1"/>
      </c:legendEntry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3924B2-2EE5-4AC3-95E6-57C146ED3195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9D867F11-8A78-441E-BAD4-CFEDA40EC5D8}">
      <dgm:prSet phldrT="[텍스트]" custT="1"/>
      <dgm:spPr/>
      <dgm:t>
        <a:bodyPr/>
        <a:lstStyle/>
        <a:p>
          <a:pPr latinLnBrk="1"/>
          <a:r>
            <a:rPr lang="ko-KR" altLang="en-US" sz="1800" dirty="0" smtClean="0"/>
            <a:t>유기물질</a:t>
          </a:r>
          <a:endParaRPr lang="en-US" altLang="ko-KR" sz="1800" dirty="0" smtClean="0"/>
        </a:p>
        <a:p>
          <a:pPr latinLnBrk="1"/>
          <a:r>
            <a:rPr lang="en-US" altLang="ko-KR" sz="1800" dirty="0" smtClean="0"/>
            <a:t>(</a:t>
          </a:r>
          <a:r>
            <a:rPr lang="ko-KR" altLang="en-US" sz="1800" dirty="0" smtClean="0"/>
            <a:t>퇴비</a:t>
          </a:r>
          <a:r>
            <a:rPr lang="en-US" altLang="ko-KR" sz="1800" dirty="0" smtClean="0"/>
            <a:t>, </a:t>
          </a:r>
          <a:r>
            <a:rPr lang="ko-KR" altLang="en-US" sz="1800" dirty="0" smtClean="0"/>
            <a:t>이탄</a:t>
          </a:r>
          <a:r>
            <a:rPr lang="en-US" altLang="ko-KR" sz="1800" dirty="0" smtClean="0"/>
            <a:t>, </a:t>
          </a:r>
          <a:r>
            <a:rPr lang="ko-KR" altLang="en-US" sz="1800" dirty="0" smtClean="0"/>
            <a:t>어분 등</a:t>
          </a:r>
          <a:r>
            <a:rPr lang="en-US" altLang="ko-KR" sz="1800" dirty="0" smtClean="0"/>
            <a:t>) </a:t>
          </a:r>
          <a:endParaRPr lang="ko-KR" altLang="en-US" sz="1800" dirty="0"/>
        </a:p>
      </dgm:t>
    </dgm:pt>
    <dgm:pt modelId="{CE547A67-FFB3-4D72-A1D8-4D2E55181791}" type="parTrans" cxnId="{F5B179C1-3C86-4D1A-A170-75A2B43E1CD7}">
      <dgm:prSet/>
      <dgm:spPr/>
      <dgm:t>
        <a:bodyPr/>
        <a:lstStyle/>
        <a:p>
          <a:pPr latinLnBrk="1"/>
          <a:endParaRPr lang="ko-KR" altLang="en-US" sz="1800"/>
        </a:p>
      </dgm:t>
    </dgm:pt>
    <dgm:pt modelId="{CDFA766F-AAE8-4F58-9CD5-2ABAF6962AF2}" type="sibTrans" cxnId="{F5B179C1-3C86-4D1A-A170-75A2B43E1CD7}">
      <dgm:prSet/>
      <dgm:spPr/>
      <dgm:t>
        <a:bodyPr/>
        <a:lstStyle/>
        <a:p>
          <a:pPr latinLnBrk="1"/>
          <a:endParaRPr lang="ko-KR" altLang="en-US" sz="1800"/>
        </a:p>
      </dgm:t>
    </dgm:pt>
    <dgm:pt modelId="{981C56AF-24D1-476C-B10B-DED15A13D663}">
      <dgm:prSet phldrT="[텍스트]" custT="1"/>
      <dgm:spPr/>
      <dgm:t>
        <a:bodyPr/>
        <a:lstStyle/>
        <a:p>
          <a:pPr latinLnBrk="1"/>
          <a:r>
            <a:rPr lang="ko-KR" altLang="en-US" sz="1800" dirty="0" smtClean="0"/>
            <a:t>지렁이</a:t>
          </a:r>
          <a:r>
            <a:rPr lang="en-US" altLang="ko-KR" sz="1800" dirty="0" smtClean="0"/>
            <a:t>, </a:t>
          </a:r>
          <a:r>
            <a:rPr lang="ko-KR" altLang="en-US" sz="1800" dirty="0" smtClean="0"/>
            <a:t>지네</a:t>
          </a:r>
          <a:r>
            <a:rPr lang="en-US" altLang="ko-KR" sz="1800" dirty="0" smtClean="0"/>
            <a:t>, </a:t>
          </a:r>
          <a:r>
            <a:rPr lang="ko-KR" altLang="en-US" sz="1800" dirty="0" smtClean="0"/>
            <a:t>개미 등에 의해 이동 </a:t>
          </a:r>
          <a:endParaRPr lang="ko-KR" altLang="en-US" sz="1800" dirty="0"/>
        </a:p>
      </dgm:t>
    </dgm:pt>
    <dgm:pt modelId="{A89EDF29-05BE-48FC-81D3-BF506C13A773}" type="parTrans" cxnId="{5E9F8852-DD9F-4A9D-BC47-990570BE86B9}">
      <dgm:prSet/>
      <dgm:spPr/>
      <dgm:t>
        <a:bodyPr/>
        <a:lstStyle/>
        <a:p>
          <a:pPr latinLnBrk="1"/>
          <a:endParaRPr lang="ko-KR" altLang="en-US" sz="1800"/>
        </a:p>
      </dgm:t>
    </dgm:pt>
    <dgm:pt modelId="{74EFCB82-821D-493D-AAC9-C95982B98CEC}" type="sibTrans" cxnId="{5E9F8852-DD9F-4A9D-BC47-990570BE86B9}">
      <dgm:prSet/>
      <dgm:spPr/>
      <dgm:t>
        <a:bodyPr/>
        <a:lstStyle/>
        <a:p>
          <a:pPr latinLnBrk="1"/>
          <a:endParaRPr lang="ko-KR" altLang="en-US" sz="1800"/>
        </a:p>
      </dgm:t>
    </dgm:pt>
    <dgm:pt modelId="{EE0CA481-6C24-413F-9322-8618F665FD1E}">
      <dgm:prSet phldrT="[텍스트]" custT="1"/>
      <dgm:spPr/>
      <dgm:t>
        <a:bodyPr/>
        <a:lstStyle/>
        <a:p>
          <a:pPr latinLnBrk="1"/>
          <a:r>
            <a:rPr lang="ko-KR" altLang="en-US" sz="1800" dirty="0" smtClean="0"/>
            <a:t>암색의 </a:t>
          </a:r>
          <a:r>
            <a:rPr lang="ko-KR" altLang="en-US" sz="1800" dirty="0" err="1" smtClean="0"/>
            <a:t>부식질인</a:t>
          </a:r>
          <a:r>
            <a:rPr lang="ko-KR" altLang="en-US" sz="1800" dirty="0" smtClean="0"/>
            <a:t> 혼합물</a:t>
          </a:r>
          <a:endParaRPr lang="ko-KR" altLang="en-US" sz="1800" dirty="0"/>
        </a:p>
      </dgm:t>
    </dgm:pt>
    <dgm:pt modelId="{FC4920DF-94B4-4C98-B38A-C6DDB9E31215}" type="parTrans" cxnId="{28B7CD5B-57E6-4D6A-8A11-B82857C994C7}">
      <dgm:prSet/>
      <dgm:spPr/>
      <dgm:t>
        <a:bodyPr/>
        <a:lstStyle/>
        <a:p>
          <a:pPr latinLnBrk="1"/>
          <a:endParaRPr lang="ko-KR" altLang="en-US" sz="1800"/>
        </a:p>
      </dgm:t>
    </dgm:pt>
    <dgm:pt modelId="{8A4E5284-9939-4F94-8487-EFD747336C19}" type="sibTrans" cxnId="{28B7CD5B-57E6-4D6A-8A11-B82857C994C7}">
      <dgm:prSet/>
      <dgm:spPr/>
      <dgm:t>
        <a:bodyPr/>
        <a:lstStyle/>
        <a:p>
          <a:pPr latinLnBrk="1"/>
          <a:endParaRPr lang="ko-KR" altLang="en-US" sz="1800"/>
        </a:p>
      </dgm:t>
    </dgm:pt>
    <dgm:pt modelId="{7D7F6322-02A4-4A56-8B7E-F63904204DE9}" type="pres">
      <dgm:prSet presAssocID="{1C3924B2-2EE5-4AC3-95E6-57C146ED3195}" presName="Name0" presStyleCnt="0">
        <dgm:presLayoutVars>
          <dgm:dir/>
          <dgm:animLvl val="lvl"/>
          <dgm:resizeHandles val="exact"/>
        </dgm:presLayoutVars>
      </dgm:prSet>
      <dgm:spPr/>
    </dgm:pt>
    <dgm:pt modelId="{653A1735-CA63-4921-BFDC-C1F9BBBD7E94}" type="pres">
      <dgm:prSet presAssocID="{1C3924B2-2EE5-4AC3-95E6-57C146ED3195}" presName="dummy" presStyleCnt="0"/>
      <dgm:spPr/>
    </dgm:pt>
    <dgm:pt modelId="{277924AC-D80F-4C32-B880-175710A6F019}" type="pres">
      <dgm:prSet presAssocID="{1C3924B2-2EE5-4AC3-95E6-57C146ED3195}" presName="linH" presStyleCnt="0"/>
      <dgm:spPr/>
    </dgm:pt>
    <dgm:pt modelId="{467E992D-93B2-4B90-A68C-B28DFC0BAF3B}" type="pres">
      <dgm:prSet presAssocID="{1C3924B2-2EE5-4AC3-95E6-57C146ED3195}" presName="padding1" presStyleCnt="0"/>
      <dgm:spPr/>
    </dgm:pt>
    <dgm:pt modelId="{28176FCA-839A-40CE-9A33-DE0C13F402C0}" type="pres">
      <dgm:prSet presAssocID="{9D867F11-8A78-441E-BAD4-CFEDA40EC5D8}" presName="linV" presStyleCnt="0"/>
      <dgm:spPr/>
    </dgm:pt>
    <dgm:pt modelId="{87B0666F-F1B4-495A-95B7-3A693259831E}" type="pres">
      <dgm:prSet presAssocID="{9D867F11-8A78-441E-BAD4-CFEDA40EC5D8}" presName="spVertical1" presStyleCnt="0"/>
      <dgm:spPr/>
    </dgm:pt>
    <dgm:pt modelId="{05E79FEB-58DE-4630-83F1-EB21099154BB}" type="pres">
      <dgm:prSet presAssocID="{9D867F11-8A78-441E-BAD4-CFEDA40EC5D8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8880165-3027-43B9-A47C-41C9B08784B4}" type="pres">
      <dgm:prSet presAssocID="{9D867F11-8A78-441E-BAD4-CFEDA40EC5D8}" presName="spVertical2" presStyleCnt="0"/>
      <dgm:spPr/>
    </dgm:pt>
    <dgm:pt modelId="{A704E422-1F3D-4970-8F12-4233633A7F1C}" type="pres">
      <dgm:prSet presAssocID="{9D867F11-8A78-441E-BAD4-CFEDA40EC5D8}" presName="spVertical3" presStyleCnt="0"/>
      <dgm:spPr/>
    </dgm:pt>
    <dgm:pt modelId="{6C6098A2-6645-4AF6-969C-2179E1851651}" type="pres">
      <dgm:prSet presAssocID="{CDFA766F-AAE8-4F58-9CD5-2ABAF6962AF2}" presName="space" presStyleCnt="0"/>
      <dgm:spPr/>
    </dgm:pt>
    <dgm:pt modelId="{B2614F15-EB47-48A3-B174-D904C958F6CE}" type="pres">
      <dgm:prSet presAssocID="{981C56AF-24D1-476C-B10B-DED15A13D663}" presName="linV" presStyleCnt="0"/>
      <dgm:spPr/>
    </dgm:pt>
    <dgm:pt modelId="{70647EBC-99A9-4763-9B37-0A07A2A80DB4}" type="pres">
      <dgm:prSet presAssocID="{981C56AF-24D1-476C-B10B-DED15A13D663}" presName="spVertical1" presStyleCnt="0"/>
      <dgm:spPr/>
    </dgm:pt>
    <dgm:pt modelId="{BB5EB948-A686-47A7-868D-CF9C3A26CDC0}" type="pres">
      <dgm:prSet presAssocID="{981C56AF-24D1-476C-B10B-DED15A13D663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FC7CAFA-7262-40A1-AC89-B9AF4CCD710B}" type="pres">
      <dgm:prSet presAssocID="{981C56AF-24D1-476C-B10B-DED15A13D663}" presName="spVertical2" presStyleCnt="0"/>
      <dgm:spPr/>
    </dgm:pt>
    <dgm:pt modelId="{08A3A89F-9140-4C41-8840-FB03E48C9644}" type="pres">
      <dgm:prSet presAssocID="{981C56AF-24D1-476C-B10B-DED15A13D663}" presName="spVertical3" presStyleCnt="0"/>
      <dgm:spPr/>
    </dgm:pt>
    <dgm:pt modelId="{14AC9E1E-EE40-4942-8924-EE148BB1FD73}" type="pres">
      <dgm:prSet presAssocID="{74EFCB82-821D-493D-AAC9-C95982B98CEC}" presName="space" presStyleCnt="0"/>
      <dgm:spPr/>
    </dgm:pt>
    <dgm:pt modelId="{61E42DBD-4808-49AF-AD4D-58B02149C373}" type="pres">
      <dgm:prSet presAssocID="{EE0CA481-6C24-413F-9322-8618F665FD1E}" presName="linV" presStyleCnt="0"/>
      <dgm:spPr/>
    </dgm:pt>
    <dgm:pt modelId="{442A8A43-5418-4895-9401-886125FDBAA8}" type="pres">
      <dgm:prSet presAssocID="{EE0CA481-6C24-413F-9322-8618F665FD1E}" presName="spVertical1" presStyleCnt="0"/>
      <dgm:spPr/>
    </dgm:pt>
    <dgm:pt modelId="{019FB918-C1D9-4F0E-81C7-3CD15180E65B}" type="pres">
      <dgm:prSet presAssocID="{EE0CA481-6C24-413F-9322-8618F665FD1E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8A02F3C-47BC-4763-9E17-C5755DAB2DFA}" type="pres">
      <dgm:prSet presAssocID="{EE0CA481-6C24-413F-9322-8618F665FD1E}" presName="spVertical2" presStyleCnt="0"/>
      <dgm:spPr/>
    </dgm:pt>
    <dgm:pt modelId="{9F949C48-68CA-428C-96C8-E077018BE402}" type="pres">
      <dgm:prSet presAssocID="{EE0CA481-6C24-413F-9322-8618F665FD1E}" presName="spVertical3" presStyleCnt="0"/>
      <dgm:spPr/>
    </dgm:pt>
    <dgm:pt modelId="{6907BEDC-63D8-4A12-8487-6FA669287B30}" type="pres">
      <dgm:prSet presAssocID="{1C3924B2-2EE5-4AC3-95E6-57C146ED3195}" presName="padding2" presStyleCnt="0"/>
      <dgm:spPr/>
    </dgm:pt>
    <dgm:pt modelId="{D7E31358-E926-4C22-8E29-4E80BE340EE0}" type="pres">
      <dgm:prSet presAssocID="{1C3924B2-2EE5-4AC3-95E6-57C146ED3195}" presName="negArrow" presStyleCnt="0"/>
      <dgm:spPr/>
    </dgm:pt>
    <dgm:pt modelId="{02F6BB2F-C0FE-48A4-96C7-A0E52FF931CA}" type="pres">
      <dgm:prSet presAssocID="{1C3924B2-2EE5-4AC3-95E6-57C146ED3195}" presName="backgroundArrow" presStyleLbl="node1" presStyleIdx="0" presStyleCnt="1" custLinFactNeighborY="-117"/>
      <dgm:spPr/>
    </dgm:pt>
  </dgm:ptLst>
  <dgm:cxnLst>
    <dgm:cxn modelId="{61062713-D6FD-49EC-9728-AA93E59A83E3}" type="presOf" srcId="{981C56AF-24D1-476C-B10B-DED15A13D663}" destId="{BB5EB948-A686-47A7-868D-CF9C3A26CDC0}" srcOrd="0" destOrd="0" presId="urn:microsoft.com/office/officeart/2005/8/layout/hProcess3"/>
    <dgm:cxn modelId="{28B7CD5B-57E6-4D6A-8A11-B82857C994C7}" srcId="{1C3924B2-2EE5-4AC3-95E6-57C146ED3195}" destId="{EE0CA481-6C24-413F-9322-8618F665FD1E}" srcOrd="2" destOrd="0" parTransId="{FC4920DF-94B4-4C98-B38A-C6DDB9E31215}" sibTransId="{8A4E5284-9939-4F94-8487-EFD747336C19}"/>
    <dgm:cxn modelId="{DE8E5CF1-675A-4846-B07A-003E625E1FB8}" type="presOf" srcId="{EE0CA481-6C24-413F-9322-8618F665FD1E}" destId="{019FB918-C1D9-4F0E-81C7-3CD15180E65B}" srcOrd="0" destOrd="0" presId="urn:microsoft.com/office/officeart/2005/8/layout/hProcess3"/>
    <dgm:cxn modelId="{E7F1702D-BDD2-4AB2-B581-1B2B5F948A12}" type="presOf" srcId="{1C3924B2-2EE5-4AC3-95E6-57C146ED3195}" destId="{7D7F6322-02A4-4A56-8B7E-F63904204DE9}" srcOrd="0" destOrd="0" presId="urn:microsoft.com/office/officeart/2005/8/layout/hProcess3"/>
    <dgm:cxn modelId="{EFCBA5F6-4B3A-4316-ADC0-9B382E10655D}" type="presOf" srcId="{9D867F11-8A78-441E-BAD4-CFEDA40EC5D8}" destId="{05E79FEB-58DE-4630-83F1-EB21099154BB}" srcOrd="0" destOrd="0" presId="urn:microsoft.com/office/officeart/2005/8/layout/hProcess3"/>
    <dgm:cxn modelId="{F5B179C1-3C86-4D1A-A170-75A2B43E1CD7}" srcId="{1C3924B2-2EE5-4AC3-95E6-57C146ED3195}" destId="{9D867F11-8A78-441E-BAD4-CFEDA40EC5D8}" srcOrd="0" destOrd="0" parTransId="{CE547A67-FFB3-4D72-A1D8-4D2E55181791}" sibTransId="{CDFA766F-AAE8-4F58-9CD5-2ABAF6962AF2}"/>
    <dgm:cxn modelId="{5E9F8852-DD9F-4A9D-BC47-990570BE86B9}" srcId="{1C3924B2-2EE5-4AC3-95E6-57C146ED3195}" destId="{981C56AF-24D1-476C-B10B-DED15A13D663}" srcOrd="1" destOrd="0" parTransId="{A89EDF29-05BE-48FC-81D3-BF506C13A773}" sibTransId="{74EFCB82-821D-493D-AAC9-C95982B98CEC}"/>
    <dgm:cxn modelId="{F5A2C2DE-2761-4174-B9FB-5A4242046277}" type="presParOf" srcId="{7D7F6322-02A4-4A56-8B7E-F63904204DE9}" destId="{653A1735-CA63-4921-BFDC-C1F9BBBD7E94}" srcOrd="0" destOrd="0" presId="urn:microsoft.com/office/officeart/2005/8/layout/hProcess3"/>
    <dgm:cxn modelId="{35C23FC2-3A70-4063-BC26-B73C8E1BB7C7}" type="presParOf" srcId="{7D7F6322-02A4-4A56-8B7E-F63904204DE9}" destId="{277924AC-D80F-4C32-B880-175710A6F019}" srcOrd="1" destOrd="0" presId="urn:microsoft.com/office/officeart/2005/8/layout/hProcess3"/>
    <dgm:cxn modelId="{F9DB7E7E-21C5-4C9A-9680-A103D51FE852}" type="presParOf" srcId="{277924AC-D80F-4C32-B880-175710A6F019}" destId="{467E992D-93B2-4B90-A68C-B28DFC0BAF3B}" srcOrd="0" destOrd="0" presId="urn:microsoft.com/office/officeart/2005/8/layout/hProcess3"/>
    <dgm:cxn modelId="{C7044067-CEEA-4048-9F7D-73DB3DFC4EF3}" type="presParOf" srcId="{277924AC-D80F-4C32-B880-175710A6F019}" destId="{28176FCA-839A-40CE-9A33-DE0C13F402C0}" srcOrd="1" destOrd="0" presId="urn:microsoft.com/office/officeart/2005/8/layout/hProcess3"/>
    <dgm:cxn modelId="{B063835F-8475-49A2-B6B6-48BFE678A819}" type="presParOf" srcId="{28176FCA-839A-40CE-9A33-DE0C13F402C0}" destId="{87B0666F-F1B4-495A-95B7-3A693259831E}" srcOrd="0" destOrd="0" presId="urn:microsoft.com/office/officeart/2005/8/layout/hProcess3"/>
    <dgm:cxn modelId="{9EEEE845-D0E6-4244-A54E-D553839485CC}" type="presParOf" srcId="{28176FCA-839A-40CE-9A33-DE0C13F402C0}" destId="{05E79FEB-58DE-4630-83F1-EB21099154BB}" srcOrd="1" destOrd="0" presId="urn:microsoft.com/office/officeart/2005/8/layout/hProcess3"/>
    <dgm:cxn modelId="{E5345930-5522-4722-BE98-391220F929B2}" type="presParOf" srcId="{28176FCA-839A-40CE-9A33-DE0C13F402C0}" destId="{18880165-3027-43B9-A47C-41C9B08784B4}" srcOrd="2" destOrd="0" presId="urn:microsoft.com/office/officeart/2005/8/layout/hProcess3"/>
    <dgm:cxn modelId="{AA3ABA32-D539-4FB0-8979-E7457A8DBE96}" type="presParOf" srcId="{28176FCA-839A-40CE-9A33-DE0C13F402C0}" destId="{A704E422-1F3D-4970-8F12-4233633A7F1C}" srcOrd="3" destOrd="0" presId="urn:microsoft.com/office/officeart/2005/8/layout/hProcess3"/>
    <dgm:cxn modelId="{B83934B6-2248-4E68-8C5B-59B0AB8D07BC}" type="presParOf" srcId="{277924AC-D80F-4C32-B880-175710A6F019}" destId="{6C6098A2-6645-4AF6-969C-2179E1851651}" srcOrd="2" destOrd="0" presId="urn:microsoft.com/office/officeart/2005/8/layout/hProcess3"/>
    <dgm:cxn modelId="{D9879C8A-37D4-497A-847D-A0B2F5D9F559}" type="presParOf" srcId="{277924AC-D80F-4C32-B880-175710A6F019}" destId="{B2614F15-EB47-48A3-B174-D904C958F6CE}" srcOrd="3" destOrd="0" presId="urn:microsoft.com/office/officeart/2005/8/layout/hProcess3"/>
    <dgm:cxn modelId="{51B1D9B2-5039-4777-B769-DDBE31F23F3D}" type="presParOf" srcId="{B2614F15-EB47-48A3-B174-D904C958F6CE}" destId="{70647EBC-99A9-4763-9B37-0A07A2A80DB4}" srcOrd="0" destOrd="0" presId="urn:microsoft.com/office/officeart/2005/8/layout/hProcess3"/>
    <dgm:cxn modelId="{499AF651-95A0-47FB-99A2-83A98094AF17}" type="presParOf" srcId="{B2614F15-EB47-48A3-B174-D904C958F6CE}" destId="{BB5EB948-A686-47A7-868D-CF9C3A26CDC0}" srcOrd="1" destOrd="0" presId="urn:microsoft.com/office/officeart/2005/8/layout/hProcess3"/>
    <dgm:cxn modelId="{1C1E2B17-8DC5-42CA-9DC5-6FC2EBDBD751}" type="presParOf" srcId="{B2614F15-EB47-48A3-B174-D904C958F6CE}" destId="{BFC7CAFA-7262-40A1-AC89-B9AF4CCD710B}" srcOrd="2" destOrd="0" presId="urn:microsoft.com/office/officeart/2005/8/layout/hProcess3"/>
    <dgm:cxn modelId="{3BBD6F10-C1E2-4C12-BFBA-501498CF515C}" type="presParOf" srcId="{B2614F15-EB47-48A3-B174-D904C958F6CE}" destId="{08A3A89F-9140-4C41-8840-FB03E48C9644}" srcOrd="3" destOrd="0" presId="urn:microsoft.com/office/officeart/2005/8/layout/hProcess3"/>
    <dgm:cxn modelId="{8CB276E4-72DD-47DD-9B8B-66F4C42EAA00}" type="presParOf" srcId="{277924AC-D80F-4C32-B880-175710A6F019}" destId="{14AC9E1E-EE40-4942-8924-EE148BB1FD73}" srcOrd="4" destOrd="0" presId="urn:microsoft.com/office/officeart/2005/8/layout/hProcess3"/>
    <dgm:cxn modelId="{E953904D-8058-4696-A776-56A6D5703CEB}" type="presParOf" srcId="{277924AC-D80F-4C32-B880-175710A6F019}" destId="{61E42DBD-4808-49AF-AD4D-58B02149C373}" srcOrd="5" destOrd="0" presId="urn:microsoft.com/office/officeart/2005/8/layout/hProcess3"/>
    <dgm:cxn modelId="{E41CE1B1-DC04-4983-BEB7-B819B7A82D05}" type="presParOf" srcId="{61E42DBD-4808-49AF-AD4D-58B02149C373}" destId="{442A8A43-5418-4895-9401-886125FDBAA8}" srcOrd="0" destOrd="0" presId="urn:microsoft.com/office/officeart/2005/8/layout/hProcess3"/>
    <dgm:cxn modelId="{E7B5B549-12E1-40D9-BD1E-E5FB98DAA4C4}" type="presParOf" srcId="{61E42DBD-4808-49AF-AD4D-58B02149C373}" destId="{019FB918-C1D9-4F0E-81C7-3CD15180E65B}" srcOrd="1" destOrd="0" presId="urn:microsoft.com/office/officeart/2005/8/layout/hProcess3"/>
    <dgm:cxn modelId="{E2103129-C556-4397-80BB-5FFF755853F5}" type="presParOf" srcId="{61E42DBD-4808-49AF-AD4D-58B02149C373}" destId="{08A02F3C-47BC-4763-9E17-C5755DAB2DFA}" srcOrd="2" destOrd="0" presId="urn:microsoft.com/office/officeart/2005/8/layout/hProcess3"/>
    <dgm:cxn modelId="{77B7FB8F-C253-4CF9-AD17-2F5AF0080FBB}" type="presParOf" srcId="{61E42DBD-4808-49AF-AD4D-58B02149C373}" destId="{9F949C48-68CA-428C-96C8-E077018BE402}" srcOrd="3" destOrd="0" presId="urn:microsoft.com/office/officeart/2005/8/layout/hProcess3"/>
    <dgm:cxn modelId="{6A438D05-93FB-4317-905C-EC83F30BE8B5}" type="presParOf" srcId="{277924AC-D80F-4C32-B880-175710A6F019}" destId="{6907BEDC-63D8-4A12-8487-6FA669287B30}" srcOrd="6" destOrd="0" presId="urn:microsoft.com/office/officeart/2005/8/layout/hProcess3"/>
    <dgm:cxn modelId="{E7D090F6-191F-436C-B2E2-2BBD12465E1F}" type="presParOf" srcId="{277924AC-D80F-4C32-B880-175710A6F019}" destId="{D7E31358-E926-4C22-8E29-4E80BE340EE0}" srcOrd="7" destOrd="0" presId="urn:microsoft.com/office/officeart/2005/8/layout/hProcess3"/>
    <dgm:cxn modelId="{D788F693-BAE0-4AE2-8898-50F9D6AD51D8}" type="presParOf" srcId="{277924AC-D80F-4C32-B880-175710A6F019}" destId="{02F6BB2F-C0FE-48A4-96C7-A0E52FF931CA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2733B5-2B2B-4579-AD26-898EC794707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AAE3C713-2876-46EE-ACD2-7B70442247D8}">
      <dgm:prSet phldrT="[텍스트]" custT="1"/>
      <dgm:spPr/>
      <dgm:t>
        <a:bodyPr/>
        <a:lstStyle/>
        <a:p>
          <a:pPr latinLnBrk="1">
            <a:lnSpc>
              <a:spcPct val="100000"/>
            </a:lnSpc>
            <a:spcAft>
              <a:spcPts val="0"/>
            </a:spcAft>
          </a:pPr>
          <a:r>
            <a:rPr lang="en-US" altLang="ko-KR" sz="1800" dirty="0" smtClean="0"/>
            <a:t>1. </a:t>
          </a:r>
          <a:r>
            <a:rPr lang="ko-KR" altLang="en-US" sz="1800" dirty="0" smtClean="0"/>
            <a:t>유기재배 </a:t>
          </a:r>
          <a:r>
            <a:rPr lang="en-US" altLang="ko-KR" sz="1800" dirty="0" smtClean="0"/>
            <a:t>: </a:t>
          </a:r>
          <a:r>
            <a:rPr lang="ko-KR" altLang="en-US" sz="1800" dirty="0" smtClean="0"/>
            <a:t>일반재배법</a:t>
          </a:r>
          <a:r>
            <a:rPr lang="en-US" altLang="ko-KR" sz="1800" dirty="0" smtClean="0"/>
            <a:t>, </a:t>
          </a:r>
          <a:r>
            <a:rPr lang="ko-KR" altLang="en-US" sz="1800" dirty="0" err="1" smtClean="0"/>
            <a:t>시비법</a:t>
          </a:r>
          <a:r>
            <a:rPr lang="en-US" altLang="ko-KR" sz="1800" dirty="0" smtClean="0"/>
            <a:t>, </a:t>
          </a:r>
        </a:p>
        <a:p>
          <a:pPr latinLnBrk="1">
            <a:lnSpc>
              <a:spcPct val="100000"/>
            </a:lnSpc>
            <a:spcAft>
              <a:spcPts val="0"/>
            </a:spcAft>
          </a:pPr>
          <a:r>
            <a:rPr lang="en-US" altLang="ko-KR" sz="1800" dirty="0" smtClean="0"/>
            <a:t>                  </a:t>
          </a:r>
          <a:r>
            <a:rPr lang="ko-KR" altLang="en-US" sz="1800" dirty="0" err="1" smtClean="0"/>
            <a:t>농자재</a:t>
          </a:r>
          <a:r>
            <a:rPr lang="en-US" altLang="ko-KR" sz="1800" dirty="0" smtClean="0"/>
            <a:t>(</a:t>
          </a:r>
          <a:r>
            <a:rPr lang="ko-KR" altLang="en-US" sz="1800" dirty="0" smtClean="0"/>
            <a:t>미생물</a:t>
          </a:r>
          <a:r>
            <a:rPr lang="en-US" altLang="ko-KR" sz="1800" dirty="0" smtClean="0"/>
            <a:t>, </a:t>
          </a:r>
          <a:r>
            <a:rPr lang="ko-KR" altLang="en-US" sz="1800" dirty="0" err="1" smtClean="0"/>
            <a:t>목초액</a:t>
          </a:r>
          <a:r>
            <a:rPr lang="ko-KR" altLang="en-US" sz="1800" dirty="0" smtClean="0"/>
            <a:t> 등</a:t>
          </a:r>
          <a:r>
            <a:rPr lang="en-US" altLang="ko-KR" sz="1800" dirty="0" smtClean="0"/>
            <a:t>)</a:t>
          </a:r>
          <a:r>
            <a:rPr lang="ko-KR" altLang="en-US" sz="1800" dirty="0" smtClean="0"/>
            <a:t> 활용</a:t>
          </a:r>
          <a:r>
            <a:rPr lang="en-US" altLang="ko-KR" sz="1800" dirty="0" smtClean="0"/>
            <a:t> </a:t>
          </a:r>
          <a:endParaRPr lang="ko-KR" altLang="en-US" sz="1800" dirty="0"/>
        </a:p>
      </dgm:t>
    </dgm:pt>
    <dgm:pt modelId="{8145546E-B112-4D60-AF39-AA1FEB6C850A}" type="parTrans" cxnId="{95956AB1-59D8-42B7-80F0-B3B985224DAC}">
      <dgm:prSet/>
      <dgm:spPr/>
      <dgm:t>
        <a:bodyPr/>
        <a:lstStyle/>
        <a:p>
          <a:pPr latinLnBrk="1"/>
          <a:endParaRPr lang="ko-KR" altLang="en-US" sz="1800"/>
        </a:p>
      </dgm:t>
    </dgm:pt>
    <dgm:pt modelId="{84FE83F7-28EE-4EE2-AC79-E212D15A878C}" type="sibTrans" cxnId="{95956AB1-59D8-42B7-80F0-B3B985224DAC}">
      <dgm:prSet/>
      <dgm:spPr/>
      <dgm:t>
        <a:bodyPr/>
        <a:lstStyle/>
        <a:p>
          <a:pPr latinLnBrk="1"/>
          <a:endParaRPr lang="ko-KR" altLang="en-US" sz="1800"/>
        </a:p>
      </dgm:t>
    </dgm:pt>
    <dgm:pt modelId="{499113C2-2E01-4D41-9133-5C7F51B5145F}">
      <dgm:prSet phldrT="[텍스트]" custT="1"/>
      <dgm:spPr/>
      <dgm:t>
        <a:bodyPr/>
        <a:lstStyle/>
        <a:p>
          <a:pPr latinLnBrk="1"/>
          <a:r>
            <a:rPr lang="en-US" altLang="ko-KR" sz="1800" dirty="0" smtClean="0"/>
            <a:t>2. </a:t>
          </a:r>
          <a:r>
            <a:rPr lang="ko-KR" altLang="en-US" sz="1800" dirty="0" smtClean="0"/>
            <a:t>토양 </a:t>
          </a:r>
          <a:r>
            <a:rPr lang="en-US" altLang="ko-KR" sz="1800" dirty="0" smtClean="0"/>
            <a:t>:</a:t>
          </a:r>
          <a:r>
            <a:rPr lang="ko-KR" altLang="en-US" sz="1800" dirty="0" smtClean="0"/>
            <a:t>퇴비</a:t>
          </a:r>
          <a:r>
            <a:rPr lang="en-US" altLang="ko-KR" sz="1800" dirty="0" smtClean="0"/>
            <a:t>(</a:t>
          </a:r>
          <a:r>
            <a:rPr lang="ko-KR" altLang="en-US" sz="1800" dirty="0" smtClean="0"/>
            <a:t>유기질 퇴비</a:t>
          </a:r>
          <a:r>
            <a:rPr lang="en-US" altLang="ko-KR" sz="1800" dirty="0" smtClean="0"/>
            <a:t>) </a:t>
          </a:r>
        </a:p>
      </dgm:t>
    </dgm:pt>
    <dgm:pt modelId="{3DCE96BB-4415-4A80-856F-F93D881BCC03}" type="parTrans" cxnId="{03527C1A-FE8D-49B0-B4A4-30056B1CE4F8}">
      <dgm:prSet/>
      <dgm:spPr/>
      <dgm:t>
        <a:bodyPr/>
        <a:lstStyle/>
        <a:p>
          <a:pPr latinLnBrk="1"/>
          <a:endParaRPr lang="ko-KR" altLang="en-US" sz="1800"/>
        </a:p>
      </dgm:t>
    </dgm:pt>
    <dgm:pt modelId="{B048B2B6-DD96-458A-9FDF-98C49A912BC2}" type="sibTrans" cxnId="{03527C1A-FE8D-49B0-B4A4-30056B1CE4F8}">
      <dgm:prSet/>
      <dgm:spPr/>
      <dgm:t>
        <a:bodyPr/>
        <a:lstStyle/>
        <a:p>
          <a:pPr latinLnBrk="1"/>
          <a:endParaRPr lang="ko-KR" altLang="en-US" sz="1800"/>
        </a:p>
      </dgm:t>
    </dgm:pt>
    <dgm:pt modelId="{F55696EF-6723-47F7-B663-3232848411BD}">
      <dgm:prSet phldrT="[텍스트]" custT="1"/>
      <dgm:spPr/>
      <dgm:t>
        <a:bodyPr/>
        <a:lstStyle/>
        <a:p>
          <a:pPr latinLnBrk="1"/>
          <a:r>
            <a:rPr lang="en-US" altLang="ko-KR" sz="1800" dirty="0" smtClean="0"/>
            <a:t>4. </a:t>
          </a:r>
          <a:r>
            <a:rPr lang="ko-KR" altLang="en-US" sz="1800" dirty="0" err="1" smtClean="0"/>
            <a:t>유기농자재</a:t>
          </a:r>
          <a:endParaRPr lang="en-US" altLang="ko-KR" sz="1800" dirty="0" smtClean="0"/>
        </a:p>
      </dgm:t>
    </dgm:pt>
    <dgm:pt modelId="{B5BB85C8-C9FA-4672-8630-55785003D100}" type="parTrans" cxnId="{4ED9814C-80AB-40E1-965E-5BD49E6B9727}">
      <dgm:prSet/>
      <dgm:spPr/>
      <dgm:t>
        <a:bodyPr/>
        <a:lstStyle/>
        <a:p>
          <a:pPr latinLnBrk="1"/>
          <a:endParaRPr lang="ko-KR" altLang="en-US" sz="1800"/>
        </a:p>
      </dgm:t>
    </dgm:pt>
    <dgm:pt modelId="{00E35057-7E92-4AEC-B4EB-3162F9374CAB}" type="sibTrans" cxnId="{4ED9814C-80AB-40E1-965E-5BD49E6B9727}">
      <dgm:prSet/>
      <dgm:spPr/>
      <dgm:t>
        <a:bodyPr/>
        <a:lstStyle/>
        <a:p>
          <a:pPr latinLnBrk="1"/>
          <a:endParaRPr lang="ko-KR" altLang="en-US" sz="1800"/>
        </a:p>
      </dgm:t>
    </dgm:pt>
    <dgm:pt modelId="{B5B4211E-8BD2-477A-AF82-6737C957B97B}">
      <dgm:prSet custT="1"/>
      <dgm:spPr/>
      <dgm:t>
        <a:bodyPr/>
        <a:lstStyle/>
        <a:p>
          <a:pPr marL="0" marR="0" indent="0" defTabSz="914400" eaLnBrk="1" fontAlgn="auto" latinLnBrk="1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ko-KR" sz="1800" dirty="0" smtClean="0"/>
            <a:t>5. </a:t>
          </a:r>
          <a:r>
            <a:rPr lang="ko-KR" altLang="en-US" sz="1800" dirty="0" err="1" smtClean="0"/>
            <a:t>유기농</a:t>
          </a:r>
          <a:r>
            <a:rPr lang="ko-KR" altLang="en-US" sz="1800" dirty="0" smtClean="0"/>
            <a:t> 종자</a:t>
          </a:r>
          <a:endParaRPr lang="ko-KR" altLang="en-US" sz="1800" dirty="0"/>
        </a:p>
      </dgm:t>
    </dgm:pt>
    <dgm:pt modelId="{6AD94B62-911F-455D-A5D7-FE4983B240DE}" type="parTrans" cxnId="{02339F41-B7BB-446A-80BC-1B551A3C8D2F}">
      <dgm:prSet/>
      <dgm:spPr/>
      <dgm:t>
        <a:bodyPr/>
        <a:lstStyle/>
        <a:p>
          <a:pPr latinLnBrk="1"/>
          <a:endParaRPr lang="ko-KR" altLang="en-US" sz="1800"/>
        </a:p>
      </dgm:t>
    </dgm:pt>
    <dgm:pt modelId="{C2E98F0C-20BC-4EB4-9B51-17D9DE6CF87E}" type="sibTrans" cxnId="{02339F41-B7BB-446A-80BC-1B551A3C8D2F}">
      <dgm:prSet/>
      <dgm:spPr/>
      <dgm:t>
        <a:bodyPr/>
        <a:lstStyle/>
        <a:p>
          <a:pPr latinLnBrk="1"/>
          <a:endParaRPr lang="ko-KR" altLang="en-US" sz="1800"/>
        </a:p>
      </dgm:t>
    </dgm:pt>
    <dgm:pt modelId="{15FD6363-36A2-4E0D-AEFC-436D810477A5}">
      <dgm:prSet custT="1"/>
      <dgm:spPr/>
      <dgm:t>
        <a:bodyPr/>
        <a:lstStyle/>
        <a:p>
          <a:pPr marL="0" marR="0" indent="0" defTabSz="914400" eaLnBrk="1" fontAlgn="auto" latinLnBrk="1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ko-KR" sz="1800" dirty="0" smtClean="0"/>
        </a:p>
        <a:p>
          <a:pPr marL="0" marR="0" indent="0" defTabSz="914400" eaLnBrk="1" fontAlgn="auto" latinLnBrk="1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ko-KR" sz="1800" dirty="0" smtClean="0"/>
            <a:t>3. </a:t>
          </a:r>
          <a:r>
            <a:rPr lang="ko-KR" altLang="en-US" sz="1800" dirty="0" smtClean="0"/>
            <a:t>병해충</a:t>
          </a:r>
          <a:r>
            <a:rPr lang="en-US" altLang="ko-KR" sz="1800" dirty="0" smtClean="0"/>
            <a:t>, </a:t>
          </a:r>
          <a:r>
            <a:rPr lang="ko-KR" altLang="en-US" sz="1800" dirty="0" smtClean="0"/>
            <a:t>잡초</a:t>
          </a:r>
        </a:p>
        <a:p>
          <a:pPr defTabSz="577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800" dirty="0"/>
        </a:p>
      </dgm:t>
    </dgm:pt>
    <dgm:pt modelId="{2BDC2499-0102-49A9-B911-95D1EFECD81B}" type="parTrans" cxnId="{817DD0F0-E3A4-4DEA-B020-63FF69351E81}">
      <dgm:prSet/>
      <dgm:spPr/>
      <dgm:t>
        <a:bodyPr/>
        <a:lstStyle/>
        <a:p>
          <a:pPr latinLnBrk="1"/>
          <a:endParaRPr lang="ko-KR" altLang="en-US" sz="1800"/>
        </a:p>
      </dgm:t>
    </dgm:pt>
    <dgm:pt modelId="{0E4FC57B-34E4-4FC1-9C89-5E1B06B04213}" type="sibTrans" cxnId="{817DD0F0-E3A4-4DEA-B020-63FF69351E81}">
      <dgm:prSet/>
      <dgm:spPr/>
      <dgm:t>
        <a:bodyPr/>
        <a:lstStyle/>
        <a:p>
          <a:pPr latinLnBrk="1"/>
          <a:endParaRPr lang="ko-KR" altLang="en-US" sz="1800"/>
        </a:p>
      </dgm:t>
    </dgm:pt>
    <dgm:pt modelId="{025DDA89-81F0-48BA-8A94-B361EDB64F8B}" type="pres">
      <dgm:prSet presAssocID="{E92733B5-2B2B-4579-AD26-898EC794707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FF3D33B-6FC4-4006-A070-A383A603B1BD}" type="pres">
      <dgm:prSet presAssocID="{AAE3C713-2876-46EE-ACD2-7B70442247D8}" presName="comp" presStyleCnt="0"/>
      <dgm:spPr/>
    </dgm:pt>
    <dgm:pt modelId="{6AA5891E-DFFD-4563-B4A1-7524CE3B762C}" type="pres">
      <dgm:prSet presAssocID="{AAE3C713-2876-46EE-ACD2-7B70442247D8}" presName="box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FD33169B-49B5-45C1-A964-F1F8CE0684D0}" type="pres">
      <dgm:prSet presAssocID="{AAE3C713-2876-46EE-ACD2-7B70442247D8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5E6E6A7-CFCB-4206-AB60-5054FEB6827D}" type="pres">
      <dgm:prSet presAssocID="{AAE3C713-2876-46EE-ACD2-7B70442247D8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98170A0-8AD8-4B22-A9A3-E88B8CA7FFC9}" type="pres">
      <dgm:prSet presAssocID="{84FE83F7-28EE-4EE2-AC79-E212D15A878C}" presName="spacer" presStyleCnt="0"/>
      <dgm:spPr/>
    </dgm:pt>
    <dgm:pt modelId="{4F84D68A-C7F9-4F3D-85A1-4A9B8986270D}" type="pres">
      <dgm:prSet presAssocID="{499113C2-2E01-4D41-9133-5C7F51B5145F}" presName="comp" presStyleCnt="0"/>
      <dgm:spPr/>
    </dgm:pt>
    <dgm:pt modelId="{9A6100BD-E401-4E71-BD4B-C68A0FFCE9DE}" type="pres">
      <dgm:prSet presAssocID="{499113C2-2E01-4D41-9133-5C7F51B5145F}" presName="box" presStyleLbl="node1" presStyleIdx="1" presStyleCnt="5"/>
      <dgm:spPr/>
      <dgm:t>
        <a:bodyPr/>
        <a:lstStyle/>
        <a:p>
          <a:pPr latinLnBrk="1"/>
          <a:endParaRPr lang="ko-KR" altLang="en-US"/>
        </a:p>
      </dgm:t>
    </dgm:pt>
    <dgm:pt modelId="{94364D0F-6B5B-4C54-BB7B-7ACE9B191422}" type="pres">
      <dgm:prSet presAssocID="{499113C2-2E01-4D41-9133-5C7F51B5145F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CA83655F-7D66-4D5E-A6D2-9382543E528E}" type="pres">
      <dgm:prSet presAssocID="{499113C2-2E01-4D41-9133-5C7F51B5145F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C76B442-B0B1-4773-89F8-3788AABDF10D}" type="pres">
      <dgm:prSet presAssocID="{B048B2B6-DD96-458A-9FDF-98C49A912BC2}" presName="spacer" presStyleCnt="0"/>
      <dgm:spPr/>
    </dgm:pt>
    <dgm:pt modelId="{317E3611-9D26-4EDB-957F-5CF0F8468C9C}" type="pres">
      <dgm:prSet presAssocID="{15FD6363-36A2-4E0D-AEFC-436D810477A5}" presName="comp" presStyleCnt="0"/>
      <dgm:spPr/>
    </dgm:pt>
    <dgm:pt modelId="{0EE296BB-E806-4616-A1E4-7925A97EB948}" type="pres">
      <dgm:prSet presAssocID="{15FD6363-36A2-4E0D-AEFC-436D810477A5}" presName="box" presStyleLbl="node1" presStyleIdx="2" presStyleCnt="5"/>
      <dgm:spPr/>
      <dgm:t>
        <a:bodyPr/>
        <a:lstStyle/>
        <a:p>
          <a:pPr latinLnBrk="1"/>
          <a:endParaRPr lang="ko-KR" altLang="en-US"/>
        </a:p>
      </dgm:t>
    </dgm:pt>
    <dgm:pt modelId="{8E253D2C-0889-45C0-8692-1FD9EB786A62}" type="pres">
      <dgm:prSet presAssocID="{15FD6363-36A2-4E0D-AEFC-436D810477A5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AC82988-57DB-413E-A655-60811179E8B8}" type="pres">
      <dgm:prSet presAssocID="{15FD6363-36A2-4E0D-AEFC-436D810477A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E99D01A-3E36-4470-B8C9-BBEB8714EFAE}" type="pres">
      <dgm:prSet presAssocID="{0E4FC57B-34E4-4FC1-9C89-5E1B06B04213}" presName="spacer" presStyleCnt="0"/>
      <dgm:spPr/>
    </dgm:pt>
    <dgm:pt modelId="{F1C5903D-E997-4559-9C26-BD5E4CDF5915}" type="pres">
      <dgm:prSet presAssocID="{F55696EF-6723-47F7-B663-3232848411BD}" presName="comp" presStyleCnt="0"/>
      <dgm:spPr/>
    </dgm:pt>
    <dgm:pt modelId="{8D575205-E1D1-4524-BD69-15EBBF9A92A6}" type="pres">
      <dgm:prSet presAssocID="{F55696EF-6723-47F7-B663-3232848411BD}" presName="box" presStyleLbl="node1" presStyleIdx="3" presStyleCnt="5"/>
      <dgm:spPr/>
      <dgm:t>
        <a:bodyPr/>
        <a:lstStyle/>
        <a:p>
          <a:pPr latinLnBrk="1"/>
          <a:endParaRPr lang="ko-KR" altLang="en-US"/>
        </a:p>
      </dgm:t>
    </dgm:pt>
    <dgm:pt modelId="{6F2CFFB4-2CF1-4164-B56B-C08CC9C1AAD6}" type="pres">
      <dgm:prSet presAssocID="{F55696EF-6723-47F7-B663-3232848411BD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latinLnBrk="1"/>
          <a:endParaRPr lang="ko-KR" altLang="en-US"/>
        </a:p>
      </dgm:t>
    </dgm:pt>
    <dgm:pt modelId="{88182400-8F49-4B71-A753-322978BC9C98}" type="pres">
      <dgm:prSet presAssocID="{F55696EF-6723-47F7-B663-3232848411BD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03AA319-60F6-414A-95DF-61315BB2768E}" type="pres">
      <dgm:prSet presAssocID="{00E35057-7E92-4AEC-B4EB-3162F9374CAB}" presName="spacer" presStyleCnt="0"/>
      <dgm:spPr/>
    </dgm:pt>
    <dgm:pt modelId="{2E1E5FE6-053A-4B74-9DA4-650799A4701B}" type="pres">
      <dgm:prSet presAssocID="{B5B4211E-8BD2-477A-AF82-6737C957B97B}" presName="comp" presStyleCnt="0"/>
      <dgm:spPr/>
    </dgm:pt>
    <dgm:pt modelId="{4A0C6889-B5E9-440F-8843-E48384F1E563}" type="pres">
      <dgm:prSet presAssocID="{B5B4211E-8BD2-477A-AF82-6737C957B97B}" presName="box" presStyleLbl="node1" presStyleIdx="4" presStyleCnt="5"/>
      <dgm:spPr/>
      <dgm:t>
        <a:bodyPr/>
        <a:lstStyle/>
        <a:p>
          <a:pPr latinLnBrk="1"/>
          <a:endParaRPr lang="ko-KR" altLang="en-US"/>
        </a:p>
      </dgm:t>
    </dgm:pt>
    <dgm:pt modelId="{5D2881E7-510A-4516-AE04-DA8505088EFF}" type="pres">
      <dgm:prSet presAssocID="{B5B4211E-8BD2-477A-AF82-6737C957B97B}" presName="img" presStyleLbl="fgImgPlace1" presStyleIdx="4" presStyleCnt="5"/>
      <dgm:spPr/>
    </dgm:pt>
    <dgm:pt modelId="{0AE7F678-9632-449C-92F9-80D272FA108C}" type="pres">
      <dgm:prSet presAssocID="{B5B4211E-8BD2-477A-AF82-6737C957B97B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18D83901-7732-4F5A-8767-28618855A779}" type="presOf" srcId="{499113C2-2E01-4D41-9133-5C7F51B5145F}" destId="{CA83655F-7D66-4D5E-A6D2-9382543E528E}" srcOrd="1" destOrd="0" presId="urn:microsoft.com/office/officeart/2005/8/layout/vList4#1"/>
    <dgm:cxn modelId="{7808ACC8-729D-4D69-B62C-D35E054F1F33}" type="presOf" srcId="{F55696EF-6723-47F7-B663-3232848411BD}" destId="{88182400-8F49-4B71-A753-322978BC9C98}" srcOrd="1" destOrd="0" presId="urn:microsoft.com/office/officeart/2005/8/layout/vList4#1"/>
    <dgm:cxn modelId="{996BAF76-C4EB-4DA5-91EC-F220AE68F096}" type="presOf" srcId="{499113C2-2E01-4D41-9133-5C7F51B5145F}" destId="{9A6100BD-E401-4E71-BD4B-C68A0FFCE9DE}" srcOrd="0" destOrd="0" presId="urn:microsoft.com/office/officeart/2005/8/layout/vList4#1"/>
    <dgm:cxn modelId="{25FFB041-DBB8-4920-A7BC-5DDB6DF8EE8B}" type="presOf" srcId="{B5B4211E-8BD2-477A-AF82-6737C957B97B}" destId="{4A0C6889-B5E9-440F-8843-E48384F1E563}" srcOrd="0" destOrd="0" presId="urn:microsoft.com/office/officeart/2005/8/layout/vList4#1"/>
    <dgm:cxn modelId="{92DFAA6F-3DCB-4426-A7DE-D791FD48696D}" type="presOf" srcId="{15FD6363-36A2-4E0D-AEFC-436D810477A5}" destId="{8AC82988-57DB-413E-A655-60811179E8B8}" srcOrd="1" destOrd="0" presId="urn:microsoft.com/office/officeart/2005/8/layout/vList4#1"/>
    <dgm:cxn modelId="{95956AB1-59D8-42B7-80F0-B3B985224DAC}" srcId="{E92733B5-2B2B-4579-AD26-898EC7947075}" destId="{AAE3C713-2876-46EE-ACD2-7B70442247D8}" srcOrd="0" destOrd="0" parTransId="{8145546E-B112-4D60-AF39-AA1FEB6C850A}" sibTransId="{84FE83F7-28EE-4EE2-AC79-E212D15A878C}"/>
    <dgm:cxn modelId="{4ED9814C-80AB-40E1-965E-5BD49E6B9727}" srcId="{E92733B5-2B2B-4579-AD26-898EC7947075}" destId="{F55696EF-6723-47F7-B663-3232848411BD}" srcOrd="3" destOrd="0" parTransId="{B5BB85C8-C9FA-4672-8630-55785003D100}" sibTransId="{00E35057-7E92-4AEC-B4EB-3162F9374CAB}"/>
    <dgm:cxn modelId="{02339F41-B7BB-446A-80BC-1B551A3C8D2F}" srcId="{E92733B5-2B2B-4579-AD26-898EC7947075}" destId="{B5B4211E-8BD2-477A-AF82-6737C957B97B}" srcOrd="4" destOrd="0" parTransId="{6AD94B62-911F-455D-A5D7-FE4983B240DE}" sibTransId="{C2E98F0C-20BC-4EB4-9B51-17D9DE6CF87E}"/>
    <dgm:cxn modelId="{817DD0F0-E3A4-4DEA-B020-63FF69351E81}" srcId="{E92733B5-2B2B-4579-AD26-898EC7947075}" destId="{15FD6363-36A2-4E0D-AEFC-436D810477A5}" srcOrd="2" destOrd="0" parTransId="{2BDC2499-0102-49A9-B911-95D1EFECD81B}" sibTransId="{0E4FC57B-34E4-4FC1-9C89-5E1B06B04213}"/>
    <dgm:cxn modelId="{D14769F6-09BB-4A39-878C-D99F637B2556}" type="presOf" srcId="{AAE3C713-2876-46EE-ACD2-7B70442247D8}" destId="{6AA5891E-DFFD-4563-B4A1-7524CE3B762C}" srcOrd="0" destOrd="0" presId="urn:microsoft.com/office/officeart/2005/8/layout/vList4#1"/>
    <dgm:cxn modelId="{0838C9B5-13E1-4AA8-8EE1-4A7CAC8CB423}" type="presOf" srcId="{B5B4211E-8BD2-477A-AF82-6737C957B97B}" destId="{0AE7F678-9632-449C-92F9-80D272FA108C}" srcOrd="1" destOrd="0" presId="urn:microsoft.com/office/officeart/2005/8/layout/vList4#1"/>
    <dgm:cxn modelId="{FFB01114-1B0D-4A60-BE50-A9AD7C5E6E9D}" type="presOf" srcId="{AAE3C713-2876-46EE-ACD2-7B70442247D8}" destId="{E5E6E6A7-CFCB-4206-AB60-5054FEB6827D}" srcOrd="1" destOrd="0" presId="urn:microsoft.com/office/officeart/2005/8/layout/vList4#1"/>
    <dgm:cxn modelId="{5BF746FB-53FF-4D33-B0E7-8142FF2DFABB}" type="presOf" srcId="{F55696EF-6723-47F7-B663-3232848411BD}" destId="{8D575205-E1D1-4524-BD69-15EBBF9A92A6}" srcOrd="0" destOrd="0" presId="urn:microsoft.com/office/officeart/2005/8/layout/vList4#1"/>
    <dgm:cxn modelId="{03527C1A-FE8D-49B0-B4A4-30056B1CE4F8}" srcId="{E92733B5-2B2B-4579-AD26-898EC7947075}" destId="{499113C2-2E01-4D41-9133-5C7F51B5145F}" srcOrd="1" destOrd="0" parTransId="{3DCE96BB-4415-4A80-856F-F93D881BCC03}" sibTransId="{B048B2B6-DD96-458A-9FDF-98C49A912BC2}"/>
    <dgm:cxn modelId="{E66F15E6-46B8-4D5E-844A-7C895505BFDF}" type="presOf" srcId="{15FD6363-36A2-4E0D-AEFC-436D810477A5}" destId="{0EE296BB-E806-4616-A1E4-7925A97EB948}" srcOrd="0" destOrd="0" presId="urn:microsoft.com/office/officeart/2005/8/layout/vList4#1"/>
    <dgm:cxn modelId="{41B75DE6-5BCA-4081-91E2-1A54068D94B9}" type="presOf" srcId="{E92733B5-2B2B-4579-AD26-898EC7947075}" destId="{025DDA89-81F0-48BA-8A94-B361EDB64F8B}" srcOrd="0" destOrd="0" presId="urn:microsoft.com/office/officeart/2005/8/layout/vList4#1"/>
    <dgm:cxn modelId="{86A7473B-C8F1-4FAC-8149-3C66D4903CB1}" type="presParOf" srcId="{025DDA89-81F0-48BA-8A94-B361EDB64F8B}" destId="{4FF3D33B-6FC4-4006-A070-A383A603B1BD}" srcOrd="0" destOrd="0" presId="urn:microsoft.com/office/officeart/2005/8/layout/vList4#1"/>
    <dgm:cxn modelId="{62A21D47-919D-4D00-AED4-6C9A033E12BB}" type="presParOf" srcId="{4FF3D33B-6FC4-4006-A070-A383A603B1BD}" destId="{6AA5891E-DFFD-4563-B4A1-7524CE3B762C}" srcOrd="0" destOrd="0" presId="urn:microsoft.com/office/officeart/2005/8/layout/vList4#1"/>
    <dgm:cxn modelId="{4ADA0894-624A-4CEE-A539-B9B885B85531}" type="presParOf" srcId="{4FF3D33B-6FC4-4006-A070-A383A603B1BD}" destId="{FD33169B-49B5-45C1-A964-F1F8CE0684D0}" srcOrd="1" destOrd="0" presId="urn:microsoft.com/office/officeart/2005/8/layout/vList4#1"/>
    <dgm:cxn modelId="{41CBA640-EC91-41C7-9E90-3F49B5FE66A8}" type="presParOf" srcId="{4FF3D33B-6FC4-4006-A070-A383A603B1BD}" destId="{E5E6E6A7-CFCB-4206-AB60-5054FEB6827D}" srcOrd="2" destOrd="0" presId="urn:microsoft.com/office/officeart/2005/8/layout/vList4#1"/>
    <dgm:cxn modelId="{03D1C3E9-58BC-452C-A57E-B9D7D3B5F45A}" type="presParOf" srcId="{025DDA89-81F0-48BA-8A94-B361EDB64F8B}" destId="{698170A0-8AD8-4B22-A9A3-E88B8CA7FFC9}" srcOrd="1" destOrd="0" presId="urn:microsoft.com/office/officeart/2005/8/layout/vList4#1"/>
    <dgm:cxn modelId="{FCC0A671-0534-4C72-98C7-DFD22DDBD297}" type="presParOf" srcId="{025DDA89-81F0-48BA-8A94-B361EDB64F8B}" destId="{4F84D68A-C7F9-4F3D-85A1-4A9B8986270D}" srcOrd="2" destOrd="0" presId="urn:microsoft.com/office/officeart/2005/8/layout/vList4#1"/>
    <dgm:cxn modelId="{BB43FCF2-5025-4B2A-8FA4-4611732D6D8A}" type="presParOf" srcId="{4F84D68A-C7F9-4F3D-85A1-4A9B8986270D}" destId="{9A6100BD-E401-4E71-BD4B-C68A0FFCE9DE}" srcOrd="0" destOrd="0" presId="urn:microsoft.com/office/officeart/2005/8/layout/vList4#1"/>
    <dgm:cxn modelId="{382DD9EB-3E91-4BEA-95B1-A396742B308C}" type="presParOf" srcId="{4F84D68A-C7F9-4F3D-85A1-4A9B8986270D}" destId="{94364D0F-6B5B-4C54-BB7B-7ACE9B191422}" srcOrd="1" destOrd="0" presId="urn:microsoft.com/office/officeart/2005/8/layout/vList4#1"/>
    <dgm:cxn modelId="{97BCE7FE-5DA6-4FFB-B615-E4C0ACDB7910}" type="presParOf" srcId="{4F84D68A-C7F9-4F3D-85A1-4A9B8986270D}" destId="{CA83655F-7D66-4D5E-A6D2-9382543E528E}" srcOrd="2" destOrd="0" presId="urn:microsoft.com/office/officeart/2005/8/layout/vList4#1"/>
    <dgm:cxn modelId="{A81BDCC7-3095-4F7E-A30B-CA1AB4EF5624}" type="presParOf" srcId="{025DDA89-81F0-48BA-8A94-B361EDB64F8B}" destId="{EC76B442-B0B1-4773-89F8-3788AABDF10D}" srcOrd="3" destOrd="0" presId="urn:microsoft.com/office/officeart/2005/8/layout/vList4#1"/>
    <dgm:cxn modelId="{44224E5C-6714-4468-A4E1-FCD8A86E3ABB}" type="presParOf" srcId="{025DDA89-81F0-48BA-8A94-B361EDB64F8B}" destId="{317E3611-9D26-4EDB-957F-5CF0F8468C9C}" srcOrd="4" destOrd="0" presId="urn:microsoft.com/office/officeart/2005/8/layout/vList4#1"/>
    <dgm:cxn modelId="{8FD98530-3E84-4C06-9F77-528128FD3F47}" type="presParOf" srcId="{317E3611-9D26-4EDB-957F-5CF0F8468C9C}" destId="{0EE296BB-E806-4616-A1E4-7925A97EB948}" srcOrd="0" destOrd="0" presId="urn:microsoft.com/office/officeart/2005/8/layout/vList4#1"/>
    <dgm:cxn modelId="{AB4EB1ED-FCCF-4410-814F-8DBC93B37710}" type="presParOf" srcId="{317E3611-9D26-4EDB-957F-5CF0F8468C9C}" destId="{8E253D2C-0889-45C0-8692-1FD9EB786A62}" srcOrd="1" destOrd="0" presId="urn:microsoft.com/office/officeart/2005/8/layout/vList4#1"/>
    <dgm:cxn modelId="{E3D4A296-176E-4995-A1C8-0930F9CB36CC}" type="presParOf" srcId="{317E3611-9D26-4EDB-957F-5CF0F8468C9C}" destId="{8AC82988-57DB-413E-A655-60811179E8B8}" srcOrd="2" destOrd="0" presId="urn:microsoft.com/office/officeart/2005/8/layout/vList4#1"/>
    <dgm:cxn modelId="{22F2D04B-76A9-4F9F-AB8A-44184CB56611}" type="presParOf" srcId="{025DDA89-81F0-48BA-8A94-B361EDB64F8B}" destId="{CE99D01A-3E36-4470-B8C9-BBEB8714EFAE}" srcOrd="5" destOrd="0" presId="urn:microsoft.com/office/officeart/2005/8/layout/vList4#1"/>
    <dgm:cxn modelId="{F363820B-7B06-4366-BA5C-3DD360FC85DB}" type="presParOf" srcId="{025DDA89-81F0-48BA-8A94-B361EDB64F8B}" destId="{F1C5903D-E997-4559-9C26-BD5E4CDF5915}" srcOrd="6" destOrd="0" presId="urn:microsoft.com/office/officeart/2005/8/layout/vList4#1"/>
    <dgm:cxn modelId="{968485F8-C0AB-4278-8EAC-EB7929FD0C29}" type="presParOf" srcId="{F1C5903D-E997-4559-9C26-BD5E4CDF5915}" destId="{8D575205-E1D1-4524-BD69-15EBBF9A92A6}" srcOrd="0" destOrd="0" presId="urn:microsoft.com/office/officeart/2005/8/layout/vList4#1"/>
    <dgm:cxn modelId="{F88FA56F-3449-4CCC-9FE7-6A1A5F975CFA}" type="presParOf" srcId="{F1C5903D-E997-4559-9C26-BD5E4CDF5915}" destId="{6F2CFFB4-2CF1-4164-B56B-C08CC9C1AAD6}" srcOrd="1" destOrd="0" presId="urn:microsoft.com/office/officeart/2005/8/layout/vList4#1"/>
    <dgm:cxn modelId="{B8966AB6-36CF-4271-976D-5278D9DF824F}" type="presParOf" srcId="{F1C5903D-E997-4559-9C26-BD5E4CDF5915}" destId="{88182400-8F49-4B71-A753-322978BC9C98}" srcOrd="2" destOrd="0" presId="urn:microsoft.com/office/officeart/2005/8/layout/vList4#1"/>
    <dgm:cxn modelId="{4972A633-7FA5-4F50-9C80-32E408B9B9FD}" type="presParOf" srcId="{025DDA89-81F0-48BA-8A94-B361EDB64F8B}" destId="{D03AA319-60F6-414A-95DF-61315BB2768E}" srcOrd="7" destOrd="0" presId="urn:microsoft.com/office/officeart/2005/8/layout/vList4#1"/>
    <dgm:cxn modelId="{258ADE82-393A-49BF-BF82-8CFCDC086C62}" type="presParOf" srcId="{025DDA89-81F0-48BA-8A94-B361EDB64F8B}" destId="{2E1E5FE6-053A-4B74-9DA4-650799A4701B}" srcOrd="8" destOrd="0" presId="urn:microsoft.com/office/officeart/2005/8/layout/vList4#1"/>
    <dgm:cxn modelId="{2EFFD9CA-E561-4FD9-AC8F-9A00CE80873A}" type="presParOf" srcId="{2E1E5FE6-053A-4B74-9DA4-650799A4701B}" destId="{4A0C6889-B5E9-440F-8843-E48384F1E563}" srcOrd="0" destOrd="0" presId="urn:microsoft.com/office/officeart/2005/8/layout/vList4#1"/>
    <dgm:cxn modelId="{7F3AAF41-3137-4617-8B77-921E202D10F7}" type="presParOf" srcId="{2E1E5FE6-053A-4B74-9DA4-650799A4701B}" destId="{5D2881E7-510A-4516-AE04-DA8505088EFF}" srcOrd="1" destOrd="0" presId="urn:microsoft.com/office/officeart/2005/8/layout/vList4#1"/>
    <dgm:cxn modelId="{23D3DB60-5DD8-4EE1-8900-043F8F9AB22A}" type="presParOf" srcId="{2E1E5FE6-053A-4B74-9DA4-650799A4701B}" destId="{0AE7F678-9632-449C-92F9-80D272FA108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173FC7-8F81-4672-A9B9-7CB8A77CA72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596259DD-0F88-4FEE-89AE-823EA50AE1DF}">
      <dgm:prSet phldrT="[텍스트]"/>
      <dgm:sp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</dgm:spPr>
      <dgm:t>
        <a:bodyPr/>
        <a:lstStyle/>
        <a:p>
          <a:pPr latinLnBrk="1"/>
          <a:r>
            <a:rPr lang="ko-KR" altLang="en-US" dirty="0" smtClean="0">
              <a:solidFill>
                <a:srgbClr val="FF0000"/>
              </a:solidFill>
            </a:rPr>
            <a:t>광</a:t>
          </a:r>
          <a:endParaRPr lang="ko-KR" altLang="en-US" dirty="0">
            <a:solidFill>
              <a:srgbClr val="FF0000"/>
            </a:solidFill>
          </a:endParaRPr>
        </a:p>
      </dgm:t>
    </dgm:pt>
    <dgm:pt modelId="{031C91CE-D679-4370-A20C-F814E1497CEE}" type="parTrans" cxnId="{287D109A-054C-4CC7-8020-98C5EAEDD02D}">
      <dgm:prSet/>
      <dgm:spPr/>
      <dgm:t>
        <a:bodyPr/>
        <a:lstStyle/>
        <a:p>
          <a:pPr latinLnBrk="1"/>
          <a:endParaRPr lang="ko-KR" altLang="en-US"/>
        </a:p>
      </dgm:t>
    </dgm:pt>
    <dgm:pt modelId="{DB614E40-1F43-4753-8282-2908BE0F67A3}" type="sibTrans" cxnId="{287D109A-054C-4CC7-8020-98C5EAEDD02D}">
      <dgm:prSet/>
      <dgm:spPr/>
      <dgm:t>
        <a:bodyPr/>
        <a:lstStyle/>
        <a:p>
          <a:pPr latinLnBrk="1"/>
          <a:endParaRPr lang="ko-KR" altLang="en-US"/>
        </a:p>
      </dgm:t>
    </dgm:pt>
    <dgm:pt modelId="{0EAEEE61-ACF6-45D2-9583-0BD91E9C3481}">
      <dgm:prSet phldrT="[텍스트]"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pPr latinLnBrk="1"/>
          <a:r>
            <a:rPr lang="ko-KR" altLang="en-US" dirty="0" smtClean="0">
              <a:solidFill>
                <a:srgbClr val="0000FF"/>
              </a:solidFill>
            </a:rPr>
            <a:t>수분</a:t>
          </a:r>
          <a:endParaRPr lang="ko-KR" altLang="en-US" dirty="0">
            <a:solidFill>
              <a:srgbClr val="0000FF"/>
            </a:solidFill>
          </a:endParaRPr>
        </a:p>
      </dgm:t>
    </dgm:pt>
    <dgm:pt modelId="{6C80B254-9754-4F4D-A2AF-00BB473EC60D}" type="parTrans" cxnId="{EB3AB169-E4C3-4614-9733-CA9ADC6632F4}">
      <dgm:prSet/>
      <dgm:spPr/>
      <dgm:t>
        <a:bodyPr/>
        <a:lstStyle/>
        <a:p>
          <a:pPr latinLnBrk="1"/>
          <a:endParaRPr lang="ko-KR" altLang="en-US"/>
        </a:p>
      </dgm:t>
    </dgm:pt>
    <dgm:pt modelId="{6E0972E5-0408-4377-9312-1CD696DBF177}" type="sibTrans" cxnId="{EB3AB169-E4C3-4614-9733-CA9ADC6632F4}">
      <dgm:prSet/>
      <dgm:spPr/>
      <dgm:t>
        <a:bodyPr/>
        <a:lstStyle/>
        <a:p>
          <a:pPr latinLnBrk="1"/>
          <a:endParaRPr lang="ko-KR" altLang="en-US"/>
        </a:p>
      </dgm:t>
    </dgm:pt>
    <dgm:pt modelId="{6DAD1705-0CA0-497E-A3C8-B6AEF819897C}">
      <dgm:prSet phldrT="[텍스트]"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</dgm:spPr>
      <dgm:t>
        <a:bodyPr/>
        <a:lstStyle/>
        <a:p>
          <a:pPr latinLnBrk="1"/>
          <a:r>
            <a:rPr lang="ko-KR" altLang="en-US" dirty="0" smtClean="0">
              <a:solidFill>
                <a:srgbClr val="FF0000"/>
              </a:solidFill>
            </a:rPr>
            <a:t>병충</a:t>
          </a:r>
          <a:endParaRPr lang="ko-KR" altLang="en-US" dirty="0">
            <a:solidFill>
              <a:srgbClr val="FF0000"/>
            </a:solidFill>
          </a:endParaRPr>
        </a:p>
      </dgm:t>
    </dgm:pt>
    <dgm:pt modelId="{3265CCE6-B467-4F98-8EE9-7369ABF0FA02}" type="parTrans" cxnId="{86064664-AD15-42C4-8626-9D9517673E2D}">
      <dgm:prSet/>
      <dgm:spPr/>
      <dgm:t>
        <a:bodyPr/>
        <a:lstStyle/>
        <a:p>
          <a:pPr latinLnBrk="1"/>
          <a:endParaRPr lang="ko-KR" altLang="en-US"/>
        </a:p>
      </dgm:t>
    </dgm:pt>
    <dgm:pt modelId="{4FBF2475-7E49-4413-BC1C-1A5C5590C966}" type="sibTrans" cxnId="{86064664-AD15-42C4-8626-9D9517673E2D}">
      <dgm:prSet/>
      <dgm:spPr/>
      <dgm:t>
        <a:bodyPr/>
        <a:lstStyle/>
        <a:p>
          <a:pPr latinLnBrk="1"/>
          <a:endParaRPr lang="ko-KR" altLang="en-US"/>
        </a:p>
      </dgm:t>
    </dgm:pt>
    <dgm:pt modelId="{C752C641-A321-4390-8F92-4F41DDC1CBF2}">
      <dgm:prSet phldrT="[텍스트]"/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</dgm:spPr>
      <dgm:t>
        <a:bodyPr/>
        <a:lstStyle/>
        <a:p>
          <a:pPr latinLnBrk="1"/>
          <a:r>
            <a:rPr lang="ko-KR" altLang="en-US" dirty="0" smtClean="0">
              <a:solidFill>
                <a:srgbClr val="009900"/>
              </a:solidFill>
            </a:rPr>
            <a:t>제초</a:t>
          </a:r>
          <a:endParaRPr lang="ko-KR" altLang="en-US" dirty="0">
            <a:solidFill>
              <a:srgbClr val="009900"/>
            </a:solidFill>
          </a:endParaRPr>
        </a:p>
      </dgm:t>
    </dgm:pt>
    <dgm:pt modelId="{EA56CE56-8EB8-4E41-8AC3-E715CC0840A7}" type="parTrans" cxnId="{DD80E977-EF9B-447F-A61E-475B458FF492}">
      <dgm:prSet/>
      <dgm:spPr/>
      <dgm:t>
        <a:bodyPr/>
        <a:lstStyle/>
        <a:p>
          <a:pPr latinLnBrk="1"/>
          <a:endParaRPr lang="ko-KR" altLang="en-US"/>
        </a:p>
      </dgm:t>
    </dgm:pt>
    <dgm:pt modelId="{68C873FD-92FB-42F5-BFEA-DD484355358D}" type="sibTrans" cxnId="{DD80E977-EF9B-447F-A61E-475B458FF492}">
      <dgm:prSet/>
      <dgm:spPr/>
      <dgm:t>
        <a:bodyPr/>
        <a:lstStyle/>
        <a:p>
          <a:pPr latinLnBrk="1"/>
          <a:endParaRPr lang="ko-KR" altLang="en-US"/>
        </a:p>
      </dgm:t>
    </dgm:pt>
    <dgm:pt modelId="{348FA02F-BEF2-4C3D-9342-547ACFE7A73C}">
      <dgm:prSet phldrT="[텍스트]"/>
      <dgm:sp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</dgm:spPr>
      <dgm:t>
        <a:bodyPr/>
        <a:lstStyle/>
        <a:p>
          <a:pPr latinLnBrk="1"/>
          <a:r>
            <a:rPr lang="ko-KR" altLang="en-US" dirty="0" smtClean="0">
              <a:solidFill>
                <a:srgbClr val="FF00FF"/>
              </a:solidFill>
            </a:rPr>
            <a:t>온도</a:t>
          </a:r>
          <a:endParaRPr lang="ko-KR" altLang="en-US" dirty="0">
            <a:solidFill>
              <a:srgbClr val="FF00FF"/>
            </a:solidFill>
          </a:endParaRPr>
        </a:p>
      </dgm:t>
    </dgm:pt>
    <dgm:pt modelId="{F6690B95-8908-410A-833F-506411B73BDE}" type="parTrans" cxnId="{AC391C64-60CA-4CB0-8D69-D31DE9E861F9}">
      <dgm:prSet/>
      <dgm:spPr/>
      <dgm:t>
        <a:bodyPr/>
        <a:lstStyle/>
        <a:p>
          <a:pPr latinLnBrk="1"/>
          <a:endParaRPr lang="ko-KR" altLang="en-US"/>
        </a:p>
      </dgm:t>
    </dgm:pt>
    <dgm:pt modelId="{114D23C2-5BF6-439D-AA6D-74DA9F72B443}" type="sibTrans" cxnId="{AC391C64-60CA-4CB0-8D69-D31DE9E861F9}">
      <dgm:prSet/>
      <dgm:spPr/>
      <dgm:t>
        <a:bodyPr/>
        <a:lstStyle/>
        <a:p>
          <a:pPr latinLnBrk="1"/>
          <a:endParaRPr lang="ko-KR" altLang="en-US"/>
        </a:p>
      </dgm:t>
    </dgm:pt>
    <dgm:pt modelId="{F9BCF328-BE39-4DDA-B9D0-F19E67C89ADD}" type="pres">
      <dgm:prSet presAssocID="{17173FC7-8F81-4672-A9B9-7CB8A77CA72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C7F3A6E-87D7-481F-A6B5-79749858B6A9}" type="pres">
      <dgm:prSet presAssocID="{596259DD-0F88-4FEE-89AE-823EA50AE1D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CA0E4AD-95A4-4B8C-AB50-78F83726A31A}" type="pres">
      <dgm:prSet presAssocID="{DB614E40-1F43-4753-8282-2908BE0F67A3}" presName="sibTrans" presStyleLbl="sibTrans2D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30073B94-B6D2-4A63-A484-6DCED8AE8A0A}" type="pres">
      <dgm:prSet presAssocID="{DB614E40-1F43-4753-8282-2908BE0F67A3}" presName="connectorText" presStyleLbl="sibTrans2D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ACF21F52-ECEA-4AEE-96DB-D9C47C9E8E20}" type="pres">
      <dgm:prSet presAssocID="{0EAEEE61-ACF6-45D2-9583-0BD91E9C348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799EF26-BDBC-444F-8F30-5060C9537A33}" type="pres">
      <dgm:prSet presAssocID="{6E0972E5-0408-4377-9312-1CD696DBF177}" presName="sibTrans" presStyleLbl="sibTrans2D1" presStyleIdx="1" presStyleCnt="5"/>
      <dgm:spPr/>
      <dgm:t>
        <a:bodyPr/>
        <a:lstStyle/>
        <a:p>
          <a:pPr latinLnBrk="1"/>
          <a:endParaRPr lang="ko-KR" altLang="en-US"/>
        </a:p>
      </dgm:t>
    </dgm:pt>
    <dgm:pt modelId="{F34068C5-B312-4D44-A80C-5331F5948836}" type="pres">
      <dgm:prSet presAssocID="{6E0972E5-0408-4377-9312-1CD696DBF177}" presName="connectorText" presStyleLbl="sibTrans2D1" presStyleIdx="1" presStyleCnt="5"/>
      <dgm:spPr/>
      <dgm:t>
        <a:bodyPr/>
        <a:lstStyle/>
        <a:p>
          <a:pPr latinLnBrk="1"/>
          <a:endParaRPr lang="ko-KR" altLang="en-US"/>
        </a:p>
      </dgm:t>
    </dgm:pt>
    <dgm:pt modelId="{156251F6-1A93-4588-96FC-D6B1BC839507}" type="pres">
      <dgm:prSet presAssocID="{6DAD1705-0CA0-497E-A3C8-B6AEF819897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73789D4-402B-475F-B24B-8EB099E003C1}" type="pres">
      <dgm:prSet presAssocID="{4FBF2475-7E49-4413-BC1C-1A5C5590C966}" presName="sibTrans" presStyleLbl="sibTrans2D1" presStyleIdx="2" presStyleCnt="5"/>
      <dgm:spPr/>
      <dgm:t>
        <a:bodyPr/>
        <a:lstStyle/>
        <a:p>
          <a:pPr latinLnBrk="1"/>
          <a:endParaRPr lang="ko-KR" altLang="en-US"/>
        </a:p>
      </dgm:t>
    </dgm:pt>
    <dgm:pt modelId="{A61F63DB-B0F6-4911-9202-34BE191B26DA}" type="pres">
      <dgm:prSet presAssocID="{4FBF2475-7E49-4413-BC1C-1A5C5590C966}" presName="connectorText" presStyleLbl="sibTrans2D1" presStyleIdx="2" presStyleCnt="5"/>
      <dgm:spPr/>
      <dgm:t>
        <a:bodyPr/>
        <a:lstStyle/>
        <a:p>
          <a:pPr latinLnBrk="1"/>
          <a:endParaRPr lang="ko-KR" altLang="en-US"/>
        </a:p>
      </dgm:t>
    </dgm:pt>
    <dgm:pt modelId="{6B25033E-6145-4917-8839-04FAE54F6F01}" type="pres">
      <dgm:prSet presAssocID="{C752C641-A321-4390-8F92-4F41DDC1CBF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94F86BC-C790-4A06-805E-280CEAC15271}" type="pres">
      <dgm:prSet presAssocID="{68C873FD-92FB-42F5-BFEA-DD484355358D}" presName="sibTrans" presStyleLbl="sibTrans2D1" presStyleIdx="3" presStyleCnt="5"/>
      <dgm:spPr/>
      <dgm:t>
        <a:bodyPr/>
        <a:lstStyle/>
        <a:p>
          <a:pPr latinLnBrk="1"/>
          <a:endParaRPr lang="ko-KR" altLang="en-US"/>
        </a:p>
      </dgm:t>
    </dgm:pt>
    <dgm:pt modelId="{C5B1EED8-E980-49D4-AE7A-541C4CA0285A}" type="pres">
      <dgm:prSet presAssocID="{68C873FD-92FB-42F5-BFEA-DD484355358D}" presName="connectorText" presStyleLbl="sibTrans2D1" presStyleIdx="3" presStyleCnt="5"/>
      <dgm:spPr/>
      <dgm:t>
        <a:bodyPr/>
        <a:lstStyle/>
        <a:p>
          <a:pPr latinLnBrk="1"/>
          <a:endParaRPr lang="ko-KR" altLang="en-US"/>
        </a:p>
      </dgm:t>
    </dgm:pt>
    <dgm:pt modelId="{6793A4F8-3072-4625-8477-5F04C0E1CEC8}" type="pres">
      <dgm:prSet presAssocID="{348FA02F-BEF2-4C3D-9342-547ACFE7A73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CA3E564-3168-4F99-8949-FE98F66A6A54}" type="pres">
      <dgm:prSet presAssocID="{114D23C2-5BF6-439D-AA6D-74DA9F72B443}" presName="sibTrans" presStyleLbl="sibTrans2D1" presStyleIdx="4" presStyleCnt="5"/>
      <dgm:spPr/>
      <dgm:t>
        <a:bodyPr/>
        <a:lstStyle/>
        <a:p>
          <a:pPr latinLnBrk="1"/>
          <a:endParaRPr lang="ko-KR" altLang="en-US"/>
        </a:p>
      </dgm:t>
    </dgm:pt>
    <dgm:pt modelId="{9ED66E74-F0F1-4D50-B852-256E95BC1DC3}" type="pres">
      <dgm:prSet presAssocID="{114D23C2-5BF6-439D-AA6D-74DA9F72B443}" presName="connectorText" presStyleLbl="sibTrans2D1" presStyleIdx="4" presStyleCnt="5"/>
      <dgm:spPr/>
      <dgm:t>
        <a:bodyPr/>
        <a:lstStyle/>
        <a:p>
          <a:pPr latinLnBrk="1"/>
          <a:endParaRPr lang="ko-KR" altLang="en-US"/>
        </a:p>
      </dgm:t>
    </dgm:pt>
  </dgm:ptLst>
  <dgm:cxnLst>
    <dgm:cxn modelId="{287D109A-054C-4CC7-8020-98C5EAEDD02D}" srcId="{17173FC7-8F81-4672-A9B9-7CB8A77CA72B}" destId="{596259DD-0F88-4FEE-89AE-823EA50AE1DF}" srcOrd="0" destOrd="0" parTransId="{031C91CE-D679-4370-A20C-F814E1497CEE}" sibTransId="{DB614E40-1F43-4753-8282-2908BE0F67A3}"/>
    <dgm:cxn modelId="{4AEF29C4-489C-42C4-8EA3-5BFECDEA091B}" type="presOf" srcId="{4FBF2475-7E49-4413-BC1C-1A5C5590C966}" destId="{473789D4-402B-475F-B24B-8EB099E003C1}" srcOrd="0" destOrd="0" presId="urn:microsoft.com/office/officeart/2005/8/layout/cycle2"/>
    <dgm:cxn modelId="{E24BF067-015C-40F3-9128-26FDE5DA19B2}" type="presOf" srcId="{6E0972E5-0408-4377-9312-1CD696DBF177}" destId="{F34068C5-B312-4D44-A80C-5331F5948836}" srcOrd="1" destOrd="0" presId="urn:microsoft.com/office/officeart/2005/8/layout/cycle2"/>
    <dgm:cxn modelId="{DACCDDD8-5DE3-44DC-9187-DB4E016C5A4F}" type="presOf" srcId="{114D23C2-5BF6-439D-AA6D-74DA9F72B443}" destId="{6CA3E564-3168-4F99-8949-FE98F66A6A54}" srcOrd="0" destOrd="0" presId="urn:microsoft.com/office/officeart/2005/8/layout/cycle2"/>
    <dgm:cxn modelId="{0202573C-2995-42E0-99BB-96DA28FB45D1}" type="presOf" srcId="{348FA02F-BEF2-4C3D-9342-547ACFE7A73C}" destId="{6793A4F8-3072-4625-8477-5F04C0E1CEC8}" srcOrd="0" destOrd="0" presId="urn:microsoft.com/office/officeart/2005/8/layout/cycle2"/>
    <dgm:cxn modelId="{AE2459E6-81FF-4369-8520-CC147E81325F}" type="presOf" srcId="{6E0972E5-0408-4377-9312-1CD696DBF177}" destId="{E799EF26-BDBC-444F-8F30-5060C9537A33}" srcOrd="0" destOrd="0" presId="urn:microsoft.com/office/officeart/2005/8/layout/cycle2"/>
    <dgm:cxn modelId="{D1FA4659-7EBD-4FED-AB94-2601AEABB401}" type="presOf" srcId="{114D23C2-5BF6-439D-AA6D-74DA9F72B443}" destId="{9ED66E74-F0F1-4D50-B852-256E95BC1DC3}" srcOrd="1" destOrd="0" presId="urn:microsoft.com/office/officeart/2005/8/layout/cycle2"/>
    <dgm:cxn modelId="{1AB138B7-58B6-4B9B-B684-904318277B9E}" type="presOf" srcId="{DB614E40-1F43-4753-8282-2908BE0F67A3}" destId="{2CA0E4AD-95A4-4B8C-AB50-78F83726A31A}" srcOrd="0" destOrd="0" presId="urn:microsoft.com/office/officeart/2005/8/layout/cycle2"/>
    <dgm:cxn modelId="{060FE446-1BA0-4DAF-9894-C678FFDEBE91}" type="presOf" srcId="{4FBF2475-7E49-4413-BC1C-1A5C5590C966}" destId="{A61F63DB-B0F6-4911-9202-34BE191B26DA}" srcOrd="1" destOrd="0" presId="urn:microsoft.com/office/officeart/2005/8/layout/cycle2"/>
    <dgm:cxn modelId="{AC391C64-60CA-4CB0-8D69-D31DE9E861F9}" srcId="{17173FC7-8F81-4672-A9B9-7CB8A77CA72B}" destId="{348FA02F-BEF2-4C3D-9342-547ACFE7A73C}" srcOrd="4" destOrd="0" parTransId="{F6690B95-8908-410A-833F-506411B73BDE}" sibTransId="{114D23C2-5BF6-439D-AA6D-74DA9F72B443}"/>
    <dgm:cxn modelId="{AC52901A-1ADB-4000-BB41-ECDB1CE1B1E3}" type="presOf" srcId="{DB614E40-1F43-4753-8282-2908BE0F67A3}" destId="{30073B94-B6D2-4A63-A484-6DCED8AE8A0A}" srcOrd="1" destOrd="0" presId="urn:microsoft.com/office/officeart/2005/8/layout/cycle2"/>
    <dgm:cxn modelId="{FB619838-CB10-4331-BBA4-DC8EC30BA0BC}" type="presOf" srcId="{596259DD-0F88-4FEE-89AE-823EA50AE1DF}" destId="{1C7F3A6E-87D7-481F-A6B5-79749858B6A9}" srcOrd="0" destOrd="0" presId="urn:microsoft.com/office/officeart/2005/8/layout/cycle2"/>
    <dgm:cxn modelId="{9BC31F77-7622-4F8C-8ACD-3EC56215F1E6}" type="presOf" srcId="{C752C641-A321-4390-8F92-4F41DDC1CBF2}" destId="{6B25033E-6145-4917-8839-04FAE54F6F01}" srcOrd="0" destOrd="0" presId="urn:microsoft.com/office/officeart/2005/8/layout/cycle2"/>
    <dgm:cxn modelId="{86064664-AD15-42C4-8626-9D9517673E2D}" srcId="{17173FC7-8F81-4672-A9B9-7CB8A77CA72B}" destId="{6DAD1705-0CA0-497E-A3C8-B6AEF819897C}" srcOrd="2" destOrd="0" parTransId="{3265CCE6-B467-4F98-8EE9-7369ABF0FA02}" sibTransId="{4FBF2475-7E49-4413-BC1C-1A5C5590C966}"/>
    <dgm:cxn modelId="{DD80E977-EF9B-447F-A61E-475B458FF492}" srcId="{17173FC7-8F81-4672-A9B9-7CB8A77CA72B}" destId="{C752C641-A321-4390-8F92-4F41DDC1CBF2}" srcOrd="3" destOrd="0" parTransId="{EA56CE56-8EB8-4E41-8AC3-E715CC0840A7}" sibTransId="{68C873FD-92FB-42F5-BFEA-DD484355358D}"/>
    <dgm:cxn modelId="{5702A13A-4D6C-4903-9D55-1E772ACCAE4D}" type="presOf" srcId="{68C873FD-92FB-42F5-BFEA-DD484355358D}" destId="{094F86BC-C790-4A06-805E-280CEAC15271}" srcOrd="0" destOrd="0" presId="urn:microsoft.com/office/officeart/2005/8/layout/cycle2"/>
    <dgm:cxn modelId="{E4E1F5CC-D446-4B7A-8E46-696337A59B14}" type="presOf" srcId="{68C873FD-92FB-42F5-BFEA-DD484355358D}" destId="{C5B1EED8-E980-49D4-AE7A-541C4CA0285A}" srcOrd="1" destOrd="0" presId="urn:microsoft.com/office/officeart/2005/8/layout/cycle2"/>
    <dgm:cxn modelId="{EB3AB169-E4C3-4614-9733-CA9ADC6632F4}" srcId="{17173FC7-8F81-4672-A9B9-7CB8A77CA72B}" destId="{0EAEEE61-ACF6-45D2-9583-0BD91E9C3481}" srcOrd="1" destOrd="0" parTransId="{6C80B254-9754-4F4D-A2AF-00BB473EC60D}" sibTransId="{6E0972E5-0408-4377-9312-1CD696DBF177}"/>
    <dgm:cxn modelId="{AE939139-3309-4F28-8FBE-62D453E40F32}" type="presOf" srcId="{17173FC7-8F81-4672-A9B9-7CB8A77CA72B}" destId="{F9BCF328-BE39-4DDA-B9D0-F19E67C89ADD}" srcOrd="0" destOrd="0" presId="urn:microsoft.com/office/officeart/2005/8/layout/cycle2"/>
    <dgm:cxn modelId="{31E06CB5-8AC0-4538-8247-A63F66552318}" type="presOf" srcId="{0EAEEE61-ACF6-45D2-9583-0BD91E9C3481}" destId="{ACF21F52-ECEA-4AEE-96DB-D9C47C9E8E20}" srcOrd="0" destOrd="0" presId="urn:microsoft.com/office/officeart/2005/8/layout/cycle2"/>
    <dgm:cxn modelId="{405238FC-5959-4262-8F20-6ED3758C66EB}" type="presOf" srcId="{6DAD1705-0CA0-497E-A3C8-B6AEF819897C}" destId="{156251F6-1A93-4588-96FC-D6B1BC839507}" srcOrd="0" destOrd="0" presId="urn:microsoft.com/office/officeart/2005/8/layout/cycle2"/>
    <dgm:cxn modelId="{E187C1B7-61DD-4805-8E43-99C8AAFC6748}" type="presParOf" srcId="{F9BCF328-BE39-4DDA-B9D0-F19E67C89ADD}" destId="{1C7F3A6E-87D7-481F-A6B5-79749858B6A9}" srcOrd="0" destOrd="0" presId="urn:microsoft.com/office/officeart/2005/8/layout/cycle2"/>
    <dgm:cxn modelId="{A492EBE6-7026-4AB8-A014-2875083BD8E5}" type="presParOf" srcId="{F9BCF328-BE39-4DDA-B9D0-F19E67C89ADD}" destId="{2CA0E4AD-95A4-4B8C-AB50-78F83726A31A}" srcOrd="1" destOrd="0" presId="urn:microsoft.com/office/officeart/2005/8/layout/cycle2"/>
    <dgm:cxn modelId="{08F1BACC-DB36-4F84-B7E0-DC2276C63EE6}" type="presParOf" srcId="{2CA0E4AD-95A4-4B8C-AB50-78F83726A31A}" destId="{30073B94-B6D2-4A63-A484-6DCED8AE8A0A}" srcOrd="0" destOrd="0" presId="urn:microsoft.com/office/officeart/2005/8/layout/cycle2"/>
    <dgm:cxn modelId="{15BAF718-EBBF-4CEB-95AD-CFACB9F3C93B}" type="presParOf" srcId="{F9BCF328-BE39-4DDA-B9D0-F19E67C89ADD}" destId="{ACF21F52-ECEA-4AEE-96DB-D9C47C9E8E20}" srcOrd="2" destOrd="0" presId="urn:microsoft.com/office/officeart/2005/8/layout/cycle2"/>
    <dgm:cxn modelId="{51272ACF-EE76-4162-B183-2FEA0F17DACC}" type="presParOf" srcId="{F9BCF328-BE39-4DDA-B9D0-F19E67C89ADD}" destId="{E799EF26-BDBC-444F-8F30-5060C9537A33}" srcOrd="3" destOrd="0" presId="urn:microsoft.com/office/officeart/2005/8/layout/cycle2"/>
    <dgm:cxn modelId="{00C5FCAC-BE88-4924-B21A-B8D20DD7FF5D}" type="presParOf" srcId="{E799EF26-BDBC-444F-8F30-5060C9537A33}" destId="{F34068C5-B312-4D44-A80C-5331F5948836}" srcOrd="0" destOrd="0" presId="urn:microsoft.com/office/officeart/2005/8/layout/cycle2"/>
    <dgm:cxn modelId="{D939AB23-BCBF-4B51-9344-ED0500FB0B74}" type="presParOf" srcId="{F9BCF328-BE39-4DDA-B9D0-F19E67C89ADD}" destId="{156251F6-1A93-4588-96FC-D6B1BC839507}" srcOrd="4" destOrd="0" presId="urn:microsoft.com/office/officeart/2005/8/layout/cycle2"/>
    <dgm:cxn modelId="{E0A14D20-2430-4464-A6D2-06DC786E4291}" type="presParOf" srcId="{F9BCF328-BE39-4DDA-B9D0-F19E67C89ADD}" destId="{473789D4-402B-475F-B24B-8EB099E003C1}" srcOrd="5" destOrd="0" presId="urn:microsoft.com/office/officeart/2005/8/layout/cycle2"/>
    <dgm:cxn modelId="{8306D3D4-D042-4EF7-B2F4-5A256E3584EF}" type="presParOf" srcId="{473789D4-402B-475F-B24B-8EB099E003C1}" destId="{A61F63DB-B0F6-4911-9202-34BE191B26DA}" srcOrd="0" destOrd="0" presId="urn:microsoft.com/office/officeart/2005/8/layout/cycle2"/>
    <dgm:cxn modelId="{05E04F58-69F4-4FEF-A225-F02ADB3158B7}" type="presParOf" srcId="{F9BCF328-BE39-4DDA-B9D0-F19E67C89ADD}" destId="{6B25033E-6145-4917-8839-04FAE54F6F01}" srcOrd="6" destOrd="0" presId="urn:microsoft.com/office/officeart/2005/8/layout/cycle2"/>
    <dgm:cxn modelId="{99074D04-2A2A-441D-BE81-B418E93C86A1}" type="presParOf" srcId="{F9BCF328-BE39-4DDA-B9D0-F19E67C89ADD}" destId="{094F86BC-C790-4A06-805E-280CEAC15271}" srcOrd="7" destOrd="0" presId="urn:microsoft.com/office/officeart/2005/8/layout/cycle2"/>
    <dgm:cxn modelId="{765FD693-15E6-4F68-B68D-4113411CA130}" type="presParOf" srcId="{094F86BC-C790-4A06-805E-280CEAC15271}" destId="{C5B1EED8-E980-49D4-AE7A-541C4CA0285A}" srcOrd="0" destOrd="0" presId="urn:microsoft.com/office/officeart/2005/8/layout/cycle2"/>
    <dgm:cxn modelId="{2209ADB7-8658-443A-BD2D-8248A6EB780B}" type="presParOf" srcId="{F9BCF328-BE39-4DDA-B9D0-F19E67C89ADD}" destId="{6793A4F8-3072-4625-8477-5F04C0E1CEC8}" srcOrd="8" destOrd="0" presId="urn:microsoft.com/office/officeart/2005/8/layout/cycle2"/>
    <dgm:cxn modelId="{F7462504-8947-43CA-BD29-530A177BEED7}" type="presParOf" srcId="{F9BCF328-BE39-4DDA-B9D0-F19E67C89ADD}" destId="{6CA3E564-3168-4F99-8949-FE98F66A6A54}" srcOrd="9" destOrd="0" presId="urn:microsoft.com/office/officeart/2005/8/layout/cycle2"/>
    <dgm:cxn modelId="{FDE269E1-04B2-4E01-829F-0F36309817DB}" type="presParOf" srcId="{6CA3E564-3168-4F99-8949-FE98F66A6A54}" destId="{9ED66E74-F0F1-4D50-B852-256E95BC1DC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F6BB2F-C0FE-48A4-96C7-A0E52FF931CA}">
      <dsp:nvSpPr>
        <dsp:cNvPr id="0" name=""/>
        <dsp:cNvSpPr/>
      </dsp:nvSpPr>
      <dsp:spPr>
        <a:xfrm>
          <a:off x="0" y="11282"/>
          <a:ext cx="6096000" cy="4032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FB918-C1D9-4F0E-81C7-3CD15180E65B}">
      <dsp:nvSpPr>
        <dsp:cNvPr id="0" name=""/>
        <dsp:cNvSpPr/>
      </dsp:nvSpPr>
      <dsp:spPr>
        <a:xfrm>
          <a:off x="4017466" y="1023999"/>
          <a:ext cx="1468933" cy="2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암색의 </a:t>
          </a:r>
          <a:r>
            <a:rPr lang="ko-KR" altLang="en-US" sz="1800" kern="1200" dirty="0" err="1" smtClean="0"/>
            <a:t>부식질인</a:t>
          </a:r>
          <a:r>
            <a:rPr lang="ko-KR" altLang="en-US" sz="1800" kern="1200" dirty="0" smtClean="0"/>
            <a:t> 혼합물</a:t>
          </a:r>
          <a:endParaRPr lang="ko-KR" altLang="en-US" sz="1800" kern="1200" dirty="0"/>
        </a:p>
      </dsp:txBody>
      <dsp:txXfrm>
        <a:off x="4017466" y="1023999"/>
        <a:ext cx="1468933" cy="2016000"/>
      </dsp:txXfrm>
    </dsp:sp>
    <dsp:sp modelId="{BB5EB948-A686-47A7-868D-CF9C3A26CDC0}">
      <dsp:nvSpPr>
        <dsp:cNvPr id="0" name=""/>
        <dsp:cNvSpPr/>
      </dsp:nvSpPr>
      <dsp:spPr>
        <a:xfrm>
          <a:off x="2254746" y="1023999"/>
          <a:ext cx="1468933" cy="2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지렁이</a:t>
          </a:r>
          <a:r>
            <a:rPr lang="en-US" altLang="ko-KR" sz="1800" kern="1200" dirty="0" smtClean="0"/>
            <a:t>, </a:t>
          </a:r>
          <a:r>
            <a:rPr lang="ko-KR" altLang="en-US" sz="1800" kern="1200" dirty="0" smtClean="0"/>
            <a:t>지네</a:t>
          </a:r>
          <a:r>
            <a:rPr lang="en-US" altLang="ko-KR" sz="1800" kern="1200" dirty="0" smtClean="0"/>
            <a:t>, </a:t>
          </a:r>
          <a:r>
            <a:rPr lang="ko-KR" altLang="en-US" sz="1800" kern="1200" dirty="0" smtClean="0"/>
            <a:t>개미 등에 의해 이동 </a:t>
          </a:r>
          <a:endParaRPr lang="ko-KR" altLang="en-US" sz="1800" kern="1200" dirty="0"/>
        </a:p>
      </dsp:txBody>
      <dsp:txXfrm>
        <a:off x="2254746" y="1023999"/>
        <a:ext cx="1468933" cy="2016000"/>
      </dsp:txXfrm>
    </dsp:sp>
    <dsp:sp modelId="{05E79FEB-58DE-4630-83F1-EB21099154BB}">
      <dsp:nvSpPr>
        <dsp:cNvPr id="0" name=""/>
        <dsp:cNvSpPr/>
      </dsp:nvSpPr>
      <dsp:spPr>
        <a:xfrm>
          <a:off x="492025" y="1023999"/>
          <a:ext cx="1468933" cy="2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유기물질</a:t>
          </a:r>
          <a:endParaRPr lang="en-US" altLang="ko-KR" sz="1800" kern="1200" dirty="0" smtClean="0"/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kern="1200" dirty="0" smtClean="0"/>
            <a:t>(</a:t>
          </a:r>
          <a:r>
            <a:rPr lang="ko-KR" altLang="en-US" sz="1800" kern="1200" dirty="0" smtClean="0"/>
            <a:t>퇴비</a:t>
          </a:r>
          <a:r>
            <a:rPr lang="en-US" altLang="ko-KR" sz="1800" kern="1200" dirty="0" smtClean="0"/>
            <a:t>, </a:t>
          </a:r>
          <a:r>
            <a:rPr lang="ko-KR" altLang="en-US" sz="1800" kern="1200" dirty="0" smtClean="0"/>
            <a:t>이탄</a:t>
          </a:r>
          <a:r>
            <a:rPr lang="en-US" altLang="ko-KR" sz="1800" kern="1200" dirty="0" smtClean="0"/>
            <a:t>, </a:t>
          </a:r>
          <a:r>
            <a:rPr lang="ko-KR" altLang="en-US" sz="1800" kern="1200" dirty="0" smtClean="0"/>
            <a:t>어분 등</a:t>
          </a:r>
          <a:r>
            <a:rPr lang="en-US" altLang="ko-KR" sz="1800" kern="1200" dirty="0" smtClean="0"/>
            <a:t>) </a:t>
          </a:r>
          <a:endParaRPr lang="ko-KR" altLang="en-US" sz="1800" kern="1200" dirty="0"/>
        </a:p>
      </dsp:txBody>
      <dsp:txXfrm>
        <a:off x="492025" y="1023999"/>
        <a:ext cx="1468933" cy="201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5891E-DFFD-4563-B4A1-7524CE3B762C}">
      <dsp:nvSpPr>
        <dsp:cNvPr id="0" name=""/>
        <dsp:cNvSpPr/>
      </dsp:nvSpPr>
      <dsp:spPr>
        <a:xfrm>
          <a:off x="0" y="0"/>
          <a:ext cx="7786742" cy="872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latinLnBrk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ko-KR" sz="1800" kern="1200" dirty="0" smtClean="0"/>
            <a:t>1. </a:t>
          </a:r>
          <a:r>
            <a:rPr lang="ko-KR" altLang="en-US" sz="1800" kern="1200" dirty="0" smtClean="0"/>
            <a:t>유기재배 </a:t>
          </a:r>
          <a:r>
            <a:rPr lang="en-US" altLang="ko-KR" sz="1800" kern="1200" dirty="0" smtClean="0"/>
            <a:t>: </a:t>
          </a:r>
          <a:r>
            <a:rPr lang="ko-KR" altLang="en-US" sz="1800" kern="1200" dirty="0" smtClean="0"/>
            <a:t>일반재배법</a:t>
          </a:r>
          <a:r>
            <a:rPr lang="en-US" altLang="ko-KR" sz="1800" kern="1200" dirty="0" smtClean="0"/>
            <a:t>, </a:t>
          </a:r>
          <a:r>
            <a:rPr lang="ko-KR" altLang="en-US" sz="1800" kern="1200" dirty="0" err="1" smtClean="0"/>
            <a:t>시비법</a:t>
          </a:r>
          <a:r>
            <a:rPr lang="en-US" altLang="ko-KR" sz="1800" kern="1200" dirty="0" smtClean="0"/>
            <a:t>, </a:t>
          </a:r>
        </a:p>
        <a:p>
          <a:pPr lvl="0" algn="l" defTabSz="800100" latinLnBrk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ko-KR" sz="1800" kern="1200" dirty="0" smtClean="0"/>
            <a:t>                  </a:t>
          </a:r>
          <a:r>
            <a:rPr lang="ko-KR" altLang="en-US" sz="1800" kern="1200" dirty="0" err="1" smtClean="0"/>
            <a:t>농자재</a:t>
          </a:r>
          <a:r>
            <a:rPr lang="en-US" altLang="ko-KR" sz="1800" kern="1200" dirty="0" smtClean="0"/>
            <a:t>(</a:t>
          </a:r>
          <a:r>
            <a:rPr lang="ko-KR" altLang="en-US" sz="1800" kern="1200" dirty="0" smtClean="0"/>
            <a:t>미생물</a:t>
          </a:r>
          <a:r>
            <a:rPr lang="en-US" altLang="ko-KR" sz="1800" kern="1200" dirty="0" smtClean="0"/>
            <a:t>, </a:t>
          </a:r>
          <a:r>
            <a:rPr lang="ko-KR" altLang="en-US" sz="1800" kern="1200" dirty="0" err="1" smtClean="0"/>
            <a:t>목초액</a:t>
          </a:r>
          <a:r>
            <a:rPr lang="ko-KR" altLang="en-US" sz="1800" kern="1200" dirty="0" smtClean="0"/>
            <a:t> 등</a:t>
          </a:r>
          <a:r>
            <a:rPr lang="en-US" altLang="ko-KR" sz="1800" kern="1200" dirty="0" smtClean="0"/>
            <a:t>)</a:t>
          </a:r>
          <a:r>
            <a:rPr lang="ko-KR" altLang="en-US" sz="1800" kern="1200" dirty="0" smtClean="0"/>
            <a:t> 활용</a:t>
          </a:r>
          <a:r>
            <a:rPr lang="en-US" altLang="ko-KR" sz="1800" kern="1200" dirty="0" smtClean="0"/>
            <a:t> </a:t>
          </a:r>
          <a:endParaRPr lang="ko-KR" altLang="en-US" sz="1800" kern="1200" dirty="0"/>
        </a:p>
      </dsp:txBody>
      <dsp:txXfrm>
        <a:off x="1644601" y="0"/>
        <a:ext cx="6142140" cy="872534"/>
      </dsp:txXfrm>
    </dsp:sp>
    <dsp:sp modelId="{FD33169B-49B5-45C1-A964-F1F8CE0684D0}">
      <dsp:nvSpPr>
        <dsp:cNvPr id="0" name=""/>
        <dsp:cNvSpPr/>
      </dsp:nvSpPr>
      <dsp:spPr>
        <a:xfrm>
          <a:off x="87253" y="87253"/>
          <a:ext cx="1557348" cy="6980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6100BD-E401-4E71-BD4B-C68A0FFCE9DE}">
      <dsp:nvSpPr>
        <dsp:cNvPr id="0" name=""/>
        <dsp:cNvSpPr/>
      </dsp:nvSpPr>
      <dsp:spPr>
        <a:xfrm>
          <a:off x="0" y="959787"/>
          <a:ext cx="7786742" cy="872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kern="1200" dirty="0" smtClean="0"/>
            <a:t>2. </a:t>
          </a:r>
          <a:r>
            <a:rPr lang="ko-KR" altLang="en-US" sz="1800" kern="1200" dirty="0" smtClean="0"/>
            <a:t>토양 </a:t>
          </a:r>
          <a:r>
            <a:rPr lang="en-US" altLang="ko-KR" sz="1800" kern="1200" dirty="0" smtClean="0"/>
            <a:t>:</a:t>
          </a:r>
          <a:r>
            <a:rPr lang="ko-KR" altLang="en-US" sz="1800" kern="1200" dirty="0" smtClean="0"/>
            <a:t>퇴비</a:t>
          </a:r>
          <a:r>
            <a:rPr lang="en-US" altLang="ko-KR" sz="1800" kern="1200" dirty="0" smtClean="0"/>
            <a:t>(</a:t>
          </a:r>
          <a:r>
            <a:rPr lang="ko-KR" altLang="en-US" sz="1800" kern="1200" dirty="0" smtClean="0"/>
            <a:t>유기질 퇴비</a:t>
          </a:r>
          <a:r>
            <a:rPr lang="en-US" altLang="ko-KR" sz="1800" kern="1200" dirty="0" smtClean="0"/>
            <a:t>) </a:t>
          </a:r>
        </a:p>
      </dsp:txBody>
      <dsp:txXfrm>
        <a:off x="1644601" y="959787"/>
        <a:ext cx="6142140" cy="872534"/>
      </dsp:txXfrm>
    </dsp:sp>
    <dsp:sp modelId="{94364D0F-6B5B-4C54-BB7B-7ACE9B191422}">
      <dsp:nvSpPr>
        <dsp:cNvPr id="0" name=""/>
        <dsp:cNvSpPr/>
      </dsp:nvSpPr>
      <dsp:spPr>
        <a:xfrm>
          <a:off x="87253" y="1047041"/>
          <a:ext cx="1557348" cy="6980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E296BB-E806-4616-A1E4-7925A97EB948}">
      <dsp:nvSpPr>
        <dsp:cNvPr id="0" name=""/>
        <dsp:cNvSpPr/>
      </dsp:nvSpPr>
      <dsp:spPr>
        <a:xfrm>
          <a:off x="0" y="1919575"/>
          <a:ext cx="7786742" cy="872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1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ko-KR" sz="1800" kern="1200" dirty="0" smtClean="0"/>
        </a:p>
        <a:p>
          <a:pPr marL="0" marR="0" lvl="0" indent="0" algn="l" defTabSz="914400" eaLnBrk="1" fontAlgn="auto" latinLnBrk="1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ko-KR" sz="1800" kern="1200" dirty="0" smtClean="0"/>
            <a:t>3. </a:t>
          </a:r>
          <a:r>
            <a:rPr lang="ko-KR" altLang="en-US" sz="1800" kern="1200" dirty="0" smtClean="0"/>
            <a:t>병해충</a:t>
          </a:r>
          <a:r>
            <a:rPr lang="en-US" altLang="ko-KR" sz="1800" kern="1200" dirty="0" smtClean="0"/>
            <a:t>, </a:t>
          </a:r>
          <a:r>
            <a:rPr lang="ko-KR" altLang="en-US" sz="1800" kern="1200" dirty="0" smtClean="0"/>
            <a:t>잡초</a:t>
          </a:r>
        </a:p>
        <a:p>
          <a:pPr lvl="0" algn="l" defTabSz="577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800" kern="1200" dirty="0"/>
        </a:p>
      </dsp:txBody>
      <dsp:txXfrm>
        <a:off x="1644601" y="1919575"/>
        <a:ext cx="6142140" cy="872534"/>
      </dsp:txXfrm>
    </dsp:sp>
    <dsp:sp modelId="{8E253D2C-0889-45C0-8692-1FD9EB786A62}">
      <dsp:nvSpPr>
        <dsp:cNvPr id="0" name=""/>
        <dsp:cNvSpPr/>
      </dsp:nvSpPr>
      <dsp:spPr>
        <a:xfrm>
          <a:off x="87253" y="2006828"/>
          <a:ext cx="1557348" cy="6980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75205-E1D1-4524-BD69-15EBBF9A92A6}">
      <dsp:nvSpPr>
        <dsp:cNvPr id="0" name=""/>
        <dsp:cNvSpPr/>
      </dsp:nvSpPr>
      <dsp:spPr>
        <a:xfrm>
          <a:off x="0" y="2879363"/>
          <a:ext cx="7786742" cy="872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kern="1200" dirty="0" smtClean="0"/>
            <a:t>4. </a:t>
          </a:r>
          <a:r>
            <a:rPr lang="ko-KR" altLang="en-US" sz="1800" kern="1200" dirty="0" err="1" smtClean="0"/>
            <a:t>유기농자재</a:t>
          </a:r>
          <a:endParaRPr lang="en-US" altLang="ko-KR" sz="1800" kern="1200" dirty="0" smtClean="0"/>
        </a:p>
      </dsp:txBody>
      <dsp:txXfrm>
        <a:off x="1644601" y="2879363"/>
        <a:ext cx="6142140" cy="872534"/>
      </dsp:txXfrm>
    </dsp:sp>
    <dsp:sp modelId="{6F2CFFB4-2CF1-4164-B56B-C08CC9C1AAD6}">
      <dsp:nvSpPr>
        <dsp:cNvPr id="0" name=""/>
        <dsp:cNvSpPr/>
      </dsp:nvSpPr>
      <dsp:spPr>
        <a:xfrm>
          <a:off x="87253" y="2966616"/>
          <a:ext cx="1557348" cy="6980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C6889-B5E9-440F-8843-E48384F1E563}">
      <dsp:nvSpPr>
        <dsp:cNvPr id="0" name=""/>
        <dsp:cNvSpPr/>
      </dsp:nvSpPr>
      <dsp:spPr>
        <a:xfrm>
          <a:off x="0" y="3839150"/>
          <a:ext cx="7786742" cy="872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1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ko-KR" sz="1800" kern="1200" dirty="0" smtClean="0"/>
            <a:t>5. </a:t>
          </a:r>
          <a:r>
            <a:rPr lang="ko-KR" altLang="en-US" sz="1800" kern="1200" dirty="0" err="1" smtClean="0"/>
            <a:t>유기농</a:t>
          </a:r>
          <a:r>
            <a:rPr lang="ko-KR" altLang="en-US" sz="1800" kern="1200" dirty="0" smtClean="0"/>
            <a:t> 종자</a:t>
          </a:r>
          <a:endParaRPr lang="ko-KR" altLang="en-US" sz="1800" kern="1200" dirty="0"/>
        </a:p>
      </dsp:txBody>
      <dsp:txXfrm>
        <a:off x="1644601" y="3839150"/>
        <a:ext cx="6142140" cy="872534"/>
      </dsp:txXfrm>
    </dsp:sp>
    <dsp:sp modelId="{5D2881E7-510A-4516-AE04-DA8505088EFF}">
      <dsp:nvSpPr>
        <dsp:cNvPr id="0" name=""/>
        <dsp:cNvSpPr/>
      </dsp:nvSpPr>
      <dsp:spPr>
        <a:xfrm>
          <a:off x="87253" y="3926404"/>
          <a:ext cx="1557348" cy="69802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F3A6E-87D7-481F-A6B5-79749858B6A9}">
      <dsp:nvSpPr>
        <dsp:cNvPr id="0" name=""/>
        <dsp:cNvSpPr/>
      </dsp:nvSpPr>
      <dsp:spPr>
        <a:xfrm>
          <a:off x="2434828" y="401"/>
          <a:ext cx="1226343" cy="1226343"/>
        </a:xfrm>
        <a:prstGeom prst="ellipse">
          <a:avLst/>
        </a:prstGeom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100" kern="1200" dirty="0" smtClean="0">
              <a:solidFill>
                <a:srgbClr val="FF0000"/>
              </a:solidFill>
            </a:rPr>
            <a:t>광</a:t>
          </a:r>
          <a:endParaRPr lang="ko-KR" altLang="en-US" sz="3100" kern="1200" dirty="0">
            <a:solidFill>
              <a:srgbClr val="FF0000"/>
            </a:solidFill>
          </a:endParaRPr>
        </a:p>
      </dsp:txBody>
      <dsp:txXfrm>
        <a:off x="2614422" y="179995"/>
        <a:ext cx="867155" cy="867155"/>
      </dsp:txXfrm>
    </dsp:sp>
    <dsp:sp modelId="{2CA0E4AD-95A4-4B8C-AB50-78F83726A31A}">
      <dsp:nvSpPr>
        <dsp:cNvPr id="0" name=""/>
        <dsp:cNvSpPr/>
      </dsp:nvSpPr>
      <dsp:spPr>
        <a:xfrm rot="2160000">
          <a:off x="3622675" y="942976"/>
          <a:ext cx="327092" cy="413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200" kern="1200"/>
        </a:p>
      </dsp:txBody>
      <dsp:txXfrm>
        <a:off x="3632045" y="996915"/>
        <a:ext cx="228964" cy="248335"/>
      </dsp:txXfrm>
    </dsp:sp>
    <dsp:sp modelId="{ACF21F52-ECEA-4AEE-96DB-D9C47C9E8E20}">
      <dsp:nvSpPr>
        <dsp:cNvPr id="0" name=""/>
        <dsp:cNvSpPr/>
      </dsp:nvSpPr>
      <dsp:spPr>
        <a:xfrm>
          <a:off x="3926250" y="1083982"/>
          <a:ext cx="1226343" cy="1226343"/>
        </a:xfrm>
        <a:prstGeom prst="ellipse">
          <a:avLst/>
        </a:prstGeom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100" kern="1200" dirty="0" smtClean="0">
              <a:solidFill>
                <a:srgbClr val="0000FF"/>
              </a:solidFill>
            </a:rPr>
            <a:t>수분</a:t>
          </a:r>
          <a:endParaRPr lang="ko-KR" altLang="en-US" sz="3100" kern="1200" dirty="0">
            <a:solidFill>
              <a:srgbClr val="0000FF"/>
            </a:solidFill>
          </a:endParaRPr>
        </a:p>
      </dsp:txBody>
      <dsp:txXfrm>
        <a:off x="4105844" y="1263576"/>
        <a:ext cx="867155" cy="867155"/>
      </dsp:txXfrm>
    </dsp:sp>
    <dsp:sp modelId="{E799EF26-BDBC-444F-8F30-5060C9537A33}">
      <dsp:nvSpPr>
        <dsp:cNvPr id="0" name=""/>
        <dsp:cNvSpPr/>
      </dsp:nvSpPr>
      <dsp:spPr>
        <a:xfrm rot="6480000">
          <a:off x="4093900" y="2358041"/>
          <a:ext cx="327092" cy="413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200" kern="1200"/>
        </a:p>
      </dsp:txBody>
      <dsp:txXfrm rot="10800000">
        <a:off x="4158126" y="2394156"/>
        <a:ext cx="228964" cy="248335"/>
      </dsp:txXfrm>
    </dsp:sp>
    <dsp:sp modelId="{156251F6-1A93-4588-96FC-D6B1BC839507}">
      <dsp:nvSpPr>
        <dsp:cNvPr id="0" name=""/>
        <dsp:cNvSpPr/>
      </dsp:nvSpPr>
      <dsp:spPr>
        <a:xfrm>
          <a:off x="3356577" y="2837255"/>
          <a:ext cx="1226343" cy="1226343"/>
        </a:xfrm>
        <a:prstGeom prst="ellipse">
          <a:avLst/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100" kern="1200" dirty="0" smtClean="0">
              <a:solidFill>
                <a:srgbClr val="FF0000"/>
              </a:solidFill>
            </a:rPr>
            <a:t>병충</a:t>
          </a:r>
          <a:endParaRPr lang="ko-KR" altLang="en-US" sz="3100" kern="1200" dirty="0">
            <a:solidFill>
              <a:srgbClr val="FF0000"/>
            </a:solidFill>
          </a:endParaRPr>
        </a:p>
      </dsp:txBody>
      <dsp:txXfrm>
        <a:off x="3536171" y="3016849"/>
        <a:ext cx="867155" cy="867155"/>
      </dsp:txXfrm>
    </dsp:sp>
    <dsp:sp modelId="{473789D4-402B-475F-B24B-8EB099E003C1}">
      <dsp:nvSpPr>
        <dsp:cNvPr id="0" name=""/>
        <dsp:cNvSpPr/>
      </dsp:nvSpPr>
      <dsp:spPr>
        <a:xfrm rot="10800000">
          <a:off x="2893711" y="3243481"/>
          <a:ext cx="327092" cy="413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200" kern="1200"/>
        </a:p>
      </dsp:txBody>
      <dsp:txXfrm rot="10800000">
        <a:off x="2991839" y="3326259"/>
        <a:ext cx="228964" cy="248335"/>
      </dsp:txXfrm>
    </dsp:sp>
    <dsp:sp modelId="{6B25033E-6145-4917-8839-04FAE54F6F01}">
      <dsp:nvSpPr>
        <dsp:cNvPr id="0" name=""/>
        <dsp:cNvSpPr/>
      </dsp:nvSpPr>
      <dsp:spPr>
        <a:xfrm>
          <a:off x="1513078" y="2837255"/>
          <a:ext cx="1226343" cy="1226343"/>
        </a:xfrm>
        <a:prstGeom prst="ellipse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100" kern="1200" dirty="0" smtClean="0">
              <a:solidFill>
                <a:srgbClr val="009900"/>
              </a:solidFill>
            </a:rPr>
            <a:t>제초</a:t>
          </a:r>
          <a:endParaRPr lang="ko-KR" altLang="en-US" sz="3100" kern="1200" dirty="0">
            <a:solidFill>
              <a:srgbClr val="009900"/>
            </a:solidFill>
          </a:endParaRPr>
        </a:p>
      </dsp:txBody>
      <dsp:txXfrm>
        <a:off x="1692672" y="3016849"/>
        <a:ext cx="867155" cy="867155"/>
      </dsp:txXfrm>
    </dsp:sp>
    <dsp:sp modelId="{094F86BC-C790-4A06-805E-280CEAC15271}">
      <dsp:nvSpPr>
        <dsp:cNvPr id="0" name=""/>
        <dsp:cNvSpPr/>
      </dsp:nvSpPr>
      <dsp:spPr>
        <a:xfrm rot="15120000">
          <a:off x="1680728" y="2375649"/>
          <a:ext cx="327092" cy="413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200" kern="1200"/>
        </a:p>
      </dsp:txBody>
      <dsp:txXfrm rot="10800000">
        <a:off x="1744954" y="2505090"/>
        <a:ext cx="228964" cy="248335"/>
      </dsp:txXfrm>
    </dsp:sp>
    <dsp:sp modelId="{6793A4F8-3072-4625-8477-5F04C0E1CEC8}">
      <dsp:nvSpPr>
        <dsp:cNvPr id="0" name=""/>
        <dsp:cNvSpPr/>
      </dsp:nvSpPr>
      <dsp:spPr>
        <a:xfrm>
          <a:off x="943405" y="1083982"/>
          <a:ext cx="1226343" cy="1226343"/>
        </a:xfrm>
        <a:prstGeom prst="ellipse">
          <a:avLst/>
        </a:prstGeom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100" kern="1200" dirty="0" smtClean="0">
              <a:solidFill>
                <a:srgbClr val="FF00FF"/>
              </a:solidFill>
            </a:rPr>
            <a:t>온도</a:t>
          </a:r>
          <a:endParaRPr lang="ko-KR" altLang="en-US" sz="3100" kern="1200" dirty="0">
            <a:solidFill>
              <a:srgbClr val="FF00FF"/>
            </a:solidFill>
          </a:endParaRPr>
        </a:p>
      </dsp:txBody>
      <dsp:txXfrm>
        <a:off x="1122999" y="1263576"/>
        <a:ext cx="867155" cy="867155"/>
      </dsp:txXfrm>
    </dsp:sp>
    <dsp:sp modelId="{6CA3E564-3168-4F99-8949-FE98F66A6A54}">
      <dsp:nvSpPr>
        <dsp:cNvPr id="0" name=""/>
        <dsp:cNvSpPr/>
      </dsp:nvSpPr>
      <dsp:spPr>
        <a:xfrm rot="19440000">
          <a:off x="2131253" y="953859"/>
          <a:ext cx="327092" cy="413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200" kern="1200"/>
        </a:p>
      </dsp:txBody>
      <dsp:txXfrm>
        <a:off x="2140623" y="1065476"/>
        <a:ext cx="228964" cy="2483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912AC8D-E7C1-4474-B6CA-BD56C7727430}" type="datetimeFigureOut">
              <a:rPr lang="ko-KR" altLang="en-US"/>
              <a:pPr>
                <a:defRPr/>
              </a:pPr>
              <a:t>2017-01-05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7CE60BE-BE4B-4B41-8D08-F2A9E85F8E8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7794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CE60BE-BE4B-4B41-8D08-F2A9E85F8E81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CE60BE-BE4B-4B41-8D08-F2A9E85F8E81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CE60BE-BE4B-4B41-8D08-F2A9E85F8E81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61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CE60BE-BE4B-4B41-8D08-F2A9E85F8E81}" type="slidenum">
              <a:rPr lang="ko-KR" altLang="en-US" smtClean="0"/>
              <a:pPr>
                <a:defRPr/>
              </a:pPr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7455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CE60BE-BE4B-4B41-8D08-F2A9E85F8E81}" type="slidenum">
              <a:rPr lang="ko-KR" altLang="en-US" smtClean="0"/>
              <a:pPr>
                <a:defRPr/>
              </a:pPr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3594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8B5C8-7FA1-4DFB-9CFE-55B5D6479150}" type="slidenum">
              <a:rPr lang="ko-KR" altLang="en-US" smtClean="0">
                <a:solidFill>
                  <a:prstClr val="black"/>
                </a:solidFill>
              </a:rPr>
              <a:pPr/>
              <a:t>85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52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CE60BE-BE4B-4B41-8D08-F2A9E85F8E81}" type="slidenum">
              <a:rPr lang="ko-KR" altLang="en-US" smtClean="0"/>
              <a:pPr>
                <a:defRPr/>
              </a:pPr>
              <a:t>96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5935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8B5C8-7FA1-4DFB-9CFE-55B5D6479150}" type="slidenum">
              <a:rPr lang="ko-KR" altLang="en-US" smtClean="0">
                <a:solidFill>
                  <a:prstClr val="black"/>
                </a:solidFill>
              </a:rPr>
              <a:pPr/>
              <a:t>100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77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CE60BE-BE4B-4B41-8D08-F2A9E85F8E81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CE60BE-BE4B-4B41-8D08-F2A9E85F8E81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939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33F9CC-9E54-4D8B-B5E9-698456E85045}" type="slidenum">
              <a:rPr lang="ko-KR" altLang="en-US" smtClean="0">
                <a:solidFill>
                  <a:prstClr val="black"/>
                </a:solidFill>
              </a:rPr>
              <a:pPr/>
              <a:t>14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1D48C-A420-4769-9838-F5226CBA2176}" type="slidenum">
              <a:rPr lang="ko-KR" altLang="en-US" smtClean="0">
                <a:solidFill>
                  <a:prstClr val="black"/>
                </a:solidFill>
              </a:rPr>
              <a:pPr/>
              <a:t>17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92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939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33F9CC-9E54-4D8B-B5E9-698456E85045}" type="slidenum">
              <a:rPr lang="ko-KR" altLang="en-US" smtClean="0">
                <a:solidFill>
                  <a:prstClr val="black"/>
                </a:solidFill>
              </a:rPr>
              <a:pPr/>
              <a:t>18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dirty="0" smtClean="0"/>
          </a:p>
        </p:txBody>
      </p:sp>
      <p:sp>
        <p:nvSpPr>
          <p:cNvPr id="5939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33F9CC-9E54-4D8B-B5E9-698456E85045}" type="slidenum">
              <a:rPr lang="ko-KR" altLang="en-US" smtClean="0">
                <a:solidFill>
                  <a:prstClr val="black"/>
                </a:solidFill>
              </a:rPr>
              <a:pPr/>
              <a:t>20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939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33F9CC-9E54-4D8B-B5E9-698456E85045}" type="slidenum">
              <a:rPr lang="ko-KR" altLang="en-US" smtClean="0">
                <a:solidFill>
                  <a:prstClr val="black"/>
                </a:solidFill>
              </a:rPr>
              <a:pPr/>
              <a:t>21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CE60BE-BE4B-4B41-8D08-F2A9E85F8E81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0.gif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0.gif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0.gif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0.gif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0.gif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915F27-CF74-4865-B36E-8C34A141510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D7BCEE-161E-4AFA-8F8F-9E3743964D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4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B74BB2-4162-4B55-AB16-61998CA35CC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86E200-446C-4363-8B12-57003376AC5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302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193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399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806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965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63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500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34"/>
          <p:cNvGraphicFramePr>
            <a:graphicFrameLocks noChangeAspect="1"/>
          </p:cNvGraphicFramePr>
          <p:nvPr userDrawn="1"/>
        </p:nvGraphicFramePr>
        <p:xfrm>
          <a:off x="0" y="0"/>
          <a:ext cx="914400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Image" r:id="rId3" imgW="10057143" imgH="952045" progId="">
                  <p:embed/>
                </p:oleObj>
              </mc:Choice>
              <mc:Fallback>
                <p:oleObj name="Image" r:id="rId3" imgW="10057143" imgH="95204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5"/>
          <p:cNvSpPr>
            <a:spLocks noChangeArrowheads="1"/>
          </p:cNvSpPr>
          <p:nvPr userDrawn="1"/>
        </p:nvSpPr>
        <p:spPr bwMode="gray">
          <a:xfrm>
            <a:off x="0" y="6524625"/>
            <a:ext cx="9144000" cy="3333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553200"/>
            <a:ext cx="25908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tx2"/>
                </a:solidFill>
                <a:latin typeface="+mn-lt"/>
                <a:ea typeface="굴림" charset="-127"/>
              </a:defRPr>
            </a:lvl1pPr>
          </a:lstStyle>
          <a:p>
            <a:r>
              <a:rPr lang="en-US" altLang="ko-KR" smtClean="0">
                <a:solidFill>
                  <a:srgbClr val="1F497D"/>
                </a:solidFill>
              </a:rPr>
              <a:t>www.themegallery.com</a:t>
            </a:r>
            <a:endParaRPr lang="en-US" altLang="ko-KR">
              <a:solidFill>
                <a:srgbClr val="1F497D"/>
              </a:solidFill>
            </a:endParaRP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519863"/>
            <a:ext cx="2895600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tx2"/>
                </a:solidFill>
                <a:latin typeface="+mn-lt"/>
                <a:ea typeface="굴림" charset="-127"/>
              </a:defRPr>
            </a:lvl1pPr>
          </a:lstStyle>
          <a:p>
            <a:r>
              <a:rPr lang="en-US" altLang="ko-KR">
                <a:solidFill>
                  <a:srgbClr val="1F497D"/>
                </a:solidFill>
              </a:rPr>
              <a:t>Company Logo</a:t>
            </a:r>
          </a:p>
        </p:txBody>
      </p:sp>
      <p:pic>
        <p:nvPicPr>
          <p:cNvPr id="10" name="그림 3" descr="Untitled-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4971" y="408657"/>
            <a:ext cx="8572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>
            <a:lvl1pPr>
              <a:buFontTx/>
              <a:buBlip>
                <a:blip r:embed="rId6"/>
              </a:buBlip>
              <a:defRPr sz="190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534988" indent="-268288">
              <a:buFontTx/>
              <a:buBlip>
                <a:blip r:embed="rId7"/>
              </a:buBlip>
              <a:defRPr sz="1600" b="1">
                <a:solidFill>
                  <a:srgbClr val="292929"/>
                </a:solidFill>
                <a:latin typeface="+mn-ea"/>
                <a:ea typeface="+mn-ea"/>
              </a:defRPr>
            </a:lvl2pPr>
            <a:lvl3pPr marL="715963" indent="-228600">
              <a:defRPr sz="1600" b="1">
                <a:solidFill>
                  <a:srgbClr val="2B3616"/>
                </a:solidFill>
                <a:latin typeface="+mn-ea"/>
                <a:ea typeface="+mn-ea"/>
              </a:defRPr>
            </a:lvl3pPr>
            <a:lvl4pPr>
              <a:defRPr sz="1600" b="1">
                <a:solidFill>
                  <a:srgbClr val="292929"/>
                </a:solidFill>
                <a:latin typeface="+mn-ea"/>
                <a:ea typeface="+mn-ea"/>
              </a:defRPr>
            </a:lvl4pPr>
            <a:lvl5pPr>
              <a:defRPr sz="1600" b="1">
                <a:solidFill>
                  <a:srgbClr val="292929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>
              <a:defRPr sz="14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fld id="{DF138B13-A47C-4EEB-BF8F-F71D7E7F8A01}" type="slidenum">
              <a:rPr lang="ko-KR" altLang="en-US" smtClean="0"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pPr/>
              <a:t>‹#›</a:t>
            </a:fld>
            <a:r>
              <a:rPr lang="en-US" altLang="ko-KR" dirty="0" smtClean="0"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/22</a:t>
            </a:r>
            <a:endParaRPr lang="ko-KR" altLang="en-US" dirty="0"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297107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378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240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F07A48-6FFE-45C2-92DA-11D37325EC7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753D9-2924-4820-8FC8-D26FDE03D28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044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77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455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9840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349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635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555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897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3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21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36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915F27-CF74-4865-B36E-8C34A141510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D7BCEE-161E-4AFA-8F8F-9E3743964DD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469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4891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016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949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3453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1502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42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8306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794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3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9E945-FAA9-46F1-B64F-9D362BC9FE8F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70D06-05B3-460D-A8FB-76807346A00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19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145D0C-90DB-4EE8-ADA6-2AB5ACA35F0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4B0C-A0DF-498C-A775-59184BAE8A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352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1395A-B1DE-423E-A8DF-5D3E0C3B765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07B30A-8A06-471F-8068-4A24291482F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88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9A156-7448-4C0F-9533-28887DEE79E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EE9BB-2C01-4AAB-B39C-BDE485B562D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23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37734B-2D59-4898-8D89-9669A5D9563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AE785-CA98-4E5E-B449-79D87EA1073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44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ABFF79-C3DB-4707-97E4-A05D266AA24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19711-483D-48FA-98C3-04C85E571CC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72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BF0D3C-7BD2-4C09-AC2B-441D1DD7742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919289-FC47-487C-813A-0372E4A0F11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37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26A840-0169-4C4B-8DC1-35A4E344FDC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C03EB5-7133-4621-8A15-6FFFF907217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50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145D0C-90DB-4EE8-ADA6-2AB5ACA35F0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84B0C-A0DF-498C-A775-59184BAE8A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10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56B3C7-F0C2-4DFC-94A7-D1B4184741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DC839-88ED-4FBD-BCBD-D176F5E1A96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575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B74BB2-4162-4B55-AB16-61998CA35CC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86E200-446C-4363-8B12-57003376AC5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9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F07A48-6FFE-45C2-92DA-11D37325EC7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753D9-2924-4820-8FC8-D26FDE03D28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46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C337-30E5-4377-AAD2-04C4B587886F}" type="datetimeFigureOut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860F-0194-4046-AE14-A5FCEB631956}" type="slidenum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325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C337-30E5-4377-AAD2-04C4B587886F}" type="datetimeFigureOut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860F-0194-4046-AE14-A5FCEB631956}" type="slidenum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84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C337-30E5-4377-AAD2-04C4B587886F}" type="datetimeFigureOut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860F-0194-4046-AE14-A5FCEB631956}" type="slidenum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5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C337-30E5-4377-AAD2-04C4B587886F}" type="datetimeFigureOut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860F-0194-4046-AE14-A5FCEB631956}" type="slidenum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87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C337-30E5-4377-AAD2-04C4B587886F}" type="datetimeFigureOut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860F-0194-4046-AE14-A5FCEB631956}" type="slidenum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517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C337-30E5-4377-AAD2-04C4B587886F}" type="datetimeFigureOut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860F-0194-4046-AE14-A5FCEB631956}" type="slidenum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78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C337-30E5-4377-AAD2-04C4B587886F}" type="datetimeFigureOut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860F-0194-4046-AE14-A5FCEB631956}" type="slidenum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69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1395A-B1DE-423E-A8DF-5D3E0C3B765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07B30A-8A06-471F-8068-4A24291482F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48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C337-30E5-4377-AAD2-04C4B587886F}" type="datetimeFigureOut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860F-0194-4046-AE14-A5FCEB631956}" type="slidenum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4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C337-30E5-4377-AAD2-04C4B587886F}" type="datetimeFigureOut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860F-0194-4046-AE14-A5FCEB631956}" type="slidenum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535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C337-30E5-4377-AAD2-04C4B587886F}" type="datetimeFigureOut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860F-0194-4046-AE14-A5FCEB631956}" type="slidenum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980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C337-30E5-4377-AAD2-04C4B587886F}" type="datetimeFigureOut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6860F-0194-4046-AE14-A5FCEB631956}" type="slidenum">
              <a:rPr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84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35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632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95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112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96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60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9A156-7448-4C0F-9533-28887DEE79E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EE9BB-2C01-4AAB-B39C-BDE485B562D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73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611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80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17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0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D660-D878-4BA5-B605-3A7CACCA008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40691-90D1-4FC0-A3DF-A5B681C2A5E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3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3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9E945-FAA9-46F1-B64F-9D362BC9FE8F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70D06-05B3-460D-A8FB-76807346A00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06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43BEC-FF61-4166-A5CB-25F1370F1C2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656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E2184-821E-4EF5-80BC-61794C0F550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570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25009-0BBE-4418-A273-831DDB87451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875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36D5A-21D7-4766-8A30-E38534B9B4C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92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37734B-2D59-4898-8D89-9669A5D95633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AE785-CA98-4E5E-B449-79D87EA10733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06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7271F-17D5-43D1-8E43-9052BC80019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393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28DD3-1D21-4A32-84B5-68E36011DBA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175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9BDC5-BB4E-4D56-82F1-643C7B22423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87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70113-B57E-4707-AFE0-097C970D77B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14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EB139-2DFF-4DDD-AE0D-BD8C15E9ABD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360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21E46-68AE-432B-B79D-F36B14486DD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936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A9F64-9871-45A0-B940-33F219905D6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220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0551F-F909-44E3-83F7-3A0BA9D9CED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169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55650" y="112713"/>
            <a:ext cx="7132638" cy="52387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68313" y="1125538"/>
            <a:ext cx="8280400" cy="5256212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3126289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5"/>
          <p:cNvSpPr>
            <a:spLocks/>
          </p:cNvSpPr>
          <p:nvPr/>
        </p:nvSpPr>
        <p:spPr bwMode="gray">
          <a:xfrm>
            <a:off x="0" y="5445125"/>
            <a:ext cx="9144000" cy="1414463"/>
          </a:xfrm>
          <a:custGeom>
            <a:avLst/>
            <a:gdLst/>
            <a:ahLst/>
            <a:cxnLst>
              <a:cxn ang="0">
                <a:pos x="5760" y="885"/>
              </a:cxn>
              <a:cxn ang="0">
                <a:pos x="5760" y="0"/>
              </a:cxn>
              <a:cxn ang="0">
                <a:pos x="2832" y="626"/>
              </a:cxn>
              <a:cxn ang="0">
                <a:pos x="0" y="36"/>
              </a:cxn>
              <a:cxn ang="0">
                <a:pos x="0" y="891"/>
              </a:cxn>
              <a:cxn ang="0">
                <a:pos x="5760" y="885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0" lang="ko-KR" altLang="en-US" sz="2400" b="1">
              <a:solidFill>
                <a:srgbClr val="2B166E"/>
              </a:solidFill>
              <a:latin typeface="Arial" charset="0"/>
              <a:ea typeface="굴림" charset="-127"/>
            </a:endParaRPr>
          </a:p>
        </p:txBody>
      </p:sp>
      <p:graphicFrame>
        <p:nvGraphicFramePr>
          <p:cNvPr id="3" name="Object 16"/>
          <p:cNvGraphicFramePr>
            <a:graphicFrameLocks noChangeAspect="1"/>
          </p:cNvGraphicFramePr>
          <p:nvPr/>
        </p:nvGraphicFramePr>
        <p:xfrm>
          <a:off x="0" y="0"/>
          <a:ext cx="914400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Image" r:id="rId3" imgW="7390476" imgH="913963" progId="">
                  <p:embed/>
                </p:oleObj>
              </mc:Choice>
              <mc:Fallback>
                <p:oleObj name="Image" r:id="rId3" imgW="7390476" imgH="91396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9144000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48BDE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2B166E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B2B2B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7"/>
          <p:cNvSpPr>
            <a:spLocks noChangeArrowheads="1"/>
          </p:cNvSpPr>
          <p:nvPr/>
        </p:nvSpPr>
        <p:spPr bwMode="gray">
          <a:xfrm>
            <a:off x="0" y="6538913"/>
            <a:ext cx="9144000" cy="333375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ko-KR" altLang="en-US" sz="2400" b="1">
              <a:solidFill>
                <a:srgbClr val="2B166E"/>
              </a:solidFill>
              <a:latin typeface="Arial" charset="0"/>
              <a:ea typeface="굴림" charset="-127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gray">
          <a:xfrm>
            <a:off x="0" y="692150"/>
            <a:ext cx="9144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ko-KR" altLang="en-US" sz="2400" b="1">
              <a:solidFill>
                <a:srgbClr val="2B166E"/>
              </a:solidFill>
              <a:latin typeface="Arial" charset="0"/>
              <a:ea typeface="굴림" charset="-127"/>
            </a:endParaRPr>
          </a:p>
        </p:txBody>
      </p:sp>
      <p:pic>
        <p:nvPicPr>
          <p:cNvPr id="6" name="그림 22" descr="녹색의땅로고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63" y="177800"/>
            <a:ext cx="9286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047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ABFF79-C3DB-4707-97E4-A05D266AA24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19711-483D-48FA-98C3-04C85E571CC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493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구역 머리글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2" descr="녹색의땅로고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63" y="177800"/>
            <a:ext cx="9286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82487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3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9E945-FAA9-46F1-B64F-9D362BC9FE8F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70D06-05B3-460D-A8FB-76807346A004}" type="slidenum">
              <a:rPr lang="ko-K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11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651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34"/>
          <p:cNvGraphicFramePr>
            <a:graphicFrameLocks noChangeAspect="1"/>
          </p:cNvGraphicFramePr>
          <p:nvPr userDrawn="1"/>
        </p:nvGraphicFramePr>
        <p:xfrm>
          <a:off x="0" y="0"/>
          <a:ext cx="914400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Image" r:id="rId3" imgW="10057143" imgH="952045" progId="">
                  <p:embed/>
                </p:oleObj>
              </mc:Choice>
              <mc:Fallback>
                <p:oleObj name="Image" r:id="rId3" imgW="10057143" imgH="95204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5"/>
          <p:cNvSpPr>
            <a:spLocks noChangeArrowheads="1"/>
          </p:cNvSpPr>
          <p:nvPr userDrawn="1"/>
        </p:nvSpPr>
        <p:spPr bwMode="gray">
          <a:xfrm>
            <a:off x="0" y="6524625"/>
            <a:ext cx="9144000" cy="3333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553200"/>
            <a:ext cx="25908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tx2"/>
                </a:solidFill>
                <a:latin typeface="+mn-lt"/>
                <a:ea typeface="굴림" charset="-127"/>
              </a:defRPr>
            </a:lvl1pPr>
          </a:lstStyle>
          <a:p>
            <a:r>
              <a:rPr lang="en-US" altLang="ko-KR" smtClean="0">
                <a:solidFill>
                  <a:srgbClr val="1F497D"/>
                </a:solidFill>
              </a:rPr>
              <a:t>www.themegallery.com</a:t>
            </a:r>
            <a:endParaRPr lang="en-US" altLang="ko-KR">
              <a:solidFill>
                <a:srgbClr val="1F497D"/>
              </a:solidFill>
            </a:endParaRP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519863"/>
            <a:ext cx="2895600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tx2"/>
                </a:solidFill>
                <a:latin typeface="+mn-lt"/>
                <a:ea typeface="굴림" charset="-127"/>
              </a:defRPr>
            </a:lvl1pPr>
          </a:lstStyle>
          <a:p>
            <a:r>
              <a:rPr lang="en-US" altLang="ko-KR">
                <a:solidFill>
                  <a:srgbClr val="1F497D"/>
                </a:solidFill>
              </a:rPr>
              <a:t>Company Logo</a:t>
            </a:r>
          </a:p>
        </p:txBody>
      </p:sp>
      <p:pic>
        <p:nvPicPr>
          <p:cNvPr id="10" name="그림 3" descr="Untitled-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4971" y="408657"/>
            <a:ext cx="8572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>
            <a:lvl1pPr>
              <a:buFontTx/>
              <a:buBlip>
                <a:blip r:embed="rId6"/>
              </a:buBlip>
              <a:defRPr sz="190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534988" indent="-268288">
              <a:buFontTx/>
              <a:buBlip>
                <a:blip r:embed="rId7"/>
              </a:buBlip>
              <a:defRPr sz="1600" b="1">
                <a:solidFill>
                  <a:srgbClr val="292929"/>
                </a:solidFill>
                <a:latin typeface="+mn-ea"/>
                <a:ea typeface="+mn-ea"/>
              </a:defRPr>
            </a:lvl2pPr>
            <a:lvl3pPr marL="715963" indent="-228600">
              <a:defRPr sz="1600" b="1">
                <a:solidFill>
                  <a:srgbClr val="2B3616"/>
                </a:solidFill>
                <a:latin typeface="+mn-ea"/>
                <a:ea typeface="+mn-ea"/>
              </a:defRPr>
            </a:lvl3pPr>
            <a:lvl4pPr>
              <a:defRPr sz="1600" b="1">
                <a:solidFill>
                  <a:srgbClr val="292929"/>
                </a:solidFill>
                <a:latin typeface="+mn-ea"/>
                <a:ea typeface="+mn-ea"/>
              </a:defRPr>
            </a:lvl4pPr>
            <a:lvl5pPr>
              <a:defRPr sz="1600" b="1">
                <a:solidFill>
                  <a:srgbClr val="292929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>
              <a:defRPr sz="14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fld id="{DF138B13-A47C-4EEB-BF8F-F71D7E7F8A01}" type="slidenum">
              <a:rPr lang="ko-KR" altLang="en-US" smtClean="0"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pPr/>
              <a:t>‹#›</a:t>
            </a:fld>
            <a:r>
              <a:rPr lang="en-US" altLang="ko-KR" dirty="0" smtClean="0"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/22</a:t>
            </a:r>
            <a:endParaRPr lang="ko-KR" altLang="en-US" dirty="0"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85818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7952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8788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213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255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311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84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BF0D3C-7BD2-4C09-AC2B-441D1DD7742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919289-FC47-487C-813A-0372E4A0F11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248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06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238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456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849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34"/>
          <p:cNvGraphicFramePr>
            <a:graphicFrameLocks noChangeAspect="1"/>
          </p:cNvGraphicFramePr>
          <p:nvPr userDrawn="1"/>
        </p:nvGraphicFramePr>
        <p:xfrm>
          <a:off x="0" y="0"/>
          <a:ext cx="914400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Image" r:id="rId3" imgW="10057143" imgH="952045" progId="">
                  <p:embed/>
                </p:oleObj>
              </mc:Choice>
              <mc:Fallback>
                <p:oleObj name="Image" r:id="rId3" imgW="10057143" imgH="95204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5"/>
          <p:cNvSpPr>
            <a:spLocks noChangeArrowheads="1"/>
          </p:cNvSpPr>
          <p:nvPr userDrawn="1"/>
        </p:nvSpPr>
        <p:spPr bwMode="gray">
          <a:xfrm>
            <a:off x="0" y="6524625"/>
            <a:ext cx="9144000" cy="3333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553200"/>
            <a:ext cx="25908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tx2"/>
                </a:solidFill>
                <a:latin typeface="+mn-lt"/>
                <a:ea typeface="굴림" charset="-127"/>
              </a:defRPr>
            </a:lvl1pPr>
          </a:lstStyle>
          <a:p>
            <a:r>
              <a:rPr lang="en-US" altLang="ko-KR" smtClean="0">
                <a:solidFill>
                  <a:srgbClr val="1F497D"/>
                </a:solidFill>
              </a:rPr>
              <a:t>www.themegallery.com</a:t>
            </a:r>
            <a:endParaRPr lang="en-US" altLang="ko-KR">
              <a:solidFill>
                <a:srgbClr val="1F497D"/>
              </a:solidFill>
            </a:endParaRP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519863"/>
            <a:ext cx="2895600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tx2"/>
                </a:solidFill>
                <a:latin typeface="+mn-lt"/>
                <a:ea typeface="굴림" charset="-127"/>
              </a:defRPr>
            </a:lvl1pPr>
          </a:lstStyle>
          <a:p>
            <a:r>
              <a:rPr lang="en-US" altLang="ko-KR">
                <a:solidFill>
                  <a:srgbClr val="1F497D"/>
                </a:solidFill>
              </a:rPr>
              <a:t>Company Logo</a:t>
            </a:r>
          </a:p>
        </p:txBody>
      </p:sp>
      <p:pic>
        <p:nvPicPr>
          <p:cNvPr id="10" name="그림 3" descr="Untitled-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4971" y="408657"/>
            <a:ext cx="8572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>
            <a:lvl1pPr>
              <a:buFontTx/>
              <a:buBlip>
                <a:blip r:embed="rId6"/>
              </a:buBlip>
              <a:defRPr sz="190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534988" indent="-268288">
              <a:buFontTx/>
              <a:buBlip>
                <a:blip r:embed="rId7"/>
              </a:buBlip>
              <a:defRPr sz="1600" b="1">
                <a:solidFill>
                  <a:srgbClr val="292929"/>
                </a:solidFill>
                <a:latin typeface="+mn-ea"/>
                <a:ea typeface="+mn-ea"/>
              </a:defRPr>
            </a:lvl2pPr>
            <a:lvl3pPr marL="715963" indent="-228600">
              <a:defRPr sz="1600" b="1">
                <a:solidFill>
                  <a:srgbClr val="2B3616"/>
                </a:solidFill>
                <a:latin typeface="+mn-ea"/>
                <a:ea typeface="+mn-ea"/>
              </a:defRPr>
            </a:lvl3pPr>
            <a:lvl4pPr>
              <a:defRPr sz="1600" b="1">
                <a:solidFill>
                  <a:srgbClr val="292929"/>
                </a:solidFill>
                <a:latin typeface="+mn-ea"/>
                <a:ea typeface="+mn-ea"/>
              </a:defRPr>
            </a:lvl4pPr>
            <a:lvl5pPr>
              <a:defRPr sz="1600" b="1">
                <a:solidFill>
                  <a:srgbClr val="292929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>
              <a:defRPr sz="14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fld id="{DF138B13-A47C-4EEB-BF8F-F71D7E7F8A01}" type="slidenum">
              <a:rPr lang="ko-KR" altLang="en-US" smtClean="0"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pPr/>
              <a:t>‹#›</a:t>
            </a:fld>
            <a:r>
              <a:rPr lang="en-US" altLang="ko-KR" dirty="0" smtClean="0"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/22</a:t>
            </a:r>
            <a:endParaRPr lang="ko-KR" altLang="en-US" dirty="0"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677150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638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922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538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6389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4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26A840-0169-4C4B-8DC1-35A4E344FDC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C03EB5-7133-4621-8A15-6FFFF907217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612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4563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409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579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573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954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34"/>
          <p:cNvGraphicFramePr>
            <a:graphicFrameLocks noChangeAspect="1"/>
          </p:cNvGraphicFramePr>
          <p:nvPr userDrawn="1"/>
        </p:nvGraphicFramePr>
        <p:xfrm>
          <a:off x="0" y="0"/>
          <a:ext cx="914400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Image" r:id="rId3" imgW="10057143" imgH="952045" progId="">
                  <p:embed/>
                </p:oleObj>
              </mc:Choice>
              <mc:Fallback>
                <p:oleObj name="Image" r:id="rId3" imgW="10057143" imgH="95204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5"/>
          <p:cNvSpPr>
            <a:spLocks noChangeArrowheads="1"/>
          </p:cNvSpPr>
          <p:nvPr userDrawn="1"/>
        </p:nvSpPr>
        <p:spPr bwMode="gray">
          <a:xfrm>
            <a:off x="0" y="6524625"/>
            <a:ext cx="9144000" cy="3333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553200"/>
            <a:ext cx="25908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tx2"/>
                </a:solidFill>
                <a:latin typeface="+mn-lt"/>
                <a:ea typeface="굴림" charset="-127"/>
              </a:defRPr>
            </a:lvl1pPr>
          </a:lstStyle>
          <a:p>
            <a:r>
              <a:rPr lang="en-US" altLang="ko-KR" smtClean="0">
                <a:solidFill>
                  <a:srgbClr val="1F497D"/>
                </a:solidFill>
              </a:rPr>
              <a:t>www.themegallery.com</a:t>
            </a:r>
            <a:endParaRPr lang="en-US" altLang="ko-KR">
              <a:solidFill>
                <a:srgbClr val="1F497D"/>
              </a:solidFill>
            </a:endParaRP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519863"/>
            <a:ext cx="2895600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tx2"/>
                </a:solidFill>
                <a:latin typeface="+mn-lt"/>
                <a:ea typeface="굴림" charset="-127"/>
              </a:defRPr>
            </a:lvl1pPr>
          </a:lstStyle>
          <a:p>
            <a:r>
              <a:rPr lang="en-US" altLang="ko-KR">
                <a:solidFill>
                  <a:srgbClr val="1F497D"/>
                </a:solidFill>
              </a:rPr>
              <a:t>Company Logo</a:t>
            </a:r>
          </a:p>
        </p:txBody>
      </p:sp>
      <p:pic>
        <p:nvPicPr>
          <p:cNvPr id="10" name="그림 3" descr="Untitled-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4971" y="408657"/>
            <a:ext cx="8572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>
            <a:lvl1pPr>
              <a:buFontTx/>
              <a:buBlip>
                <a:blip r:embed="rId6"/>
              </a:buBlip>
              <a:defRPr sz="190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534988" indent="-268288">
              <a:buFontTx/>
              <a:buBlip>
                <a:blip r:embed="rId7"/>
              </a:buBlip>
              <a:defRPr sz="1600" b="1">
                <a:solidFill>
                  <a:srgbClr val="292929"/>
                </a:solidFill>
                <a:latin typeface="+mn-ea"/>
                <a:ea typeface="+mn-ea"/>
              </a:defRPr>
            </a:lvl2pPr>
            <a:lvl3pPr marL="715963" indent="-228600">
              <a:defRPr sz="1600" b="1">
                <a:solidFill>
                  <a:srgbClr val="2B3616"/>
                </a:solidFill>
                <a:latin typeface="+mn-ea"/>
                <a:ea typeface="+mn-ea"/>
              </a:defRPr>
            </a:lvl3pPr>
            <a:lvl4pPr>
              <a:defRPr sz="1600" b="1">
                <a:solidFill>
                  <a:srgbClr val="292929"/>
                </a:solidFill>
                <a:latin typeface="+mn-ea"/>
                <a:ea typeface="+mn-ea"/>
              </a:defRPr>
            </a:lvl4pPr>
            <a:lvl5pPr>
              <a:defRPr sz="1600" b="1">
                <a:solidFill>
                  <a:srgbClr val="292929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>
              <a:defRPr sz="14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fld id="{DF138B13-A47C-4EEB-BF8F-F71D7E7F8A01}" type="slidenum">
              <a:rPr lang="ko-KR" altLang="en-US" smtClean="0"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pPr/>
              <a:t>‹#›</a:t>
            </a:fld>
            <a:r>
              <a:rPr lang="en-US" altLang="ko-KR" dirty="0" smtClean="0"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/22</a:t>
            </a:r>
            <a:endParaRPr lang="ko-KR" altLang="en-US" dirty="0"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781674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833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609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532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17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56B3C7-F0C2-4DFC-94A7-D1B41847410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DC839-88ED-4FBD-BCBD-D176F5E1A96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581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874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054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413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799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2993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309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34"/>
          <p:cNvGraphicFramePr>
            <a:graphicFrameLocks noChangeAspect="1"/>
          </p:cNvGraphicFramePr>
          <p:nvPr userDrawn="1"/>
        </p:nvGraphicFramePr>
        <p:xfrm>
          <a:off x="0" y="0"/>
          <a:ext cx="914400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Image" r:id="rId3" imgW="10057143" imgH="952045" progId="">
                  <p:embed/>
                </p:oleObj>
              </mc:Choice>
              <mc:Fallback>
                <p:oleObj name="Image" r:id="rId3" imgW="10057143" imgH="95204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5"/>
          <p:cNvSpPr>
            <a:spLocks noChangeArrowheads="1"/>
          </p:cNvSpPr>
          <p:nvPr userDrawn="1"/>
        </p:nvSpPr>
        <p:spPr bwMode="gray">
          <a:xfrm>
            <a:off x="0" y="6524625"/>
            <a:ext cx="9144000" cy="3333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553200"/>
            <a:ext cx="25908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tx2"/>
                </a:solidFill>
                <a:latin typeface="+mn-lt"/>
                <a:ea typeface="굴림" charset="-127"/>
              </a:defRPr>
            </a:lvl1pPr>
          </a:lstStyle>
          <a:p>
            <a:r>
              <a:rPr lang="en-US" altLang="ko-KR" smtClean="0">
                <a:solidFill>
                  <a:srgbClr val="1F497D"/>
                </a:solidFill>
              </a:rPr>
              <a:t>www.themegallery.com</a:t>
            </a:r>
            <a:endParaRPr lang="en-US" altLang="ko-KR">
              <a:solidFill>
                <a:srgbClr val="1F497D"/>
              </a:solidFill>
            </a:endParaRP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519863"/>
            <a:ext cx="2895600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tx2"/>
                </a:solidFill>
                <a:latin typeface="+mn-lt"/>
                <a:ea typeface="굴림" charset="-127"/>
              </a:defRPr>
            </a:lvl1pPr>
          </a:lstStyle>
          <a:p>
            <a:r>
              <a:rPr lang="en-US" altLang="ko-KR">
                <a:solidFill>
                  <a:srgbClr val="1F497D"/>
                </a:solidFill>
              </a:rPr>
              <a:t>Company Logo</a:t>
            </a:r>
          </a:p>
        </p:txBody>
      </p:sp>
      <p:pic>
        <p:nvPicPr>
          <p:cNvPr id="10" name="그림 3" descr="Untitled-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4971" y="408657"/>
            <a:ext cx="8572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>
            <a:lvl1pPr>
              <a:buFontTx/>
              <a:buBlip>
                <a:blip r:embed="rId6"/>
              </a:buBlip>
              <a:defRPr sz="190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534988" indent="-268288">
              <a:buFontTx/>
              <a:buBlip>
                <a:blip r:embed="rId7"/>
              </a:buBlip>
              <a:defRPr sz="1600" b="1">
                <a:solidFill>
                  <a:srgbClr val="292929"/>
                </a:solidFill>
                <a:latin typeface="+mn-ea"/>
                <a:ea typeface="+mn-ea"/>
              </a:defRPr>
            </a:lvl2pPr>
            <a:lvl3pPr marL="715963" indent="-228600">
              <a:defRPr sz="1600" b="1">
                <a:solidFill>
                  <a:srgbClr val="2B3616"/>
                </a:solidFill>
                <a:latin typeface="+mn-ea"/>
                <a:ea typeface="+mn-ea"/>
              </a:defRPr>
            </a:lvl3pPr>
            <a:lvl4pPr>
              <a:defRPr sz="1600" b="1">
                <a:solidFill>
                  <a:srgbClr val="292929"/>
                </a:solidFill>
                <a:latin typeface="+mn-ea"/>
                <a:ea typeface="+mn-ea"/>
              </a:defRPr>
            </a:lvl4pPr>
            <a:lvl5pPr>
              <a:defRPr sz="1600" b="1">
                <a:solidFill>
                  <a:srgbClr val="292929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r">
              <a:defRPr sz="14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fld id="{DF138B13-A47C-4EEB-BF8F-F71D7E7F8A01}" type="slidenum">
              <a:rPr lang="ko-KR" altLang="en-US" smtClean="0"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pPr/>
              <a:t>‹#›</a:t>
            </a:fld>
            <a:r>
              <a:rPr lang="en-US" altLang="ko-KR" dirty="0" smtClean="0"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/22</a:t>
            </a:r>
            <a:endParaRPr lang="ko-KR" altLang="en-US" dirty="0"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42226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953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438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Company Logo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71971-275E-4494-AB76-3C40CF35B0D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0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F3C4FEC-127B-482C-8F1F-FBE942CFB1A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CE5E65-23EF-49FD-95B2-055DB4F0497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9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www.themegallery.com</a:t>
            </a: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Company Logo</a:t>
            </a: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C471971-275E-4494-AB76-3C40CF35B0DC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73971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92D050"/>
            </a:gs>
            <a:gs pos="98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12DD660-D878-4BA5-B605-3A7CACCA008A}" type="datetimeFigureOut">
              <a:rPr kumimoji="0" lang="ko-KR" altLang="en-US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2017-01-05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40691-90D1-4FC0-A3DF-A5B681C2A5E9}" type="slidenum">
              <a:rPr kumimoji="0" lang="ko-KR" altLang="en-US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2729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  <p:sldLayoutId id="2147484303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F3C4FEC-127B-482C-8F1F-FBE942CFB1A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2017-01-05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CE5E65-23EF-49FD-95B2-055DB4F0497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8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59BC337-30E5-4377-AAD2-04C4B587886F}" type="datetimeFigureOut">
              <a:rPr kumimoji="0"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HY그래픽M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2017-01-05</a:t>
            </a:fld>
            <a:endParaRPr kumimoji="0" lang="ko-KR" altLang="en-US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HY그래픽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HY그래픽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F6860F-0194-4046-AE14-A5FCEB631956}" type="slidenum">
              <a:rPr kumimoji="0" lang="ko-KR" alt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ea typeface="HY그래픽M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lumMod val="50000"/>
                  <a:lumOff val="50000"/>
                </a:prstClr>
              </a:solidFill>
              <a:latin typeface="Trebuchet MS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85341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1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1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1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1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1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1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1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1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1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1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92D050"/>
            </a:gs>
            <a:gs pos="98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12DD660-D878-4BA5-B605-3A7CACCA008A}" type="datetimeFigureOut">
              <a:rPr kumimoji="0" lang="ko-KR" altLang="en-US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2017-01-05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40691-90D1-4FC0-A3DF-A5B681C2A5E9}" type="slidenum">
              <a:rPr kumimoji="0" lang="ko-KR" altLang="en-US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89401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  <p:sldLayoutId id="2147484290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75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1" sz="1400" b="0">
                <a:solidFill>
                  <a:schemeClr val="tx1"/>
                </a:solidFill>
                <a:latin typeface="+mn-lt"/>
                <a:ea typeface="굴림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5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kumimoji="1" sz="1400" b="0">
                <a:solidFill>
                  <a:schemeClr val="tx1"/>
                </a:solidFill>
                <a:latin typeface="+mn-lt"/>
                <a:ea typeface="굴림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5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1" sz="1400" b="0">
                <a:solidFill>
                  <a:schemeClr val="tx1"/>
                </a:solidFill>
                <a:latin typeface="+mn-lt"/>
                <a:ea typeface="굴림" charset="-127"/>
              </a:defRPr>
            </a:lvl1pPr>
          </a:lstStyle>
          <a:p>
            <a:pPr>
              <a:defRPr/>
            </a:pPr>
            <a:fld id="{B2AAFB6E-78FB-424A-A46F-D6CA0104D47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55719" name="Rectangle 7"/>
          <p:cNvSpPr>
            <a:spLocks noChangeArrowheads="1"/>
          </p:cNvSpPr>
          <p:nvPr/>
        </p:nvSpPr>
        <p:spPr bwMode="auto">
          <a:xfrm>
            <a:off x="4479925" y="32004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ko-KR" altLang="ko-KR" sz="2400">
              <a:solidFill>
                <a:srgbClr val="000000"/>
              </a:solidFill>
              <a:ea typeface="굴림" charset="-127"/>
            </a:endParaRPr>
          </a:p>
        </p:txBody>
      </p:sp>
      <p:sp>
        <p:nvSpPr>
          <p:cNvPr id="755720" name="Rectangle 8"/>
          <p:cNvSpPr>
            <a:spLocks noChangeArrowheads="1"/>
          </p:cNvSpPr>
          <p:nvPr/>
        </p:nvSpPr>
        <p:spPr bwMode="auto">
          <a:xfrm>
            <a:off x="4479925" y="32004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ko-KR" altLang="ko-KR" sz="2400">
              <a:solidFill>
                <a:srgbClr val="000000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200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  <p:sldLayoutId id="2147484189" r:id="rId12"/>
    <p:sldLayoutId id="2147484190" r:id="rId13"/>
    <p:sldLayoutId id="2147484191" r:id="rId14"/>
    <p:sldLayoutId id="2147484192" r:id="rId15"/>
    <p:sldLayoutId id="2147484193" r:id="rId16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www.themegallery.com</a:t>
            </a: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Company Logo</a:t>
            </a: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C471971-275E-4494-AB76-3C40CF35B0DC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3293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www.themegallery.com</a:t>
            </a: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Company Logo</a:t>
            </a: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C471971-275E-4494-AB76-3C40CF35B0DC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56757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www.themegallery.com</a:t>
            </a: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Company Logo</a:t>
            </a: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C471971-275E-4494-AB76-3C40CF35B0DC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4276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www.themegallery.com</a:t>
            </a: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Company Logo</a:t>
            </a: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C471971-275E-4494-AB76-3C40CF35B0DC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472052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0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0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4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0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0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62nong.org/" TargetMode="External"/><Relationship Id="rId2" Type="http://schemas.openxmlformats.org/officeDocument/2006/relationships/hyperlink" Target="www.naturei.net" TargetMode="External"/><Relationship Id="rId1" Type="http://schemas.openxmlformats.org/officeDocument/2006/relationships/slideLayout" Target="../slideLayouts/slideLayout61.xml"/><Relationship Id="rId4" Type="http://schemas.openxmlformats.org/officeDocument/2006/relationships/hyperlink" Target="http://www.rda.go.kr/" TargetMode="Externa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6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0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0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0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0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1.w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lighthouse1.co.kr/photoshop-interior/pages/12.htm" TargetMode="Externa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64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auto">
          <a:xfrm>
            <a:off x="561664" y="16287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0" lang="ko-KR" altLang="en-US" sz="44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왜</a:t>
            </a:r>
            <a:r>
              <a:rPr kumimoji="0" lang="en-US" altLang="ko-KR" sz="44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! </a:t>
            </a:r>
            <a:r>
              <a:rPr kumimoji="0" lang="ko-KR" altLang="en-US" sz="4400" dirty="0" smtClean="0">
                <a:solidFill>
                  <a:srgbClr val="00B050"/>
                </a:solidFill>
                <a:latin typeface="HY헤드라인M" pitchFamily="18" charset="-127"/>
                <a:ea typeface="HY헤드라인M" pitchFamily="18" charset="-127"/>
              </a:rPr>
              <a:t>친환경</a:t>
            </a:r>
            <a:r>
              <a:rPr kumimoji="0" lang="en-US" altLang="ko-KR" sz="44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 sz="44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유기농업</a:t>
            </a:r>
            <a:r>
              <a:rPr kumimoji="0" lang="en-US" altLang="ko-KR" sz="44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kumimoji="0" lang="ko-KR" altLang="en-US" sz="44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인가</a:t>
            </a:r>
            <a:r>
              <a:rPr kumimoji="0" lang="en-US" altLang="ko-KR" sz="44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?</a:t>
            </a:r>
            <a:endParaRPr kumimoji="0" lang="ko-KR" altLang="en-US" sz="4400" dirty="0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3" y="-27384"/>
            <a:ext cx="2880823" cy="785812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8" name="제목 1"/>
          <p:cNvSpPr txBox="1">
            <a:spLocks/>
          </p:cNvSpPr>
          <p:nvPr/>
        </p:nvSpPr>
        <p:spPr bwMode="auto">
          <a:xfrm>
            <a:off x="6444208" y="122238"/>
            <a:ext cx="2506116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kumimoji="0" lang="ko-KR" altLang="en-US" sz="2000" b="1" dirty="0" smtClean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  <a:cs typeface="+mj-cs"/>
              </a:rPr>
              <a:t>자연을 </a:t>
            </a:r>
            <a:r>
              <a:rPr kumimoji="0" lang="ko-KR" altLang="en-US" sz="2000" b="1" dirty="0" err="1" smtClean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  <a:cs typeface="+mj-cs"/>
              </a:rPr>
              <a:t>닮은사람들</a:t>
            </a:r>
            <a:endParaRPr kumimoji="0" lang="ko-KR" altLang="en-US" sz="2000" b="1" dirty="0">
              <a:solidFill>
                <a:srgbClr val="FF0000"/>
              </a:solidFill>
              <a:latin typeface="HY강B" panose="02030600000101010101" pitchFamily="18" charset="-127"/>
              <a:ea typeface="HY강B" panose="02030600000101010101" pitchFamily="18" charset="-127"/>
              <a:cs typeface="+mj-cs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 bwMode="auto">
          <a:xfrm>
            <a:off x="3071813" y="4658271"/>
            <a:ext cx="3071812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0" lang="ko-KR" altLang="en-US" sz="2400" b="1" dirty="0" smtClean="0">
                <a:solidFill>
                  <a:schemeClr val="bg1"/>
                </a:solidFill>
                <a:latin typeface="+mn-ea"/>
                <a:ea typeface="+mn-ea"/>
                <a:cs typeface="+mj-cs"/>
              </a:rPr>
              <a:t>원예특작과학원 </a:t>
            </a:r>
            <a:endParaRPr kumimoji="0" lang="en-US" altLang="ko-KR" sz="2400" b="1" dirty="0" smtClean="0">
              <a:solidFill>
                <a:schemeClr val="bg1"/>
              </a:solidFill>
              <a:latin typeface="+mn-ea"/>
              <a:ea typeface="+mn-ea"/>
              <a:cs typeface="+mj-cs"/>
            </a:endParaRPr>
          </a:p>
          <a:p>
            <a:pPr algn="ctr" eaLnBrk="0" hangingPunct="0">
              <a:defRPr/>
            </a:pPr>
            <a:r>
              <a:rPr kumimoji="0" lang="ko-KR" altLang="en-US" sz="2400" b="1" dirty="0" smtClean="0">
                <a:solidFill>
                  <a:schemeClr val="bg1"/>
                </a:solidFill>
                <a:latin typeface="+mn-ea"/>
                <a:ea typeface="+mn-ea"/>
                <a:cs typeface="+mj-cs"/>
              </a:rPr>
              <a:t>남춘우</a:t>
            </a:r>
            <a:endParaRPr kumimoji="0" lang="ko-KR" altLang="en-US" sz="2400" b="1" dirty="0">
              <a:solidFill>
                <a:schemeClr val="bg1"/>
              </a:solidFill>
              <a:latin typeface="+mn-ea"/>
              <a:ea typeface="+mn-ea"/>
              <a:cs typeface="+mj-cs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 bwMode="auto">
          <a:xfrm>
            <a:off x="3059113" y="3640510"/>
            <a:ext cx="3071812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0" lang="en-US" altLang="ko-KR" sz="2400" b="1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  <a:cs typeface="+mj-cs"/>
              </a:rPr>
              <a:t>2017. 1. 6</a:t>
            </a:r>
            <a:endParaRPr kumimoji="0" lang="ko-KR" altLang="en-US" sz="2400" b="1" dirty="0">
              <a:solidFill>
                <a:schemeClr val="bg1"/>
              </a:solidFill>
              <a:latin typeface="휴먼모음T" pitchFamily="18" charset="-127"/>
              <a:ea typeface="휴먼모음T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143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052736"/>
            <a:ext cx="773000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0000FF"/>
                </a:solidFill>
                <a:latin typeface="맑은 고딕"/>
                <a:ea typeface="맑은 고딕"/>
              </a:rPr>
              <a:t>○ </a:t>
            </a:r>
            <a:r>
              <a:rPr lang="ko-KR" altLang="en-US" sz="20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우리나라 친환경 농업의 정책변화</a:t>
            </a:r>
            <a:endParaRPr lang="en-US" altLang="ko-KR" sz="2000" b="1" dirty="0" smtClean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- 70~80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년대 중반부터 민간운동으로 시작 </a:t>
            </a:r>
            <a:endParaRPr lang="ko-KR" altLang="en-US" sz="2000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- 90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년대 중반 친환경 농업</a:t>
            </a:r>
            <a:r>
              <a:rPr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과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신</a:t>
            </a:r>
            <a:r>
              <a:rPr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설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환경농업육성법 제정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(‘97)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-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친환경농업 육성법 중장기 계획수립 및 추진 </a:t>
            </a:r>
            <a:endParaRPr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  : 2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차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(‘06-’10)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친환경육성법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5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개년 계획</a:t>
            </a:r>
            <a:endParaRPr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endParaRPr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○ 친환경농산물 시장규모 </a:t>
            </a:r>
            <a:r>
              <a:rPr lang="en-US" altLang="ko-KR" sz="20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: </a:t>
            </a:r>
            <a:r>
              <a:rPr lang="ko-KR" altLang="en-US" sz="20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시작 년도에 비하여 </a:t>
            </a:r>
            <a:r>
              <a:rPr lang="en-US" altLang="ko-KR" sz="20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26</a:t>
            </a:r>
            <a:r>
              <a:rPr lang="ko-KR" altLang="en-US" sz="20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배 증가</a:t>
            </a:r>
            <a:endParaRPr lang="en-US" altLang="ko-KR" sz="2000" b="1" dirty="0" smtClean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- ‘01: 1500</a:t>
            </a:r>
            <a:r>
              <a:rPr lang="ko-KR" altLang="en-US" sz="20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억원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→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‘07 : 1700</a:t>
            </a:r>
            <a:r>
              <a:rPr lang="ko-KR" altLang="en-US" sz="20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억원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→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‘11: 39,678 </a:t>
            </a:r>
            <a:r>
              <a:rPr lang="ko-KR" altLang="en-US" sz="20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억원</a:t>
            </a:r>
            <a:endParaRPr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-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친환경시장규모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전체의  약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18%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로 추정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(2013) 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- </a:t>
            </a:r>
            <a:r>
              <a:rPr lang="ko-KR" altLang="en-US" sz="20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생협참여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농가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약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6</a:t>
            </a:r>
            <a:r>
              <a:rPr lang="ko-KR" altLang="en-US" sz="20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천농가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면적은 약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3</a:t>
            </a:r>
            <a:r>
              <a:rPr lang="ko-KR" altLang="en-US" sz="20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천만평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(2013)</a:t>
            </a:r>
          </a:p>
        </p:txBody>
      </p:sp>
    </p:spTree>
    <p:extLst>
      <p:ext uri="{BB962C8B-B14F-4D97-AF65-F5344CB8AC3E}">
        <p14:creationId xmlns:p14="http://schemas.microsoft.com/office/powerpoint/2010/main" val="185953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85800" y="692696"/>
            <a:ext cx="6030416" cy="505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891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b="1" kern="0" dirty="0" smtClean="0">
                <a:solidFill>
                  <a:srgbClr val="0000FF"/>
                </a:solidFill>
                <a:latin typeface="맑은 고딕"/>
                <a:ea typeface="맑은 고딕"/>
              </a:rPr>
              <a:t>○ 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토마토 부산물 </a:t>
            </a:r>
            <a:r>
              <a:rPr lang="ko-KR" altLang="en-US" b="1" dirty="0" err="1">
                <a:solidFill>
                  <a:srgbClr val="0000FF"/>
                </a:solidFill>
                <a:latin typeface="맑은 고딕"/>
                <a:ea typeface="맑은 고딕"/>
              </a:rPr>
              <a:t>액비처리에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 따른 </a:t>
            </a:r>
            <a:r>
              <a:rPr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K </a:t>
            </a:r>
            <a:r>
              <a:rPr lang="ko-KR" altLang="en-US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함량</a:t>
            </a:r>
            <a:endParaRPr lang="ko-KR" altLang="en-US" b="1" kern="0" dirty="0">
              <a:solidFill>
                <a:srgbClr val="0000FF"/>
              </a:solidFill>
              <a:latin typeface="맑은 고딕"/>
              <a:ea typeface="맑은 고딕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67544" y="5301208"/>
            <a:ext cx="786662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* 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cont. :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무처리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T1: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0.3L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T2: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0.6L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T3: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0.9L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T4: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1.2L</a:t>
            </a:r>
            <a:endParaRPr lang="ko-KR" altLang="en-US" kern="0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pic>
        <p:nvPicPr>
          <p:cNvPr id="4097" name="_x208022592" descr="EMB0000372c0c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23" y="1268760"/>
            <a:ext cx="772764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11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85800" y="692696"/>
            <a:ext cx="7974632" cy="505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6891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b="1" kern="0" dirty="0" smtClean="0">
                <a:solidFill>
                  <a:srgbClr val="0000FF"/>
                </a:solidFill>
                <a:latin typeface="맑은 고딕"/>
                <a:ea typeface="맑은 고딕"/>
              </a:rPr>
              <a:t>○ 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토마토 부산물 </a:t>
            </a:r>
            <a:r>
              <a:rPr lang="ko-KR" altLang="en-US" b="1" dirty="0" err="1">
                <a:solidFill>
                  <a:srgbClr val="0000FF"/>
                </a:solidFill>
                <a:latin typeface="맑은 고딕"/>
                <a:ea typeface="맑은 고딕"/>
              </a:rPr>
              <a:t>액비처리별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 과실의 </a:t>
            </a:r>
            <a:r>
              <a:rPr lang="ko-KR" altLang="en-US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당도변화</a:t>
            </a:r>
            <a:endParaRPr lang="ko-KR" altLang="en-US" b="1" kern="0" dirty="0">
              <a:solidFill>
                <a:srgbClr val="0000FF"/>
              </a:solidFill>
              <a:latin typeface="맑은 고딕"/>
              <a:ea typeface="맑은 고딕"/>
            </a:endParaRPr>
          </a:p>
        </p:txBody>
      </p:sp>
      <p:pic>
        <p:nvPicPr>
          <p:cNvPr id="6145" name="_x208022672" descr="EMB0000372c0c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7920880" cy="444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67544" y="5701781"/>
            <a:ext cx="786662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* 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cont. :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무처리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T1: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0.3L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T2: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0.6L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T3: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0.9L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T4: </a:t>
            </a:r>
            <a:r>
              <a:rPr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1.2L</a:t>
            </a:r>
            <a:endParaRPr lang="ko-KR" altLang="en-US" kern="0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83263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520" y="548680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/>
              <a:t>○ 토마토 부산물 </a:t>
            </a:r>
            <a:r>
              <a:rPr lang="ko-KR" altLang="en-US" b="1" dirty="0" err="1"/>
              <a:t>액비처리에</a:t>
            </a:r>
            <a:r>
              <a:rPr lang="ko-KR" altLang="en-US" b="1" dirty="0"/>
              <a:t> 따른 영양차이와 생리장해</a:t>
            </a:r>
            <a:r>
              <a:rPr lang="en-US" altLang="ko-KR" b="1" dirty="0"/>
              <a:t>(</a:t>
            </a:r>
            <a:r>
              <a:rPr lang="ko-KR" altLang="en-US" b="1" dirty="0"/>
              <a:t>인산결핍</a:t>
            </a:r>
            <a:r>
              <a:rPr lang="en-US" altLang="ko-KR" b="1" dirty="0"/>
              <a:t>)</a:t>
            </a:r>
            <a:endParaRPr lang="ko-KR" altLang="en-US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493940"/>
              </p:ext>
            </p:extLst>
          </p:nvPr>
        </p:nvGraphicFramePr>
        <p:xfrm>
          <a:off x="251521" y="939820"/>
          <a:ext cx="8640958" cy="4151376"/>
        </p:xfrm>
        <a:graphic>
          <a:graphicData uri="http://schemas.openxmlformats.org/drawingml/2006/table">
            <a:tbl>
              <a:tblPr/>
              <a:tblGrid>
                <a:gridCol w="1635888"/>
                <a:gridCol w="1431650"/>
                <a:gridCol w="1431650"/>
                <a:gridCol w="1380590"/>
                <a:gridCol w="1380590"/>
                <a:gridCol w="1380590"/>
              </a:tblGrid>
              <a:tr h="74468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처리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Mg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(mg/100g)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P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(mg/100g)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인산결핍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(0-5)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phenol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(mg/g)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flavonoid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76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무처리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0.88b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27.56b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2.0a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2.78b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119.35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76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0.3L</a:t>
                      </a:r>
                      <a:r>
                        <a:rPr lang="en-US" sz="1800" kern="0" spc="0" baseline="3000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Z</a:t>
                      </a: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/㎡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0.98a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31.59a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0.8b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2.77b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117.88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76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0.6L/㎡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0.96ab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31.06a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0.7b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2.76b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122.18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76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0.9L/㎡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0.93ab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32.22a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0.7b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3.13a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132.13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76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1.2L/㎡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0.99a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31.12a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0.7b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2.67b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127.23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76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DMRT 0.05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*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*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*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*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ns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4787860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ko-KR" baseline="30000" dirty="0"/>
              <a:t>Z</a:t>
            </a:r>
            <a:r>
              <a:rPr lang="en-US" altLang="ko-KR" dirty="0"/>
              <a:t>: 20</a:t>
            </a:r>
            <a:r>
              <a:rPr lang="ko-KR" altLang="en-US" dirty="0"/>
              <a:t>배액</a:t>
            </a:r>
          </a:p>
        </p:txBody>
      </p:sp>
    </p:spTree>
    <p:extLst>
      <p:ext uri="{BB962C8B-B14F-4D97-AF65-F5344CB8AC3E}">
        <p14:creationId xmlns:p14="http://schemas.microsoft.com/office/powerpoint/2010/main" val="8404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520" y="548680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/>
              <a:t>○ 토마토 부산물 </a:t>
            </a:r>
            <a:r>
              <a:rPr lang="ko-KR" altLang="en-US" b="1" dirty="0" err="1"/>
              <a:t>액비처리에</a:t>
            </a:r>
            <a:r>
              <a:rPr lang="ko-KR" altLang="en-US" b="1" dirty="0"/>
              <a:t> 따른 생육특성</a:t>
            </a:r>
            <a:endParaRPr lang="ko-KR" altLang="en-US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475043"/>
              </p:ext>
            </p:extLst>
          </p:nvPr>
        </p:nvGraphicFramePr>
        <p:xfrm>
          <a:off x="251520" y="980728"/>
          <a:ext cx="8640961" cy="4724273"/>
        </p:xfrm>
        <a:graphic>
          <a:graphicData uri="http://schemas.openxmlformats.org/drawingml/2006/table">
            <a:tbl>
              <a:tblPr/>
              <a:tblGrid>
                <a:gridCol w="1234423"/>
                <a:gridCol w="1234423"/>
                <a:gridCol w="1234423"/>
                <a:gridCol w="1234423"/>
                <a:gridCol w="1234423"/>
                <a:gridCol w="1234423"/>
                <a:gridCol w="1234423"/>
              </a:tblGrid>
              <a:tr h="308737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처리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생육초기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(6.20)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생육후기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(8.20)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728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초장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㎝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마디수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개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/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 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화방수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개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/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 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초장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㎝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마디수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개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/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 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화방수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개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/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 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7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무처리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108.3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23.0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4.7ab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251.5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42.2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10.9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7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0.3L</a:t>
                      </a:r>
                      <a:r>
                        <a:rPr lang="en-US" sz="1800" kern="0" spc="0" baseline="3000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Z</a:t>
                      </a: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/㎡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106.1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22.9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4.9ab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255.3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42.7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11.2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7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0.6L/㎡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107.7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23.1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5.4a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253.5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40.7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11.7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7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0.9L/㎡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105.7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22.8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5.1ab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253.9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43.6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10.9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7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1.2L/㎡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106.3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21.9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4.5b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254.4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43.3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10.3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89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DMRT 0.05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ns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ns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*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ns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ns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ns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5363924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ko-KR" baseline="30000" dirty="0"/>
              <a:t>Z</a:t>
            </a:r>
            <a:r>
              <a:rPr lang="en-US" altLang="ko-KR" dirty="0"/>
              <a:t>: 20</a:t>
            </a:r>
            <a:r>
              <a:rPr lang="ko-KR" altLang="en-US" dirty="0"/>
              <a:t>배액</a:t>
            </a:r>
          </a:p>
        </p:txBody>
      </p:sp>
    </p:spTree>
    <p:extLst>
      <p:ext uri="{BB962C8B-B14F-4D97-AF65-F5344CB8AC3E}">
        <p14:creationId xmlns:p14="http://schemas.microsoft.com/office/powerpoint/2010/main" val="373504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520" y="548680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/>
              <a:t>○ 토마토 부산물 </a:t>
            </a:r>
            <a:r>
              <a:rPr lang="ko-KR" altLang="en-US" b="1" dirty="0" err="1"/>
              <a:t>액비처리에</a:t>
            </a:r>
            <a:r>
              <a:rPr lang="ko-KR" altLang="en-US" b="1" dirty="0"/>
              <a:t> 따른 수량특성</a:t>
            </a:r>
            <a:endParaRPr lang="ko-KR" altLang="en-US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176178"/>
              </p:ext>
            </p:extLst>
          </p:nvPr>
        </p:nvGraphicFramePr>
        <p:xfrm>
          <a:off x="266731" y="1052736"/>
          <a:ext cx="8640960" cy="4193921"/>
        </p:xfrm>
        <a:graphic>
          <a:graphicData uri="http://schemas.openxmlformats.org/drawingml/2006/table">
            <a:tbl>
              <a:tblPr/>
              <a:tblGrid>
                <a:gridCol w="1482710"/>
                <a:gridCol w="1431650"/>
                <a:gridCol w="1431650"/>
                <a:gridCol w="1431650"/>
                <a:gridCol w="1431650"/>
                <a:gridCol w="1431650"/>
              </a:tblGrid>
              <a:tr h="5068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처리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수량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개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/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과장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㎝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과경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㎝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과중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g)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당도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Brix)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7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무처리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106.2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34.6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29.6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18.5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8.0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7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0.3L</a:t>
                      </a:r>
                      <a:r>
                        <a:rPr lang="en-US" sz="1800" kern="0" spc="0" baseline="3000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Z</a:t>
                      </a: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/㎡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101.4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35.2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29.5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18.7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7.9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7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0.6L/㎡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98.3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34.6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29.5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18.4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7.8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7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0.9L/㎡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102.0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41.1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34.8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22.4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7.9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7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1.2L/㎡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101.6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33.9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29.3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17.7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7.8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89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DMRT 0.05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ns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ns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ns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ns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ns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528" y="4941168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ko-KR" baseline="30000" dirty="0"/>
              <a:t>Z</a:t>
            </a:r>
            <a:r>
              <a:rPr lang="en-US" altLang="ko-KR" dirty="0"/>
              <a:t>: 20</a:t>
            </a:r>
            <a:r>
              <a:rPr lang="ko-KR" altLang="en-US" dirty="0"/>
              <a:t>배액</a:t>
            </a:r>
          </a:p>
        </p:txBody>
      </p:sp>
    </p:spTree>
    <p:extLst>
      <p:ext uri="{BB962C8B-B14F-4D97-AF65-F5344CB8AC3E}">
        <p14:creationId xmlns:p14="http://schemas.microsoft.com/office/powerpoint/2010/main" val="320634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520" y="476672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/>
              <a:t>○ 토마토 부산물 </a:t>
            </a:r>
            <a:r>
              <a:rPr lang="ko-KR" altLang="en-US" b="1" dirty="0" err="1"/>
              <a:t>액비처리에</a:t>
            </a:r>
            <a:r>
              <a:rPr lang="ko-KR" altLang="en-US" b="1" dirty="0"/>
              <a:t> 따른 </a:t>
            </a:r>
            <a:r>
              <a:rPr lang="ko-KR" altLang="en-US" b="1" dirty="0" err="1"/>
              <a:t>항산화</a:t>
            </a:r>
            <a:r>
              <a:rPr lang="ko-KR" altLang="en-US" b="1" dirty="0"/>
              <a:t> </a:t>
            </a:r>
            <a:r>
              <a:rPr lang="ko-KR" altLang="en-US" b="1" dirty="0" smtClean="0"/>
              <a:t>반응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5219908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ko-KR" baseline="30000" dirty="0"/>
              <a:t>Z</a:t>
            </a:r>
            <a:r>
              <a:rPr lang="en-US" altLang="ko-KR" dirty="0"/>
              <a:t>: 20</a:t>
            </a:r>
            <a:r>
              <a:rPr lang="ko-KR" altLang="en-US" dirty="0"/>
              <a:t>배액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082537"/>
              </p:ext>
            </p:extLst>
          </p:nvPr>
        </p:nvGraphicFramePr>
        <p:xfrm>
          <a:off x="251518" y="908720"/>
          <a:ext cx="8640964" cy="4681728"/>
        </p:xfrm>
        <a:graphic>
          <a:graphicData uri="http://schemas.openxmlformats.org/drawingml/2006/table">
            <a:tbl>
              <a:tblPr/>
              <a:tblGrid>
                <a:gridCol w="2160241"/>
                <a:gridCol w="2160241"/>
                <a:gridCol w="2160241"/>
                <a:gridCol w="2160241"/>
              </a:tblGrid>
              <a:tr h="506857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처리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항산화 반응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0685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phenol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(mg/g)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flavonoid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(mg/g)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DPPH(%)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7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무처리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2.78b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119.35a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88.25a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7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0.3L</a:t>
                      </a:r>
                      <a:r>
                        <a:rPr lang="en-US" sz="1800" kern="0" spc="0" baseline="3000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Z</a:t>
                      </a: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/㎡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2.77b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117.88a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88.14a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7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0.6L/㎡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2.76b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122.18a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88.25a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7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0.9L/㎡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3.13a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132.13a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88.02a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7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1.2L/㎡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2.67b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127.23a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88.14a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25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DMRT 0.05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*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ns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ns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885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520" y="599777"/>
            <a:ext cx="864096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/>
              <a:t>□ 결과요약</a:t>
            </a:r>
            <a:endParaRPr lang="ko-KR" altLang="en-US" dirty="0"/>
          </a:p>
          <a:p>
            <a:pPr>
              <a:lnSpc>
                <a:spcPct val="150000"/>
              </a:lnSpc>
            </a:pPr>
            <a:r>
              <a:rPr lang="ko-KR" altLang="en-US" dirty="0"/>
              <a:t>○ 시험 후 토양분석 결과 질소함량 등이 낮은 것으로 나타났으나 유기질 </a:t>
            </a:r>
            <a:r>
              <a:rPr lang="ko-KR" altLang="en-US" dirty="0" err="1" smtClean="0"/>
              <a:t>액비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   (</a:t>
            </a:r>
            <a:r>
              <a:rPr lang="ko-KR" altLang="en-US" dirty="0"/>
              <a:t>토마토 고추부산물 </a:t>
            </a:r>
            <a:r>
              <a:rPr lang="ko-KR" altLang="en-US" dirty="0" err="1"/>
              <a:t>액비</a:t>
            </a:r>
            <a:r>
              <a:rPr lang="en-US" altLang="ko-KR" dirty="0"/>
              <a:t>)</a:t>
            </a:r>
            <a:r>
              <a:rPr lang="ko-KR" altLang="en-US" dirty="0"/>
              <a:t>를 </a:t>
            </a:r>
            <a:r>
              <a:rPr lang="en-US" altLang="ko-KR" dirty="0"/>
              <a:t>2</a:t>
            </a:r>
            <a:r>
              <a:rPr lang="ko-KR" altLang="en-US" dirty="0"/>
              <a:t>회 시비하였음 </a:t>
            </a:r>
          </a:p>
          <a:p>
            <a:pPr>
              <a:lnSpc>
                <a:spcPct val="150000"/>
              </a:lnSpc>
            </a:pPr>
            <a:r>
              <a:rPr lang="ko-KR" altLang="en-US" dirty="0"/>
              <a:t>○ 토마토 과실의 </a:t>
            </a:r>
            <a:r>
              <a:rPr lang="en-US" altLang="ko-KR" dirty="0"/>
              <a:t>K</a:t>
            </a:r>
            <a:r>
              <a:rPr lang="ko-KR" altLang="en-US" dirty="0"/>
              <a:t>함량은 대조에 비하여 </a:t>
            </a:r>
            <a:r>
              <a:rPr lang="ko-KR" altLang="en-US" dirty="0" err="1"/>
              <a:t>액비처리에서</a:t>
            </a:r>
            <a:r>
              <a:rPr lang="ko-KR" altLang="en-US" dirty="0"/>
              <a:t> 함량이 높았으나 </a:t>
            </a:r>
            <a:r>
              <a:rPr lang="ko-KR" altLang="en-US" dirty="0" err="1"/>
              <a:t>액비농도</a:t>
            </a:r>
            <a:r>
              <a:rPr lang="ko-KR" altLang="en-US" dirty="0"/>
              <a:t> 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   </a:t>
            </a:r>
            <a:r>
              <a:rPr lang="ko-KR" altLang="en-US" dirty="0" smtClean="0"/>
              <a:t>간 </a:t>
            </a:r>
            <a:r>
              <a:rPr lang="ko-KR" altLang="en-US" dirty="0"/>
              <a:t>유의성은 없었음</a:t>
            </a:r>
          </a:p>
          <a:p>
            <a:pPr>
              <a:lnSpc>
                <a:spcPct val="150000"/>
              </a:lnSpc>
            </a:pPr>
            <a:r>
              <a:rPr lang="ko-KR" altLang="en-US" dirty="0"/>
              <a:t>○ 토마토 잎 표면에 나타나는 인산결핍증은 대조에 비하여 </a:t>
            </a:r>
            <a:r>
              <a:rPr lang="ko-KR" altLang="en-US" dirty="0" err="1"/>
              <a:t>액비처리에서</a:t>
            </a:r>
            <a:r>
              <a:rPr lang="ko-KR" altLang="en-US" dirty="0"/>
              <a:t> 발생이 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   </a:t>
            </a:r>
            <a:r>
              <a:rPr lang="ko-KR" altLang="en-US" dirty="0" smtClean="0"/>
              <a:t>적었으나 </a:t>
            </a:r>
            <a:r>
              <a:rPr lang="ko-KR" altLang="en-US" dirty="0" err="1"/>
              <a:t>액비농도</a:t>
            </a:r>
            <a:r>
              <a:rPr lang="ko-KR" altLang="en-US" dirty="0"/>
              <a:t> 간 차이는 나타나지 않았음 </a:t>
            </a:r>
          </a:p>
          <a:p>
            <a:pPr>
              <a:lnSpc>
                <a:spcPct val="150000"/>
              </a:lnSpc>
            </a:pPr>
            <a:r>
              <a:rPr lang="ko-KR" altLang="en-US" dirty="0"/>
              <a:t>○ </a:t>
            </a:r>
            <a:r>
              <a:rPr lang="en-US" altLang="ko-KR" dirty="0"/>
              <a:t>Mg, P </a:t>
            </a:r>
            <a:r>
              <a:rPr lang="ko-KR" altLang="en-US" dirty="0"/>
              <a:t>등 영양성분은 대조에 비하여 </a:t>
            </a:r>
            <a:r>
              <a:rPr lang="ko-KR" altLang="en-US" dirty="0" err="1"/>
              <a:t>액비처리에서</a:t>
            </a:r>
            <a:r>
              <a:rPr lang="ko-KR" altLang="en-US" dirty="0"/>
              <a:t> 증가하였고 </a:t>
            </a:r>
            <a:r>
              <a:rPr lang="ko-KR" altLang="en-US" dirty="0" err="1"/>
              <a:t>항산화반응은</a:t>
            </a:r>
            <a:r>
              <a:rPr lang="ko-KR" altLang="en-US" dirty="0"/>
              <a:t> 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  </a:t>
            </a:r>
            <a:r>
              <a:rPr lang="ko-KR" altLang="en-US" dirty="0" smtClean="0"/>
              <a:t>대조에 </a:t>
            </a:r>
            <a:r>
              <a:rPr lang="ko-KR" altLang="en-US" dirty="0"/>
              <a:t>비하여 </a:t>
            </a:r>
            <a:r>
              <a:rPr lang="ko-KR" altLang="en-US" dirty="0" err="1"/>
              <a:t>액비</a:t>
            </a:r>
            <a:r>
              <a:rPr lang="ko-KR" altLang="en-US" dirty="0"/>
              <a:t> </a:t>
            </a:r>
            <a:r>
              <a:rPr lang="en-US" altLang="ko-KR" dirty="0"/>
              <a:t>3L</a:t>
            </a:r>
            <a:r>
              <a:rPr lang="ko-KR" altLang="en-US" dirty="0"/>
              <a:t>처리에서 </a:t>
            </a:r>
            <a:r>
              <a:rPr lang="en-US" altLang="ko-KR" dirty="0"/>
              <a:t>phenol </a:t>
            </a:r>
            <a:r>
              <a:rPr lang="ko-KR" altLang="en-US" dirty="0"/>
              <a:t>발생량이 가장 높았으며 </a:t>
            </a:r>
            <a:r>
              <a:rPr lang="en-US" altLang="ko-KR" dirty="0"/>
              <a:t>4L</a:t>
            </a:r>
            <a:r>
              <a:rPr lang="ko-KR" altLang="en-US" dirty="0"/>
              <a:t>처리에서 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  </a:t>
            </a:r>
            <a:r>
              <a:rPr lang="ko-KR" altLang="en-US" dirty="0" smtClean="0"/>
              <a:t>다시 </a:t>
            </a:r>
            <a:r>
              <a:rPr lang="ko-KR" altLang="en-US" dirty="0"/>
              <a:t>감소하였음 </a:t>
            </a:r>
          </a:p>
          <a:p>
            <a:pPr>
              <a:lnSpc>
                <a:spcPct val="150000"/>
              </a:lnSpc>
            </a:pPr>
            <a:r>
              <a:rPr lang="ko-KR" altLang="en-US" dirty="0"/>
              <a:t>○ 당도는 토마토 생산 초기보다 중기</a:t>
            </a:r>
            <a:r>
              <a:rPr lang="en-US" altLang="ko-KR" dirty="0"/>
              <a:t>, </a:t>
            </a:r>
            <a:r>
              <a:rPr lang="ko-KR" altLang="en-US" dirty="0"/>
              <a:t>후기에 높은 경향이었고</a:t>
            </a:r>
            <a:r>
              <a:rPr lang="en-US" altLang="ko-KR" dirty="0"/>
              <a:t>, </a:t>
            </a:r>
            <a:r>
              <a:rPr lang="ko-KR" altLang="en-US" dirty="0"/>
              <a:t>모든 처리에서 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  </a:t>
            </a:r>
            <a:r>
              <a:rPr lang="ko-KR" altLang="en-US" dirty="0" smtClean="0"/>
              <a:t>당도가 </a:t>
            </a:r>
            <a:r>
              <a:rPr lang="en-US" altLang="ko-KR" dirty="0"/>
              <a:t>8 Brix </a:t>
            </a:r>
            <a:r>
              <a:rPr lang="ko-KR" altLang="en-US" dirty="0"/>
              <a:t>정도에 분표하여 처리 간 차이는 나타나지 않았으나</a:t>
            </a:r>
            <a:r>
              <a:rPr lang="en-US" altLang="ko-KR" dirty="0"/>
              <a:t>, </a:t>
            </a:r>
            <a:r>
              <a:rPr lang="ko-KR" altLang="en-US" dirty="0" err="1"/>
              <a:t>유기농포장이</a:t>
            </a:r>
            <a:r>
              <a:rPr lang="ko-KR" altLang="en-US" dirty="0"/>
              <a:t> 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en-US" altLang="ko-KR" dirty="0"/>
              <a:t> </a:t>
            </a:r>
            <a:r>
              <a:rPr lang="en-US" altLang="ko-KR" dirty="0" smtClean="0"/>
              <a:t>  </a:t>
            </a:r>
            <a:r>
              <a:rPr lang="ko-KR" altLang="en-US" dirty="0" smtClean="0"/>
              <a:t>조성된 </a:t>
            </a:r>
            <a:r>
              <a:rPr lang="en-US" altLang="ko-KR" dirty="0"/>
              <a:t>3</a:t>
            </a:r>
            <a:r>
              <a:rPr lang="ko-KR" altLang="en-US" dirty="0" err="1"/>
              <a:t>년차인</a:t>
            </a:r>
            <a:r>
              <a:rPr lang="ko-KR" altLang="en-US" dirty="0"/>
              <a:t> 올해가 예년에 비하여 상당히 높은 경향이었음</a:t>
            </a:r>
          </a:p>
        </p:txBody>
      </p:sp>
    </p:spTree>
    <p:extLst>
      <p:ext uri="{BB962C8B-B14F-4D97-AF65-F5344CB8AC3E}">
        <p14:creationId xmlns:p14="http://schemas.microsoft.com/office/powerpoint/2010/main" val="80593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57" y="1282472"/>
            <a:ext cx="4200715" cy="3150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9672" y="4437112"/>
            <a:ext cx="677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prstClr val="black"/>
                </a:solidFill>
              </a:rPr>
              <a:t>&lt;</a:t>
            </a:r>
            <a:r>
              <a:rPr lang="ko-KR" altLang="en-US" b="1" dirty="0" smtClean="0">
                <a:solidFill>
                  <a:prstClr val="black"/>
                </a:solidFill>
              </a:rPr>
              <a:t>수확 종료포장 </a:t>
            </a:r>
            <a:r>
              <a:rPr lang="en-US" altLang="ko-KR" b="1" dirty="0" smtClean="0">
                <a:solidFill>
                  <a:prstClr val="black"/>
                </a:solidFill>
              </a:rPr>
              <a:t>&gt;                            &lt;</a:t>
            </a:r>
            <a:r>
              <a:rPr lang="ko-KR" altLang="en-US" b="1" dirty="0" smtClean="0">
                <a:solidFill>
                  <a:prstClr val="black"/>
                </a:solidFill>
              </a:rPr>
              <a:t>수확 </a:t>
            </a:r>
            <a:r>
              <a:rPr lang="ko-KR" altLang="en-US" b="1" dirty="0" err="1" smtClean="0">
                <a:solidFill>
                  <a:prstClr val="black"/>
                </a:solidFill>
              </a:rPr>
              <a:t>종료후</a:t>
            </a:r>
            <a:r>
              <a:rPr lang="ko-KR" altLang="en-US" b="1" dirty="0" smtClean="0">
                <a:solidFill>
                  <a:prstClr val="black"/>
                </a:solidFill>
              </a:rPr>
              <a:t> </a:t>
            </a:r>
            <a:r>
              <a:rPr lang="ko-KR" altLang="en-US" b="1" dirty="0" err="1" smtClean="0">
                <a:solidFill>
                  <a:prstClr val="black"/>
                </a:solidFill>
              </a:rPr>
              <a:t>잎곰팡이병</a:t>
            </a:r>
            <a:r>
              <a:rPr lang="en-US" altLang="ko-KR" b="1" dirty="0" smtClean="0">
                <a:solidFill>
                  <a:prstClr val="black"/>
                </a:solidFill>
              </a:rPr>
              <a:t>&gt;</a:t>
            </a:r>
            <a:endParaRPr lang="ko-KR" altLang="en-US" b="1" dirty="0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41" y="1282472"/>
            <a:ext cx="4200859" cy="315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98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053576"/>
              </p:ext>
            </p:extLst>
          </p:nvPr>
        </p:nvGraphicFramePr>
        <p:xfrm>
          <a:off x="260084" y="1671541"/>
          <a:ext cx="8640960" cy="2693563"/>
        </p:xfrm>
        <a:graphic>
          <a:graphicData uri="http://schemas.openxmlformats.org/drawingml/2006/table">
            <a:tbl>
              <a:tblPr/>
              <a:tblGrid>
                <a:gridCol w="1675986"/>
                <a:gridCol w="4992653"/>
                <a:gridCol w="1061184"/>
                <a:gridCol w="911137"/>
              </a:tblGrid>
              <a:tr h="2138096">
                <a:tc>
                  <a:txBody>
                    <a:bodyPr/>
                    <a:lstStyle/>
                    <a:p>
                      <a:pPr marL="69850" marR="62230" indent="0" algn="di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활용내용요약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-23622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○ 여름철 고추 </a:t>
                      </a:r>
                      <a:r>
                        <a:rPr lang="ko-KR" altLang="en-US" sz="18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비가림재배시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800" b="1" kern="0" spc="0" dirty="0" err="1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</a:rPr>
                        <a:t>온실가루이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등 고온건조 생활형 해충피해 증가됨 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-23622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○ </a:t>
                      </a:r>
                      <a:r>
                        <a:rPr lang="ko-KR" altLang="en-US" sz="18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비가림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8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유기농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고추재배 시 </a:t>
                      </a:r>
                      <a:r>
                        <a:rPr lang="ko-KR" altLang="en-US" sz="18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온실가루이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등 </a:t>
                      </a:r>
                      <a:r>
                        <a:rPr lang="ko-KR" altLang="en-US" sz="18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고온성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해충이 발생하면 </a:t>
                      </a:r>
                      <a:r>
                        <a:rPr lang="ko-KR" altLang="en-US" sz="18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유기농자재</a:t>
                      </a:r>
                      <a:r>
                        <a:rPr lang="en-US" altLang="ko-KR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유황 </a:t>
                      </a:r>
                      <a:r>
                        <a:rPr lang="en-US" altLang="ko-KR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300-500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배액</a:t>
                      </a:r>
                      <a:r>
                        <a:rPr lang="en-US" altLang="ko-KR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오일제제 </a:t>
                      </a:r>
                      <a:r>
                        <a:rPr lang="en-US" altLang="ko-KR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100-300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배액 </a:t>
                      </a:r>
                      <a:r>
                        <a:rPr lang="ko-KR" altLang="en-US" sz="18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단용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또는 혼용</a:t>
                      </a:r>
                      <a:r>
                        <a:rPr lang="en-US" altLang="ko-KR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을 해가 진 이후 살포하면 </a:t>
                      </a:r>
                      <a:r>
                        <a:rPr lang="ko-KR" altLang="en-US" sz="1800" b="1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약해없이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해충방제 됨 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55467">
                <a:tc>
                  <a:txBody>
                    <a:bodyPr/>
                    <a:lstStyle/>
                    <a:p>
                      <a:pPr marL="69850" marR="6223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26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검 색 어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고추</a:t>
                      </a:r>
                      <a:r>
                        <a:rPr lang="en-US" altLang="ko-KR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유기농업</a:t>
                      </a:r>
                      <a:r>
                        <a:rPr lang="en-US" altLang="ko-KR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유황제제</a:t>
                      </a:r>
                      <a:r>
                        <a:rPr lang="en-US" altLang="ko-KR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오일제제</a:t>
                      </a:r>
                      <a:r>
                        <a:rPr lang="en-US" altLang="ko-KR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담수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88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3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개발년도</a:t>
                      </a:r>
                      <a:endParaRPr lang="ko-KR" altLang="en-US" sz="1200" b="1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88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-3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2014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1484" y="836712"/>
            <a:ext cx="8350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kern="0" dirty="0" smtClean="0">
                <a:solidFill>
                  <a:srgbClr val="0000FF"/>
                </a:solidFill>
                <a:latin typeface="+mj-ea"/>
                <a:ea typeface="+mj-ea"/>
              </a:rPr>
              <a:t>8. </a:t>
            </a:r>
            <a:r>
              <a:rPr lang="ko-KR" altLang="en-US" sz="2000" b="1" kern="0" dirty="0">
                <a:solidFill>
                  <a:srgbClr val="FF0000"/>
                </a:solidFill>
                <a:latin typeface="+mj-ea"/>
                <a:ea typeface="+mj-ea"/>
              </a:rPr>
              <a:t>고추</a:t>
            </a:r>
            <a:r>
              <a:rPr lang="ko-KR" altLang="en-US" sz="2000" b="1" kern="0" dirty="0">
                <a:solidFill>
                  <a:srgbClr val="0000FF"/>
                </a:solidFill>
                <a:latin typeface="+mj-ea"/>
                <a:ea typeface="+mj-ea"/>
              </a:rPr>
              <a:t>재배 시 </a:t>
            </a:r>
            <a:r>
              <a:rPr lang="ko-KR" altLang="en-US" sz="2000" b="1" kern="0" dirty="0" err="1">
                <a:solidFill>
                  <a:srgbClr val="0000FF"/>
                </a:solidFill>
                <a:latin typeface="+mj-ea"/>
                <a:ea typeface="+mj-ea"/>
              </a:rPr>
              <a:t>유기농자재</a:t>
            </a:r>
            <a:r>
              <a:rPr lang="en-US" altLang="ko-KR" sz="2000" b="1" kern="0" dirty="0">
                <a:solidFill>
                  <a:srgbClr val="0000FF"/>
                </a:solidFill>
                <a:latin typeface="+mj-ea"/>
                <a:ea typeface="+mj-ea"/>
              </a:rPr>
              <a:t>(</a:t>
            </a:r>
            <a:r>
              <a:rPr lang="ko-KR" altLang="en-US" sz="2000" b="1" kern="0" spc="-20" dirty="0">
                <a:solidFill>
                  <a:srgbClr val="0000FF"/>
                </a:solidFill>
                <a:latin typeface="+mj-ea"/>
                <a:ea typeface="+mj-ea"/>
              </a:rPr>
              <a:t>유황제재</a:t>
            </a:r>
            <a:r>
              <a:rPr lang="en-US" altLang="ko-KR" sz="2000" b="1" kern="0" spc="-20" dirty="0">
                <a:solidFill>
                  <a:srgbClr val="0000FF"/>
                </a:solidFill>
                <a:latin typeface="+mj-ea"/>
                <a:ea typeface="+mj-ea"/>
              </a:rPr>
              <a:t>+</a:t>
            </a:r>
            <a:r>
              <a:rPr lang="ko-KR" altLang="en-US" sz="2000" b="1" kern="0" spc="-20" dirty="0">
                <a:solidFill>
                  <a:srgbClr val="0000FF"/>
                </a:solidFill>
                <a:latin typeface="+mj-ea"/>
                <a:ea typeface="+mj-ea"/>
              </a:rPr>
              <a:t>오일제제</a:t>
            </a:r>
            <a:r>
              <a:rPr lang="en-US" altLang="ko-KR" sz="2000" b="1" kern="0" spc="-20" dirty="0">
                <a:solidFill>
                  <a:srgbClr val="0000FF"/>
                </a:solidFill>
                <a:latin typeface="+mj-ea"/>
                <a:ea typeface="+mj-ea"/>
              </a:rPr>
              <a:t>)</a:t>
            </a:r>
            <a:r>
              <a:rPr lang="ko-KR" altLang="en-US" sz="2000" b="1" kern="0" spc="-20" dirty="0">
                <a:solidFill>
                  <a:srgbClr val="0000FF"/>
                </a:solidFill>
                <a:latin typeface="+mj-ea"/>
                <a:ea typeface="+mj-ea"/>
              </a:rPr>
              <a:t>를 </a:t>
            </a:r>
            <a:r>
              <a:rPr lang="ko-KR" altLang="en-US" sz="2000" b="1" kern="0" dirty="0">
                <a:solidFill>
                  <a:srgbClr val="0000FF"/>
                </a:solidFill>
                <a:latin typeface="+mj-ea"/>
                <a:ea typeface="+mj-ea"/>
              </a:rPr>
              <a:t>활용한 </a:t>
            </a:r>
            <a:r>
              <a:rPr lang="ko-KR" altLang="en-US" sz="2000" b="1" kern="0" dirty="0" err="1">
                <a:solidFill>
                  <a:srgbClr val="0000FF"/>
                </a:solidFill>
                <a:latin typeface="+mj-ea"/>
                <a:ea typeface="+mj-ea"/>
              </a:rPr>
              <a:t>고온성</a:t>
            </a:r>
            <a:r>
              <a:rPr lang="ko-KR" altLang="en-US" sz="2000" b="1" kern="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ko-KR" altLang="en-US" sz="2000" b="1" kern="0" dirty="0" smtClean="0">
                <a:solidFill>
                  <a:srgbClr val="0000FF"/>
                </a:solidFill>
                <a:latin typeface="+mj-ea"/>
                <a:ea typeface="+mj-ea"/>
              </a:rPr>
              <a:t>해충</a:t>
            </a:r>
            <a:endParaRPr lang="en-US" altLang="ko-KR" sz="2000" b="1" kern="0" dirty="0" smtClean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en-US" altLang="ko-KR" sz="2000" b="1" kern="0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ko-KR" sz="2000" b="1" kern="0" dirty="0" smtClean="0">
                <a:solidFill>
                  <a:srgbClr val="0000FF"/>
                </a:solidFill>
                <a:latin typeface="+mj-ea"/>
                <a:ea typeface="+mj-ea"/>
              </a:rPr>
              <a:t>   </a:t>
            </a:r>
            <a:r>
              <a:rPr lang="ko-KR" altLang="en-US" sz="2000" b="1" kern="0" dirty="0" smtClean="0">
                <a:solidFill>
                  <a:srgbClr val="0000FF"/>
                </a:solidFill>
                <a:latin typeface="+mj-ea"/>
                <a:ea typeface="+mj-ea"/>
              </a:rPr>
              <a:t>방제기술</a:t>
            </a:r>
            <a:endParaRPr lang="ko-KR" altLang="en-US" sz="2000" dirty="0">
              <a:solidFill>
                <a:srgbClr val="0000F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0428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51520" y="1412776"/>
            <a:ext cx="8640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b="1" dirty="0">
                <a:solidFill>
                  <a:srgbClr val="CC00FF"/>
                </a:solidFill>
                <a:latin typeface="+mj-ea"/>
                <a:ea typeface="+mj-ea"/>
              </a:rPr>
              <a:t>○ </a:t>
            </a:r>
            <a:r>
              <a:rPr lang="ko-KR" altLang="en-US" b="1" dirty="0" smtClean="0">
                <a:solidFill>
                  <a:srgbClr val="CC00FF"/>
                </a:solidFill>
                <a:latin typeface="+mj-ea"/>
                <a:ea typeface="+mj-ea"/>
              </a:rPr>
              <a:t>활용내용 </a:t>
            </a:r>
            <a:endParaRPr lang="en-US" altLang="ko-KR" b="1" dirty="0" smtClean="0">
              <a:solidFill>
                <a:srgbClr val="CC00FF"/>
              </a:solidFill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ko-KR" altLang="en-US" dirty="0" smtClean="0">
                <a:latin typeface="+mj-ea"/>
                <a:ea typeface="+mj-ea"/>
              </a:rPr>
              <a:t>고추 </a:t>
            </a:r>
            <a:r>
              <a:rPr lang="ko-KR" altLang="en-US" dirty="0" err="1">
                <a:latin typeface="+mj-ea"/>
                <a:ea typeface="+mj-ea"/>
              </a:rPr>
              <a:t>유기농</a:t>
            </a:r>
            <a:r>
              <a:rPr lang="ko-KR" altLang="en-US" dirty="0">
                <a:latin typeface="+mj-ea"/>
                <a:ea typeface="+mj-ea"/>
              </a:rPr>
              <a:t> 재배 시 </a:t>
            </a:r>
            <a:r>
              <a:rPr lang="en-US" altLang="ko-KR" dirty="0">
                <a:latin typeface="+mj-ea"/>
                <a:ea typeface="+mj-ea"/>
              </a:rPr>
              <a:t>3m </a:t>
            </a:r>
            <a:r>
              <a:rPr lang="ko-KR" altLang="en-US" dirty="0">
                <a:latin typeface="+mj-ea"/>
                <a:ea typeface="+mj-ea"/>
              </a:rPr>
              <a:t>높이에 방충망 피복을 한 후</a:t>
            </a:r>
            <a:r>
              <a:rPr lang="en-US" altLang="ko-KR" dirty="0">
                <a:latin typeface="+mj-ea"/>
                <a:ea typeface="+mj-ea"/>
              </a:rPr>
              <a:t>, </a:t>
            </a:r>
            <a:r>
              <a:rPr lang="ko-KR" altLang="en-US" dirty="0" err="1">
                <a:latin typeface="+mj-ea"/>
                <a:ea typeface="+mj-ea"/>
              </a:rPr>
              <a:t>이랑사이의</a:t>
            </a:r>
            <a:r>
              <a:rPr lang="ko-KR" altLang="en-US" dirty="0">
                <a:latin typeface="+mj-ea"/>
                <a:ea typeface="+mj-ea"/>
              </a:rPr>
              <a:t> 통로에 </a:t>
            </a:r>
            <a:r>
              <a:rPr lang="ko-KR" altLang="en-US" dirty="0" err="1">
                <a:latin typeface="+mj-ea"/>
                <a:ea typeface="+mj-ea"/>
              </a:rPr>
              <a:t>멀칭과</a:t>
            </a:r>
            <a:r>
              <a:rPr lang="ko-KR" altLang="en-US" dirty="0">
                <a:latin typeface="+mj-ea"/>
                <a:ea typeface="+mj-ea"/>
              </a:rPr>
              <a:t> 환기를 하면 탄저병 경감효과 있음</a:t>
            </a:r>
            <a:r>
              <a:rPr lang="en-US" altLang="ko-KR" dirty="0">
                <a:latin typeface="+mj-ea"/>
                <a:ea typeface="+mj-ea"/>
              </a:rPr>
              <a:t>. </a:t>
            </a:r>
            <a:endParaRPr lang="ko-KR" altLang="en-US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ko-KR" altLang="en-US" dirty="0">
                <a:latin typeface="+mj-ea"/>
                <a:ea typeface="+mj-ea"/>
              </a:rPr>
              <a:t>통로에 </a:t>
            </a:r>
            <a:r>
              <a:rPr lang="ko-KR" altLang="en-US" dirty="0" err="1">
                <a:latin typeface="+mj-ea"/>
                <a:ea typeface="+mj-ea"/>
              </a:rPr>
              <a:t>비닐멀칭을</a:t>
            </a:r>
            <a:r>
              <a:rPr lang="ko-KR" altLang="en-US" dirty="0">
                <a:latin typeface="+mj-ea"/>
                <a:ea typeface="+mj-ea"/>
              </a:rPr>
              <a:t> 하면 </a:t>
            </a:r>
            <a:r>
              <a:rPr lang="ko-KR" altLang="en-US" dirty="0" err="1">
                <a:latin typeface="+mj-ea"/>
                <a:ea typeface="+mj-ea"/>
              </a:rPr>
              <a:t>비온</a:t>
            </a:r>
            <a:r>
              <a:rPr lang="ko-KR" altLang="en-US" dirty="0">
                <a:latin typeface="+mj-ea"/>
                <a:ea typeface="+mj-ea"/>
              </a:rPr>
              <a:t> 후에 습도가 일찍 낮아져서 병해 감소효과가 있음</a:t>
            </a:r>
            <a:r>
              <a:rPr lang="en-US" altLang="ko-KR" dirty="0">
                <a:latin typeface="+mj-ea"/>
                <a:ea typeface="+mj-ea"/>
              </a:rPr>
              <a:t>. </a:t>
            </a:r>
            <a:r>
              <a:rPr lang="ko-KR" altLang="en-US" dirty="0" err="1">
                <a:latin typeface="+mj-ea"/>
                <a:ea typeface="+mj-ea"/>
              </a:rPr>
              <a:t>멀칭</a:t>
            </a:r>
            <a:r>
              <a:rPr lang="ko-KR" altLang="en-US" dirty="0">
                <a:latin typeface="+mj-ea"/>
                <a:ea typeface="+mj-ea"/>
              </a:rPr>
              <a:t> 시 재배 포장에 빗물이 들어가지 않게 </a:t>
            </a:r>
            <a:r>
              <a:rPr lang="ko-KR" altLang="en-US" dirty="0" err="1">
                <a:latin typeface="+mj-ea"/>
                <a:ea typeface="+mj-ea"/>
              </a:rPr>
              <a:t>멀칭을</a:t>
            </a:r>
            <a:r>
              <a:rPr lang="ko-KR" altLang="en-US" dirty="0">
                <a:latin typeface="+mj-ea"/>
                <a:ea typeface="+mj-ea"/>
              </a:rPr>
              <a:t> 한 후</a:t>
            </a:r>
            <a:r>
              <a:rPr lang="en-US" altLang="ko-KR" dirty="0">
                <a:latin typeface="+mj-ea"/>
                <a:ea typeface="+mj-ea"/>
              </a:rPr>
              <a:t>, </a:t>
            </a:r>
            <a:r>
              <a:rPr lang="ko-KR" altLang="en-US" dirty="0">
                <a:latin typeface="+mj-ea"/>
                <a:ea typeface="+mj-ea"/>
              </a:rPr>
              <a:t>재식거리를 </a:t>
            </a:r>
            <a:r>
              <a:rPr lang="en-US" altLang="ko-KR" dirty="0">
                <a:latin typeface="+mj-ea"/>
                <a:ea typeface="+mj-ea"/>
              </a:rPr>
              <a:t>110</a:t>
            </a:r>
            <a:r>
              <a:rPr lang="ko-KR" altLang="en-US" dirty="0">
                <a:latin typeface="+mj-ea"/>
                <a:ea typeface="+mj-ea"/>
              </a:rPr>
              <a:t>㎝</a:t>
            </a:r>
            <a:r>
              <a:rPr lang="en-US" altLang="ko-KR" dirty="0">
                <a:latin typeface="+mj-ea"/>
                <a:ea typeface="+mj-ea"/>
              </a:rPr>
              <a:t>×50</a:t>
            </a:r>
            <a:r>
              <a:rPr lang="ko-KR" altLang="en-US" dirty="0">
                <a:latin typeface="+mj-ea"/>
                <a:ea typeface="+mj-ea"/>
              </a:rPr>
              <a:t>㎝로 정식하고 관리는 </a:t>
            </a:r>
            <a:r>
              <a:rPr lang="ko-KR" altLang="en-US" dirty="0" err="1">
                <a:latin typeface="+mj-ea"/>
                <a:ea typeface="+mj-ea"/>
              </a:rPr>
              <a:t>유기농재배법으로</a:t>
            </a:r>
            <a:r>
              <a:rPr lang="ko-KR" altLang="en-US" dirty="0">
                <a:latin typeface="+mj-ea"/>
                <a:ea typeface="+mj-ea"/>
              </a:rPr>
              <a:t> 토양관리와 병해방제를 하며 병해가 심해지기 전인 </a:t>
            </a:r>
            <a:r>
              <a:rPr lang="en-US" altLang="ko-KR" dirty="0">
                <a:latin typeface="+mj-ea"/>
                <a:ea typeface="+mj-ea"/>
              </a:rPr>
              <a:t>10</a:t>
            </a:r>
            <a:r>
              <a:rPr lang="ko-KR" altLang="en-US" dirty="0">
                <a:latin typeface="+mj-ea"/>
                <a:ea typeface="+mj-ea"/>
              </a:rPr>
              <a:t>월 상∼중순에 수확함</a:t>
            </a:r>
            <a:r>
              <a:rPr lang="en-US" altLang="ko-KR" dirty="0" smtClean="0">
                <a:latin typeface="+mj-ea"/>
                <a:ea typeface="+mj-ea"/>
              </a:rPr>
              <a:t>.</a:t>
            </a:r>
            <a:endParaRPr lang="ko-KR" altLang="en-US" b="1" dirty="0">
              <a:solidFill>
                <a:srgbClr val="CC00F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496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24744"/>
            <a:ext cx="7931980" cy="439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400" b="1" dirty="0">
                <a:solidFill>
                  <a:srgbClr val="0000FF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○ 인류의 </a:t>
            </a:r>
            <a:r>
              <a:rPr lang="ko-KR" altLang="en-US" sz="2400" b="1" dirty="0" smtClean="0">
                <a:solidFill>
                  <a:srgbClr val="0000FF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발명</a:t>
            </a:r>
            <a:r>
              <a:rPr lang="en-US" altLang="ko-KR" sz="2400" b="1" dirty="0" smtClean="0">
                <a:solidFill>
                  <a:srgbClr val="0000FF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</a:t>
            </a:r>
            <a:endParaRPr lang="ko-KR" altLang="en-US" sz="2400" b="1" dirty="0">
              <a:solidFill>
                <a:srgbClr val="0000FF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400" b="1" dirty="0" smtClean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  - </a:t>
            </a:r>
            <a:r>
              <a:rPr lang="en-US" altLang="ko-KR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2</a:t>
            </a:r>
            <a:r>
              <a:rPr lang="ko-KR" altLang="en-US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대발명 </a:t>
            </a:r>
            <a:r>
              <a:rPr lang="en-US" altLang="ko-KR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: </a:t>
            </a:r>
            <a:r>
              <a:rPr lang="ko-KR" altLang="en-US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술</a:t>
            </a:r>
            <a:r>
              <a:rPr lang="en-US" altLang="ko-KR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, </a:t>
            </a:r>
            <a:r>
              <a:rPr lang="ko-KR" altLang="en-US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담배</a:t>
            </a:r>
          </a:p>
          <a:p>
            <a:pPr>
              <a:lnSpc>
                <a:spcPct val="200000"/>
              </a:lnSpc>
            </a:pPr>
            <a:r>
              <a:rPr lang="en-US" altLang="ko-KR" sz="2400" b="1" dirty="0" smtClean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    · </a:t>
            </a:r>
            <a:r>
              <a:rPr lang="ko-KR" altLang="en-US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인류건강의 최대의 적 </a:t>
            </a:r>
            <a:r>
              <a:rPr lang="en-US" altLang="ko-KR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: </a:t>
            </a:r>
            <a:r>
              <a:rPr lang="ko-KR" altLang="en-US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담배</a:t>
            </a:r>
            <a:r>
              <a:rPr lang="en-US" altLang="ko-KR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, </a:t>
            </a:r>
            <a:r>
              <a:rPr lang="ko-KR" altLang="en-US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술</a:t>
            </a:r>
            <a:r>
              <a:rPr lang="en-US" altLang="ko-KR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?</a:t>
            </a:r>
            <a:endParaRPr lang="ko-KR" altLang="en-US" sz="2400" b="1" dirty="0">
              <a:solidFill>
                <a:prstClr val="black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400" b="1" dirty="0" smtClean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  - </a:t>
            </a:r>
            <a:r>
              <a:rPr lang="ko-KR" altLang="en-US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원자력 발전 </a:t>
            </a:r>
            <a:r>
              <a:rPr lang="en-US" altLang="ko-KR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: </a:t>
            </a:r>
            <a:r>
              <a:rPr lang="ko-KR" altLang="en-US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방사선 </a:t>
            </a:r>
            <a:r>
              <a:rPr lang="ko-KR" altLang="en-US" sz="2400" b="1" dirty="0" smtClean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위험문제</a:t>
            </a:r>
            <a:r>
              <a:rPr lang="en-US" altLang="ko-KR" sz="2400" b="1" dirty="0" smtClean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체르노빌</a:t>
            </a:r>
            <a:r>
              <a:rPr lang="en-US" altLang="ko-KR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후쿠시마</a:t>
            </a:r>
            <a:r>
              <a:rPr lang="ko-KR" altLang="en-US" sz="2400" b="1" dirty="0" smtClean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</a:t>
            </a:r>
            <a:r>
              <a:rPr lang="ko-KR" altLang="en-US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등</a:t>
            </a:r>
            <a:r>
              <a:rPr lang="en-US" altLang="ko-KR" sz="2400" b="1" dirty="0" smtClean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sz="2400" b="1" dirty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 - </a:t>
            </a:r>
            <a:r>
              <a:rPr lang="ko-KR" altLang="en-US" sz="2400" b="1" dirty="0" smtClean="0">
                <a:solidFill>
                  <a:srgbClr val="FF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우리의 원자력 발전소는</a:t>
            </a:r>
            <a:r>
              <a:rPr lang="en-US" altLang="ko-KR" sz="2400" b="1" dirty="0" smtClean="0">
                <a:solidFill>
                  <a:srgbClr val="FF000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?</a:t>
            </a:r>
            <a:endParaRPr lang="ko-KR" altLang="en-US" sz="2400" b="1" dirty="0">
              <a:solidFill>
                <a:srgbClr val="FF0000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  <a:p>
            <a:pPr>
              <a:lnSpc>
                <a:spcPct val="200000"/>
              </a:lnSpc>
            </a:pPr>
            <a:endParaRPr lang="ko-KR" altLang="en-US" sz="2400" b="1" dirty="0">
              <a:solidFill>
                <a:prstClr val="black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152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520" y="620688"/>
            <a:ext cx="86409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latin typeface="+mj-ea"/>
                <a:ea typeface="+mj-ea"/>
              </a:rPr>
              <a:t>1. </a:t>
            </a:r>
            <a:r>
              <a:rPr lang="ko-KR" altLang="en-US" sz="2000" b="1" dirty="0">
                <a:latin typeface="+mj-ea"/>
                <a:ea typeface="+mj-ea"/>
              </a:rPr>
              <a:t>현황 및 문제점</a:t>
            </a: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+mj-ea"/>
                <a:ea typeface="+mj-ea"/>
              </a:rPr>
              <a:t>○ 노지고추는 탄저병 등 병충해 발생 등으로 </a:t>
            </a:r>
            <a:r>
              <a:rPr lang="ko-KR" altLang="en-US" sz="2000" dirty="0" err="1">
                <a:latin typeface="+mj-ea"/>
                <a:ea typeface="+mj-ea"/>
              </a:rPr>
              <a:t>비가림재배</a:t>
            </a:r>
            <a:r>
              <a:rPr lang="ko-KR" altLang="en-US" sz="2000" dirty="0">
                <a:latin typeface="+mj-ea"/>
                <a:ea typeface="+mj-ea"/>
              </a:rPr>
              <a:t> 면적이 증가하고 </a:t>
            </a:r>
            <a:endParaRPr lang="en-US" altLang="ko-KR" sz="2000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+mj-ea"/>
                <a:ea typeface="+mj-ea"/>
              </a:rPr>
              <a:t> </a:t>
            </a:r>
            <a:r>
              <a:rPr lang="en-US" altLang="ko-KR" sz="2000" dirty="0" smtClean="0">
                <a:latin typeface="+mj-ea"/>
                <a:ea typeface="+mj-ea"/>
              </a:rPr>
              <a:t>   </a:t>
            </a:r>
            <a:r>
              <a:rPr lang="ko-KR" altLang="en-US" sz="2000" dirty="0" smtClean="0">
                <a:latin typeface="+mj-ea"/>
                <a:ea typeface="+mj-ea"/>
              </a:rPr>
              <a:t>있으며  정책적으로 </a:t>
            </a:r>
            <a:r>
              <a:rPr lang="ko-KR" altLang="en-US" sz="2000" dirty="0">
                <a:latin typeface="+mj-ea"/>
                <a:ea typeface="+mj-ea"/>
              </a:rPr>
              <a:t>지원하고 있는 실정임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+mj-ea"/>
                <a:ea typeface="+mj-ea"/>
              </a:rPr>
              <a:t>  - </a:t>
            </a:r>
            <a:r>
              <a:rPr lang="ko-KR" altLang="en-US" sz="2000" dirty="0" err="1">
                <a:latin typeface="+mj-ea"/>
                <a:ea typeface="+mj-ea"/>
              </a:rPr>
              <a:t>고추비가림</a:t>
            </a:r>
            <a:r>
              <a:rPr lang="ko-KR" altLang="en-US" sz="2000" dirty="0">
                <a:latin typeface="+mj-ea"/>
                <a:ea typeface="+mj-ea"/>
              </a:rPr>
              <a:t> 재배면적 확대 방안</a:t>
            </a:r>
            <a:r>
              <a:rPr lang="en-US" altLang="ko-KR" sz="2000" dirty="0">
                <a:latin typeface="+mj-ea"/>
                <a:ea typeface="+mj-ea"/>
              </a:rPr>
              <a:t>(</a:t>
            </a:r>
            <a:r>
              <a:rPr lang="ko-KR" altLang="en-US" sz="2000" dirty="0" err="1">
                <a:latin typeface="+mj-ea"/>
                <a:ea typeface="+mj-ea"/>
              </a:rPr>
              <a:t>농림식품부</a:t>
            </a:r>
            <a:r>
              <a:rPr lang="en-US" altLang="ko-KR" sz="2000" dirty="0">
                <a:latin typeface="+mj-ea"/>
                <a:ea typeface="+mj-ea"/>
              </a:rPr>
              <a:t>) : (’12) 90 </a:t>
            </a:r>
            <a:r>
              <a:rPr lang="ko-KR" altLang="en-US" sz="2000" dirty="0">
                <a:latin typeface="+mj-ea"/>
                <a:ea typeface="+mj-ea"/>
              </a:rPr>
              <a:t>→ </a:t>
            </a:r>
            <a:r>
              <a:rPr lang="en-US" altLang="ko-KR" sz="2000" dirty="0">
                <a:latin typeface="+mj-ea"/>
                <a:ea typeface="+mj-ea"/>
              </a:rPr>
              <a:t>(’17) 3,600ha</a:t>
            </a:r>
            <a:endParaRPr lang="ko-KR" altLang="en-US" sz="20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+mj-ea"/>
                <a:ea typeface="+mj-ea"/>
              </a:rPr>
              <a:t>○ 최근의 안전성과 기능성 문제로 유기농산물 수요급증하나 시설과 </a:t>
            </a:r>
            <a:r>
              <a:rPr lang="ko-KR" altLang="en-US" sz="2000" dirty="0" smtClean="0">
                <a:latin typeface="+mj-ea"/>
                <a:ea typeface="+mj-ea"/>
              </a:rPr>
              <a:t>기술</a:t>
            </a:r>
            <a:endParaRPr lang="en-US" altLang="ko-KR" sz="2000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+mj-ea"/>
                <a:ea typeface="+mj-ea"/>
              </a:rPr>
              <a:t> </a:t>
            </a:r>
            <a:r>
              <a:rPr lang="en-US" altLang="ko-KR" sz="2000" dirty="0" smtClean="0">
                <a:latin typeface="+mj-ea"/>
                <a:ea typeface="+mj-ea"/>
              </a:rPr>
              <a:t>   </a:t>
            </a:r>
            <a:r>
              <a:rPr lang="ko-KR" altLang="en-US" sz="2000" dirty="0" smtClean="0">
                <a:latin typeface="+mj-ea"/>
                <a:ea typeface="+mj-ea"/>
              </a:rPr>
              <a:t>부족</a:t>
            </a:r>
            <a:endParaRPr lang="ko-KR" altLang="en-US" sz="20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+mj-ea"/>
                <a:ea typeface="+mj-ea"/>
              </a:rPr>
              <a:t>○ </a:t>
            </a:r>
            <a:r>
              <a:rPr lang="ko-KR" altLang="en-US" sz="2000" dirty="0" err="1">
                <a:latin typeface="+mj-ea"/>
                <a:ea typeface="+mj-ea"/>
              </a:rPr>
              <a:t>유기농재배를</a:t>
            </a:r>
            <a:r>
              <a:rPr lang="ko-KR" altLang="en-US" sz="2000" dirty="0">
                <a:latin typeface="+mj-ea"/>
                <a:ea typeface="+mj-ea"/>
              </a:rPr>
              <a:t> 위해서는 </a:t>
            </a:r>
            <a:r>
              <a:rPr lang="ko-KR" altLang="en-US" sz="2000" dirty="0" err="1">
                <a:latin typeface="+mj-ea"/>
                <a:ea typeface="+mj-ea"/>
              </a:rPr>
              <a:t>비가림</a:t>
            </a:r>
            <a:r>
              <a:rPr lang="ko-KR" altLang="en-US" sz="2000" dirty="0">
                <a:latin typeface="+mj-ea"/>
                <a:ea typeface="+mj-ea"/>
              </a:rPr>
              <a:t> 시설이 필요하나 연작장해 및 고온피해 </a:t>
            </a:r>
            <a:endParaRPr lang="en-US" altLang="ko-KR" sz="2000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+mj-ea"/>
                <a:ea typeface="+mj-ea"/>
              </a:rPr>
              <a:t> </a:t>
            </a:r>
            <a:r>
              <a:rPr lang="en-US" altLang="ko-KR" sz="2000" dirty="0" smtClean="0">
                <a:latin typeface="+mj-ea"/>
                <a:ea typeface="+mj-ea"/>
              </a:rPr>
              <a:t>   </a:t>
            </a:r>
            <a:r>
              <a:rPr lang="ko-KR" altLang="en-US" sz="2000" dirty="0" smtClean="0">
                <a:latin typeface="+mj-ea"/>
                <a:ea typeface="+mj-ea"/>
              </a:rPr>
              <a:t>발생</a:t>
            </a:r>
            <a:endParaRPr lang="ko-KR" altLang="en-US" sz="20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+mj-ea"/>
                <a:ea typeface="+mj-ea"/>
              </a:rPr>
              <a:t>○ 연작장해 문제</a:t>
            </a:r>
            <a:r>
              <a:rPr lang="en-US" altLang="ko-KR" sz="2000" dirty="0">
                <a:latin typeface="+mj-ea"/>
                <a:ea typeface="+mj-ea"/>
              </a:rPr>
              <a:t>, </a:t>
            </a:r>
            <a:r>
              <a:rPr lang="ko-KR" altLang="en-US" sz="2000" dirty="0">
                <a:latin typeface="+mj-ea"/>
                <a:ea typeface="+mj-ea"/>
              </a:rPr>
              <a:t>적정 </a:t>
            </a:r>
            <a:r>
              <a:rPr lang="ko-KR" altLang="en-US" sz="2000" dirty="0" err="1">
                <a:latin typeface="+mj-ea"/>
                <a:ea typeface="+mj-ea"/>
              </a:rPr>
              <a:t>유기농자재</a:t>
            </a:r>
            <a:r>
              <a:rPr lang="ko-KR" altLang="en-US" sz="2000" dirty="0">
                <a:latin typeface="+mj-ea"/>
                <a:ea typeface="+mj-ea"/>
              </a:rPr>
              <a:t> 부족 및 사용요령 부족 </a:t>
            </a:r>
          </a:p>
        </p:txBody>
      </p:sp>
    </p:spTree>
    <p:extLst>
      <p:ext uri="{BB962C8B-B14F-4D97-AF65-F5344CB8AC3E}">
        <p14:creationId xmlns:p14="http://schemas.microsoft.com/office/powerpoint/2010/main" val="40124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1" y="522546"/>
            <a:ext cx="864096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atin typeface="+mj-ea"/>
                <a:ea typeface="+mj-ea"/>
              </a:rPr>
              <a:t>2. </a:t>
            </a:r>
            <a:r>
              <a:rPr lang="ko-KR" altLang="en-US" b="1" dirty="0">
                <a:latin typeface="+mj-ea"/>
                <a:ea typeface="+mj-ea"/>
              </a:rPr>
              <a:t>현장활용 내용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</a:t>
            </a:r>
            <a:r>
              <a:rPr lang="ko-KR" altLang="en-US" dirty="0" err="1">
                <a:latin typeface="+mj-ea"/>
                <a:ea typeface="+mj-ea"/>
              </a:rPr>
              <a:t>비가림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ko-KR" altLang="en-US" dirty="0" err="1">
                <a:latin typeface="+mj-ea"/>
                <a:ea typeface="+mj-ea"/>
              </a:rPr>
              <a:t>유기농</a:t>
            </a:r>
            <a:r>
              <a:rPr lang="ko-KR" altLang="en-US" dirty="0">
                <a:latin typeface="+mj-ea"/>
                <a:ea typeface="+mj-ea"/>
              </a:rPr>
              <a:t> 고추재배 시</a:t>
            </a:r>
            <a:r>
              <a:rPr lang="en-US" altLang="ko-KR" dirty="0">
                <a:latin typeface="+mj-ea"/>
                <a:ea typeface="+mj-ea"/>
              </a:rPr>
              <a:t>, </a:t>
            </a:r>
            <a:r>
              <a:rPr lang="ko-KR" altLang="en-US" dirty="0">
                <a:latin typeface="+mj-ea"/>
                <a:ea typeface="+mj-ea"/>
              </a:rPr>
              <a:t>담수처리와 </a:t>
            </a:r>
            <a:r>
              <a:rPr lang="ko-KR" altLang="en-US" dirty="0" err="1">
                <a:latin typeface="+mj-ea"/>
                <a:ea typeface="+mj-ea"/>
              </a:rPr>
              <a:t>유기농자재로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ko-KR" altLang="en-US" dirty="0" err="1">
                <a:latin typeface="+mj-ea"/>
                <a:ea typeface="+mj-ea"/>
              </a:rPr>
              <a:t>온실가루이</a:t>
            </a:r>
            <a:r>
              <a:rPr lang="ko-KR" altLang="en-US" dirty="0">
                <a:latin typeface="+mj-ea"/>
                <a:ea typeface="+mj-ea"/>
              </a:rPr>
              <a:t> 등 </a:t>
            </a:r>
            <a:r>
              <a:rPr lang="ko-KR" altLang="en-US" dirty="0" err="1">
                <a:latin typeface="+mj-ea"/>
                <a:ea typeface="+mj-ea"/>
              </a:rPr>
              <a:t>고온성</a:t>
            </a:r>
            <a:r>
              <a:rPr lang="ko-KR" altLang="en-US" dirty="0">
                <a:latin typeface="+mj-ea"/>
                <a:ea typeface="+mj-ea"/>
              </a:rPr>
              <a:t> </a:t>
            </a:r>
            <a:endParaRPr lang="en-US" altLang="ko-KR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en-US" altLang="ko-KR" dirty="0" smtClean="0">
                <a:latin typeface="+mj-ea"/>
                <a:ea typeface="+mj-ea"/>
              </a:rPr>
              <a:t>   </a:t>
            </a:r>
            <a:r>
              <a:rPr lang="ko-KR" altLang="en-US" dirty="0" smtClean="0">
                <a:latin typeface="+mj-ea"/>
                <a:ea typeface="+mj-ea"/>
              </a:rPr>
              <a:t>해충방제에 </a:t>
            </a:r>
            <a:r>
              <a:rPr lang="ko-KR" altLang="en-US" dirty="0">
                <a:latin typeface="+mj-ea"/>
                <a:ea typeface="+mj-ea"/>
              </a:rPr>
              <a:t>효과적으로 방제함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담수를 하면 </a:t>
            </a:r>
            <a:r>
              <a:rPr lang="ko-KR" altLang="en-US" dirty="0" err="1">
                <a:latin typeface="+mj-ea"/>
                <a:ea typeface="+mj-ea"/>
              </a:rPr>
              <a:t>가루이</a:t>
            </a:r>
            <a:r>
              <a:rPr lang="ko-KR" altLang="en-US" dirty="0">
                <a:latin typeface="+mj-ea"/>
                <a:ea typeface="+mj-ea"/>
              </a:rPr>
              <a:t> 발생이 줄고 발생하면 유기농자재인 유황제제</a:t>
            </a:r>
            <a:r>
              <a:rPr lang="en-US" altLang="ko-KR" dirty="0">
                <a:latin typeface="+mj-ea"/>
                <a:ea typeface="+mj-ea"/>
              </a:rPr>
              <a:t>+</a:t>
            </a:r>
            <a:r>
              <a:rPr lang="ko-KR" altLang="en-US" dirty="0">
                <a:latin typeface="+mj-ea"/>
                <a:ea typeface="+mj-ea"/>
              </a:rPr>
              <a:t>오일제제로 </a:t>
            </a:r>
            <a:endParaRPr lang="en-US" altLang="ko-KR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en-US" altLang="ko-KR" dirty="0" smtClean="0">
                <a:latin typeface="+mj-ea"/>
                <a:ea typeface="+mj-ea"/>
              </a:rPr>
              <a:t>  </a:t>
            </a:r>
            <a:r>
              <a:rPr lang="ko-KR" altLang="en-US" dirty="0" smtClean="0">
                <a:latin typeface="+mj-ea"/>
                <a:ea typeface="+mj-ea"/>
              </a:rPr>
              <a:t>효과적인 </a:t>
            </a:r>
            <a:r>
              <a:rPr lang="ko-KR" altLang="en-US" dirty="0">
                <a:latin typeface="+mj-ea"/>
                <a:ea typeface="+mj-ea"/>
              </a:rPr>
              <a:t>방제가 가능함 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085967"/>
              </p:ext>
            </p:extLst>
          </p:nvPr>
        </p:nvGraphicFramePr>
        <p:xfrm>
          <a:off x="487902" y="3062954"/>
          <a:ext cx="7179850" cy="1600454"/>
        </p:xfrm>
        <a:graphic>
          <a:graphicData uri="http://schemas.openxmlformats.org/drawingml/2006/table">
            <a:tbl>
              <a:tblPr/>
              <a:tblGrid>
                <a:gridCol w="2194514"/>
                <a:gridCol w="360671"/>
                <a:gridCol w="2152836"/>
                <a:gridCol w="360671"/>
                <a:gridCol w="2111158"/>
              </a:tblGrid>
              <a:tr h="124764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바탕"/>
                        </a:rPr>
                        <a:t>⇨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바탕"/>
                        </a:rPr>
                        <a:t>⇨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9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진딧물</a:t>
                      </a: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+</a:t>
                      </a:r>
                      <a:r>
                        <a:rPr lang="ko-KR" altLang="en-US" sz="1300" kern="0" spc="0" dirty="0" err="1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가루이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진딧물</a:t>
                      </a: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+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가루이</a:t>
                      </a: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(9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월</a:t>
                      </a: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5</a:t>
                      </a:r>
                      <a:r>
                        <a:rPr lang="ko-KR" altLang="en-US" sz="13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일</a:t>
                      </a:r>
                      <a:r>
                        <a:rPr lang="en-US" altLang="ko-KR" sz="13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수확직전</a:t>
                      </a: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(10.10)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051" name="_x193531088" descr="EMB0000199c55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85753"/>
            <a:ext cx="17557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_x195476064" descr="EMB0000199c55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r="6644"/>
          <a:stretch>
            <a:fillRect/>
          </a:stretch>
        </p:blipFill>
        <p:spPr bwMode="auto">
          <a:xfrm>
            <a:off x="3131840" y="3059398"/>
            <a:ext cx="1757363" cy="121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_x195477424" descr="EMB0000199c555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59398"/>
            <a:ext cx="1700213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504453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(</a:t>
            </a:r>
            <a:r>
              <a:rPr lang="ko-KR" altLang="en-US" dirty="0"/>
              <a:t>그림 </a:t>
            </a:r>
            <a:r>
              <a:rPr lang="en-US" altLang="ko-KR" dirty="0"/>
              <a:t>1) </a:t>
            </a:r>
            <a:r>
              <a:rPr lang="ko-KR" altLang="en-US" dirty="0" err="1"/>
              <a:t>온실가루이</a:t>
            </a:r>
            <a:r>
              <a:rPr lang="ko-KR" altLang="en-US" dirty="0"/>
              <a:t> 발생 모습과 </a:t>
            </a:r>
            <a:r>
              <a:rPr lang="ko-KR" altLang="en-US" dirty="0" smtClean="0"/>
              <a:t>시험포장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100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ea"/>
                <a:ea typeface="+mj-ea"/>
              </a:rPr>
              <a:t>○ 담수처리와 농자재처리에 따른 고추의 </a:t>
            </a:r>
            <a:r>
              <a:rPr lang="ko-KR" altLang="en-US" b="1" dirty="0" err="1">
                <a:latin typeface="+mj-ea"/>
                <a:ea typeface="+mj-ea"/>
              </a:rPr>
              <a:t>온실가루이</a:t>
            </a:r>
            <a:r>
              <a:rPr lang="ko-KR" altLang="en-US" b="1" dirty="0">
                <a:latin typeface="+mj-ea"/>
                <a:ea typeface="+mj-ea"/>
              </a:rPr>
              <a:t> </a:t>
            </a:r>
            <a:r>
              <a:rPr lang="ko-KR" altLang="en-US" b="1" dirty="0" smtClean="0">
                <a:latin typeface="+mj-ea"/>
                <a:ea typeface="+mj-ea"/>
              </a:rPr>
              <a:t>발생특성</a:t>
            </a:r>
            <a:endParaRPr lang="ko-KR" altLang="en-US" b="1" dirty="0">
              <a:latin typeface="+mj-ea"/>
              <a:ea typeface="+mj-ea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443520"/>
              </p:ext>
            </p:extLst>
          </p:nvPr>
        </p:nvGraphicFramePr>
        <p:xfrm>
          <a:off x="251520" y="548680"/>
          <a:ext cx="8640960" cy="5969256"/>
        </p:xfrm>
        <a:graphic>
          <a:graphicData uri="http://schemas.openxmlformats.org/drawingml/2006/table">
            <a:tbl>
              <a:tblPr/>
              <a:tblGrid>
                <a:gridCol w="1908999"/>
                <a:gridCol w="1908999"/>
                <a:gridCol w="1241499"/>
                <a:gridCol w="1193821"/>
                <a:gridCol w="1193821"/>
                <a:gridCol w="1193821"/>
              </a:tblGrid>
              <a:tr h="12241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담수처리</a:t>
                      </a:r>
                    </a:p>
                  </a:txBody>
                  <a:tcPr marL="50092" marR="50092" marT="13849" marB="1384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농자재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처리</a:t>
                      </a:r>
                    </a:p>
                    <a:p>
                      <a:pPr marL="0" marR="0" indent="0" algn="ctr" fontAlgn="ctr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가루이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ctr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발생횟수</a:t>
                      </a:r>
                    </a:p>
                    <a:p>
                      <a:pPr marL="0" marR="0" indent="0" algn="ctr" fontAlgn="ctr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/1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기작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가루이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발생정도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(0-5)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처리후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가루이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생존조사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(0-5)</a:t>
                      </a:r>
                      <a:r>
                        <a:rPr lang="en-US" altLang="ko-KR" sz="1400" kern="0" spc="0" baseline="300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y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탄저병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발생정도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(0-5)</a:t>
                      </a:r>
                      <a:r>
                        <a:rPr lang="en-US" altLang="ko-KR" sz="1400" kern="100" spc="0" baseline="300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Z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4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대조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비가림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0092" marR="50092" marT="13849" marB="1384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3.0a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3a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4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담수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(8.10)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0092" marR="50092" marT="13849" marB="1384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300+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 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400+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200 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500+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4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담수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(8.30)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0092" marR="50092" marT="13849" marB="1384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300+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 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400+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200 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500+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4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담수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(9.20)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0092" marR="50092" marT="13849" marB="1384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300+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 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400+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200 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500+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0b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4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DMRT 0.05</a:t>
                      </a:r>
                    </a:p>
                  </a:txBody>
                  <a:tcPr marL="13849" marR="13849" marT="13849" marB="1384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</a:p>
                  </a:txBody>
                  <a:tcPr marL="70718" marR="70718" marT="35359" marB="3535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9512" y="6453336"/>
            <a:ext cx="774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baseline="30000" dirty="0"/>
              <a:t>Z</a:t>
            </a:r>
            <a:r>
              <a:rPr lang="en-US" altLang="ko-KR" sz="1600" b="1" dirty="0"/>
              <a:t>: 0:</a:t>
            </a:r>
            <a:r>
              <a:rPr lang="ko-KR" altLang="en-US" sz="1600" b="1" dirty="0" err="1"/>
              <a:t>미발생</a:t>
            </a:r>
            <a:r>
              <a:rPr lang="en-US" altLang="ko-KR" sz="1600" b="1" dirty="0"/>
              <a:t>, 1:1%</a:t>
            </a:r>
            <a:r>
              <a:rPr lang="ko-KR" altLang="en-US" sz="1600" b="1" dirty="0"/>
              <a:t>미만</a:t>
            </a:r>
            <a:r>
              <a:rPr lang="en-US" altLang="ko-KR" sz="1600" b="1" dirty="0"/>
              <a:t>, 2:</a:t>
            </a:r>
            <a:r>
              <a:rPr lang="ko-KR" altLang="en-US" sz="1600" b="1" dirty="0" err="1"/>
              <a:t>약간발생</a:t>
            </a:r>
            <a:r>
              <a:rPr lang="en-US" altLang="ko-KR" sz="1600" b="1" dirty="0"/>
              <a:t>, 3:</a:t>
            </a:r>
            <a:r>
              <a:rPr lang="ko-KR" altLang="en-US" sz="1600" b="1" dirty="0"/>
              <a:t>중간</a:t>
            </a:r>
            <a:r>
              <a:rPr lang="en-US" altLang="ko-KR" sz="1600" b="1" dirty="0"/>
              <a:t>, 4:</a:t>
            </a:r>
            <a:r>
              <a:rPr lang="ko-KR" altLang="en-US" sz="1600" b="1" dirty="0"/>
              <a:t>심함</a:t>
            </a:r>
            <a:r>
              <a:rPr lang="en-US" altLang="ko-KR" sz="1600" b="1" dirty="0"/>
              <a:t>, 5:</a:t>
            </a:r>
            <a:r>
              <a:rPr lang="ko-KR" altLang="en-US" sz="1600" b="1" dirty="0" err="1"/>
              <a:t>매우심함</a:t>
            </a:r>
            <a:r>
              <a:rPr lang="en-US" altLang="ko-KR" sz="1600" b="1" dirty="0"/>
              <a:t>, </a:t>
            </a:r>
            <a:r>
              <a:rPr lang="en-US" altLang="ko-KR" sz="1600" b="1" baseline="30000" dirty="0"/>
              <a:t>y:</a:t>
            </a:r>
            <a:r>
              <a:rPr lang="en-US" altLang="ko-KR" sz="1600" b="1" dirty="0"/>
              <a:t>1</a:t>
            </a:r>
            <a:r>
              <a:rPr lang="ko-KR" altLang="en-US" sz="1600" b="1" dirty="0" err="1"/>
              <a:t>회방제</a:t>
            </a:r>
            <a:r>
              <a:rPr lang="ko-KR" altLang="en-US" sz="1600" b="1" dirty="0"/>
              <a:t> 후 </a:t>
            </a:r>
            <a:r>
              <a:rPr lang="ko-KR" altLang="en-US" sz="1600" b="1" dirty="0" smtClean="0"/>
              <a:t>조사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7640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395536" y="548680"/>
            <a:ext cx="83529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 smtClean="0">
                <a:latin typeface="+mj-ea"/>
                <a:ea typeface="+mj-ea"/>
              </a:rPr>
              <a:t>3. </a:t>
            </a:r>
            <a:r>
              <a:rPr lang="ko-KR" altLang="en-US" sz="2000" b="1" dirty="0">
                <a:latin typeface="+mj-ea"/>
                <a:ea typeface="+mj-ea"/>
              </a:rPr>
              <a:t>현장활용 기대효과</a:t>
            </a:r>
          </a:p>
          <a:p>
            <a:r>
              <a:rPr lang="ko-KR" altLang="en-US" dirty="0" smtClean="0">
                <a:latin typeface="+mj-ea"/>
                <a:ea typeface="+mj-ea"/>
              </a:rPr>
              <a:t> ○ </a:t>
            </a:r>
            <a:r>
              <a:rPr lang="ko-KR" altLang="en-US" dirty="0" err="1">
                <a:latin typeface="+mj-ea"/>
                <a:ea typeface="+mj-ea"/>
              </a:rPr>
              <a:t>유기농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ko-KR" altLang="en-US" dirty="0" err="1">
                <a:latin typeface="+mj-ea"/>
                <a:ea typeface="+mj-ea"/>
              </a:rPr>
              <a:t>고추재배시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ko-KR" altLang="en-US" dirty="0" err="1">
                <a:latin typeface="+mj-ea"/>
                <a:ea typeface="+mj-ea"/>
              </a:rPr>
              <a:t>고온성</a:t>
            </a:r>
            <a:r>
              <a:rPr lang="ko-KR" altLang="en-US" dirty="0">
                <a:latin typeface="+mj-ea"/>
                <a:ea typeface="+mj-ea"/>
              </a:rPr>
              <a:t> 해충인 </a:t>
            </a:r>
            <a:r>
              <a:rPr lang="ko-KR" altLang="en-US" dirty="0" err="1">
                <a:latin typeface="+mj-ea"/>
                <a:ea typeface="+mj-ea"/>
              </a:rPr>
              <a:t>온실가루이</a:t>
            </a:r>
            <a:r>
              <a:rPr lang="ko-KR" altLang="en-US" dirty="0">
                <a:latin typeface="+mj-ea"/>
                <a:ea typeface="+mj-ea"/>
              </a:rPr>
              <a:t> 등 해충방제 기대</a:t>
            </a:r>
          </a:p>
          <a:p>
            <a:r>
              <a:rPr lang="ko-KR" altLang="en-US" dirty="0" smtClean="0">
                <a:latin typeface="+mj-ea"/>
                <a:ea typeface="+mj-ea"/>
              </a:rPr>
              <a:t> ○ </a:t>
            </a:r>
            <a:r>
              <a:rPr lang="en-US" altLang="ko-KR" dirty="0">
                <a:latin typeface="+mj-ea"/>
                <a:ea typeface="+mj-ea"/>
              </a:rPr>
              <a:t>10a</a:t>
            </a:r>
            <a:r>
              <a:rPr lang="ko-KR" altLang="en-US" dirty="0">
                <a:latin typeface="+mj-ea"/>
                <a:ea typeface="+mj-ea"/>
              </a:rPr>
              <a:t>당 </a:t>
            </a:r>
            <a:r>
              <a:rPr lang="ko-KR" altLang="en-US" dirty="0" err="1">
                <a:latin typeface="+mj-ea"/>
                <a:ea typeface="+mj-ea"/>
              </a:rPr>
              <a:t>대조구</a:t>
            </a:r>
            <a:r>
              <a:rPr lang="ko-KR" altLang="en-US" dirty="0">
                <a:latin typeface="+mj-ea"/>
                <a:ea typeface="+mj-ea"/>
              </a:rPr>
              <a:t> 대비 </a:t>
            </a:r>
            <a:r>
              <a:rPr lang="en-US" altLang="ko-KR" dirty="0" smtClean="0">
                <a:latin typeface="+mj-ea"/>
                <a:ea typeface="+mj-ea"/>
              </a:rPr>
              <a:t>800 </a:t>
            </a:r>
            <a:r>
              <a:rPr lang="ko-KR" altLang="en-US" dirty="0">
                <a:latin typeface="+mj-ea"/>
                <a:ea typeface="+mj-ea"/>
              </a:rPr>
              <a:t>천원 수익증가</a:t>
            </a:r>
          </a:p>
          <a:p>
            <a:endParaRPr lang="en-US" altLang="ko-KR" dirty="0" smtClean="0">
              <a:latin typeface="+mj-ea"/>
              <a:ea typeface="+mj-ea"/>
            </a:endParaRPr>
          </a:p>
          <a:p>
            <a:r>
              <a:rPr lang="ko-KR" altLang="en-US" dirty="0" smtClean="0">
                <a:latin typeface="+mj-ea"/>
                <a:ea typeface="+mj-ea"/>
              </a:rPr>
              <a:t> ○ </a:t>
            </a:r>
            <a:r>
              <a:rPr lang="ko-KR" altLang="en-US" dirty="0">
                <a:latin typeface="+mj-ea"/>
                <a:ea typeface="+mj-ea"/>
              </a:rPr>
              <a:t>경제성 분석 </a:t>
            </a: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093339"/>
              </p:ext>
            </p:extLst>
          </p:nvPr>
        </p:nvGraphicFramePr>
        <p:xfrm>
          <a:off x="251521" y="2194126"/>
          <a:ext cx="8640960" cy="3971178"/>
        </p:xfrm>
        <a:graphic>
          <a:graphicData uri="http://schemas.openxmlformats.org/drawingml/2006/table">
            <a:tbl>
              <a:tblPr/>
              <a:tblGrid>
                <a:gridCol w="4509716"/>
                <a:gridCol w="4131244"/>
              </a:tblGrid>
              <a:tr h="71127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손실적 요소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이익적 요소</a:t>
                      </a: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B)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8447">
                <a:tc>
                  <a:txBody>
                    <a:bodyPr/>
                    <a:lstStyle/>
                    <a:p>
                      <a:pPr marL="63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</a:t>
                      </a:r>
                      <a:r>
                        <a:rPr lang="ko-KR" altLang="en-US" sz="2000" kern="0" spc="-2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kern="0" spc="-6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증가되는 비용</a:t>
                      </a:r>
                      <a:r>
                        <a:rPr lang="en-US" altLang="ko-KR" sz="2000" kern="0" spc="-6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kern="0" spc="-6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담수시설</a:t>
                      </a:r>
                      <a:r>
                        <a:rPr lang="en-US" altLang="ko-KR" sz="2000" kern="0" spc="-6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kern="0" spc="-6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유기농자재 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63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-12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2000" kern="0" spc="-12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비닐 </a:t>
                      </a:r>
                      <a:r>
                        <a:rPr lang="en-US" altLang="ko-KR" sz="2000" kern="0" spc="-12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50</a:t>
                      </a:r>
                      <a:r>
                        <a:rPr lang="ko-KR" altLang="en-US" sz="2000" kern="0" spc="-6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천원 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63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-12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500+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</a:t>
                      </a:r>
                      <a:r>
                        <a:rPr lang="ko-KR" altLang="en-US" sz="2000" kern="0" spc="-12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000" kern="0" spc="-12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100 </a:t>
                      </a:r>
                      <a:r>
                        <a:rPr lang="ko-KR" altLang="en-US" sz="2000" kern="0" spc="-12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 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63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계</a:t>
                      </a: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(A) : 150 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증가되는 이익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30%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높은 판매가격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농약절감 비용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63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-12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2000" kern="0" spc="-14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000" kern="0" spc="-14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250 </a:t>
                      </a:r>
                      <a:r>
                        <a:rPr lang="ko-KR" altLang="en-US" sz="2000" kern="0" spc="-14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만원 </a:t>
                      </a:r>
                      <a:r>
                        <a:rPr lang="en-US" altLang="ko-KR" sz="2000" kern="0" spc="-14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× 30% : 750 </a:t>
                      </a:r>
                      <a:r>
                        <a:rPr lang="ko-KR" altLang="en-US" sz="2000" kern="0" spc="-14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63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-12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2000" kern="0" spc="-12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농약비</a:t>
                      </a:r>
                      <a:r>
                        <a:rPr lang="en-US" altLang="ko-KR" sz="2000" kern="0" spc="-12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200 </a:t>
                      </a:r>
                      <a:r>
                        <a:rPr lang="ko-KR" altLang="en-US" sz="2000" kern="0" spc="-12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 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계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(B) : </a:t>
                      </a:r>
                      <a:r>
                        <a:rPr lang="en-US" altLang="ko-KR" sz="20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950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452">
                <a:tc gridSpan="2">
                  <a:txBody>
                    <a:bodyPr/>
                    <a:lstStyle/>
                    <a:p>
                      <a:pPr marL="63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</a:t>
                      </a:r>
                      <a:r>
                        <a:rPr lang="en-US" sz="2000" kern="0" spc="-2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추정수익액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B-A) = </a:t>
                      </a:r>
                      <a:r>
                        <a:rPr lang="en-US" sz="20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800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(10</a:t>
                      </a: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716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284" y="588313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srgbClr val="0000FF"/>
                </a:solidFill>
                <a:latin typeface="+mj-ea"/>
                <a:ea typeface="+mj-ea"/>
              </a:rPr>
              <a:t>9.</a:t>
            </a:r>
            <a:r>
              <a:rPr lang="ko-KR" alt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고추</a:t>
            </a:r>
            <a:r>
              <a:rPr lang="ko-KR" altLang="en-US" sz="2000" b="1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ko-KR" altLang="en-US" sz="2000" b="1" dirty="0">
                <a:solidFill>
                  <a:srgbClr val="0000FF"/>
                </a:solidFill>
                <a:latin typeface="+mj-ea"/>
                <a:ea typeface="+mj-ea"/>
              </a:rPr>
              <a:t>방충망재배 시 </a:t>
            </a:r>
            <a:r>
              <a:rPr lang="ko-KR" altLang="en-US" sz="2000" b="1" dirty="0" err="1">
                <a:solidFill>
                  <a:srgbClr val="0000FF"/>
                </a:solidFill>
                <a:latin typeface="+mj-ea"/>
                <a:ea typeface="+mj-ea"/>
              </a:rPr>
              <a:t>유기농자재</a:t>
            </a:r>
            <a:r>
              <a:rPr lang="en-US" altLang="ko-KR" sz="2000" b="1" dirty="0">
                <a:solidFill>
                  <a:srgbClr val="FF00FF"/>
                </a:solidFill>
                <a:latin typeface="+mj-ea"/>
                <a:ea typeface="+mj-ea"/>
              </a:rPr>
              <a:t>(</a:t>
            </a:r>
            <a:r>
              <a:rPr lang="ko-KR" altLang="en-US" sz="2000" b="1" dirty="0">
                <a:solidFill>
                  <a:srgbClr val="FF00FF"/>
                </a:solidFill>
                <a:latin typeface="+mj-ea"/>
                <a:ea typeface="+mj-ea"/>
              </a:rPr>
              <a:t>유황제제</a:t>
            </a:r>
            <a:r>
              <a:rPr lang="en-US" altLang="ko-KR" sz="2000" b="1" dirty="0">
                <a:solidFill>
                  <a:srgbClr val="FF00FF"/>
                </a:solidFill>
                <a:latin typeface="+mj-ea"/>
                <a:ea typeface="+mj-ea"/>
              </a:rPr>
              <a:t>+</a:t>
            </a:r>
            <a:r>
              <a:rPr lang="ko-KR" altLang="en-US" sz="2000" b="1" dirty="0">
                <a:solidFill>
                  <a:srgbClr val="FF00FF"/>
                </a:solidFill>
                <a:latin typeface="+mj-ea"/>
                <a:ea typeface="+mj-ea"/>
              </a:rPr>
              <a:t>오일제제</a:t>
            </a:r>
            <a:r>
              <a:rPr lang="en-US" altLang="ko-KR" sz="2000" b="1" dirty="0">
                <a:solidFill>
                  <a:srgbClr val="FF00FF"/>
                </a:solidFill>
                <a:latin typeface="+mj-ea"/>
                <a:ea typeface="+mj-ea"/>
              </a:rPr>
              <a:t>)</a:t>
            </a:r>
            <a:r>
              <a:rPr lang="ko-KR" altLang="en-US" sz="2000" b="1" dirty="0">
                <a:solidFill>
                  <a:srgbClr val="0000FF"/>
                </a:solidFill>
                <a:latin typeface="+mj-ea"/>
                <a:ea typeface="+mj-ea"/>
              </a:rPr>
              <a:t>를 활용한 병충해 </a:t>
            </a:r>
            <a:r>
              <a:rPr lang="ko-KR" altLang="en-US" sz="2000" b="1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endParaRPr lang="en-US" altLang="ko-KR" sz="2000" b="1" dirty="0" smtClean="0">
              <a:solidFill>
                <a:srgbClr val="0000FF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ko-KR" altLang="en-US" sz="2000" b="1" dirty="0" smtClean="0">
                <a:solidFill>
                  <a:srgbClr val="0000FF"/>
                </a:solidFill>
                <a:latin typeface="+mj-ea"/>
                <a:ea typeface="+mj-ea"/>
              </a:rPr>
              <a:t>방제기술</a:t>
            </a:r>
            <a:endParaRPr lang="ko-KR" altLang="en-US" sz="20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436148"/>
              </p:ext>
            </p:extLst>
          </p:nvPr>
        </p:nvGraphicFramePr>
        <p:xfrm>
          <a:off x="285668" y="1679904"/>
          <a:ext cx="8606576" cy="2829216"/>
        </p:xfrm>
        <a:graphic>
          <a:graphicData uri="http://schemas.openxmlformats.org/drawingml/2006/table">
            <a:tbl>
              <a:tblPr/>
              <a:tblGrid>
                <a:gridCol w="1551737"/>
                <a:gridCol w="5057071"/>
                <a:gridCol w="1074875"/>
                <a:gridCol w="922893"/>
              </a:tblGrid>
              <a:tr h="2320712">
                <a:tc>
                  <a:txBody>
                    <a:bodyPr/>
                    <a:lstStyle/>
                    <a:p>
                      <a:pPr marL="69850" marR="62230" indent="0" algn="di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활용내용요약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○ </a:t>
                      </a:r>
                      <a:r>
                        <a:rPr lang="ko-KR" altLang="en-US" sz="1800" kern="10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유기농</a:t>
                      </a:r>
                      <a:r>
                        <a:rPr lang="ko-KR" altLang="en-US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고추재배 시 탄저병 등 해충피해 심함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○ 방충망이용 </a:t>
                      </a:r>
                      <a:r>
                        <a:rPr lang="ko-KR" altLang="en-US" sz="1800" kern="10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유기농</a:t>
                      </a:r>
                      <a:r>
                        <a:rPr lang="ko-KR" altLang="en-US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고추재배 시</a:t>
                      </a:r>
                      <a:r>
                        <a:rPr lang="en-US" altLang="ko-KR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탄저병 등 해충방제의 효과적인 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방제방법은 유황제제</a:t>
                      </a:r>
                      <a:r>
                        <a:rPr lang="en-US" altLang="ko-KR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+</a:t>
                      </a:r>
                      <a:r>
                        <a:rPr lang="ko-KR" altLang="en-US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오일제제</a:t>
                      </a:r>
                      <a:r>
                        <a:rPr lang="en-US" altLang="ko-KR" sz="1800" kern="100" spc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(500+300</a:t>
                      </a:r>
                      <a:r>
                        <a:rPr lang="en-US" altLang="ko-KR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r>
                        <a:rPr lang="ko-KR" altLang="en-US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로 예방하다가 병 발생이 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되면 </a:t>
                      </a:r>
                      <a:r>
                        <a:rPr lang="en-US" altLang="ko-KR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200+100</a:t>
                      </a:r>
                      <a:r>
                        <a:rPr lang="ko-KR" altLang="en-US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배 농도로 높여서 살포하되</a:t>
                      </a:r>
                      <a:r>
                        <a:rPr lang="en-US" altLang="ko-KR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해가 진 이후나 흐린 살 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살포한다</a:t>
                      </a:r>
                      <a:r>
                        <a:rPr lang="en-US" altLang="ko-KR" sz="1800" kern="10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.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08504">
                <a:tc>
                  <a:txBody>
                    <a:bodyPr/>
                    <a:lstStyle/>
                    <a:p>
                      <a:pPr marL="69850" marR="6223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26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검 색 어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고추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유기농업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유황제제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오일제제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88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3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개발년도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88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-3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2014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86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520" y="548680"/>
            <a:ext cx="8640960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atin typeface="+mj-ea"/>
                <a:ea typeface="+mj-ea"/>
              </a:rPr>
              <a:t>1. </a:t>
            </a:r>
            <a:r>
              <a:rPr lang="ko-KR" altLang="en-US" b="1" dirty="0">
                <a:latin typeface="+mj-ea"/>
                <a:ea typeface="+mj-ea"/>
              </a:rPr>
              <a:t>현황 및 문제점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노지고추는 탄저병 등 병충해 발생 등으로 </a:t>
            </a:r>
            <a:r>
              <a:rPr lang="ko-KR" altLang="en-US" dirty="0" err="1">
                <a:latin typeface="+mj-ea"/>
                <a:ea typeface="+mj-ea"/>
              </a:rPr>
              <a:t>비가림재배</a:t>
            </a:r>
            <a:r>
              <a:rPr lang="ko-KR" altLang="en-US" dirty="0">
                <a:latin typeface="+mj-ea"/>
                <a:ea typeface="+mj-ea"/>
              </a:rPr>
              <a:t> 면적이 증가하고 있으며 </a:t>
            </a:r>
            <a:endParaRPr lang="en-US" altLang="ko-KR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en-US" altLang="ko-KR" dirty="0" smtClean="0">
                <a:latin typeface="+mj-ea"/>
                <a:ea typeface="+mj-ea"/>
              </a:rPr>
              <a:t>  </a:t>
            </a:r>
            <a:r>
              <a:rPr lang="ko-KR" altLang="en-US" dirty="0" smtClean="0">
                <a:latin typeface="+mj-ea"/>
                <a:ea typeface="+mj-ea"/>
              </a:rPr>
              <a:t>정책적으로 </a:t>
            </a:r>
            <a:r>
              <a:rPr lang="ko-KR" altLang="en-US" dirty="0">
                <a:latin typeface="+mj-ea"/>
                <a:ea typeface="+mj-ea"/>
              </a:rPr>
              <a:t>지원하고 있는 실정임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+mj-ea"/>
                <a:ea typeface="+mj-ea"/>
              </a:rPr>
              <a:t>  - </a:t>
            </a:r>
            <a:r>
              <a:rPr lang="ko-KR" altLang="en-US" dirty="0" err="1">
                <a:latin typeface="+mj-ea"/>
                <a:ea typeface="+mj-ea"/>
              </a:rPr>
              <a:t>고추비가림</a:t>
            </a:r>
            <a:r>
              <a:rPr lang="ko-KR" altLang="en-US" dirty="0">
                <a:latin typeface="+mj-ea"/>
                <a:ea typeface="+mj-ea"/>
              </a:rPr>
              <a:t> 재배면적 확대 방안</a:t>
            </a:r>
            <a:r>
              <a:rPr lang="en-US" altLang="ko-KR" dirty="0">
                <a:latin typeface="+mj-ea"/>
                <a:ea typeface="+mj-ea"/>
              </a:rPr>
              <a:t>(</a:t>
            </a:r>
            <a:r>
              <a:rPr lang="ko-KR" altLang="en-US" dirty="0" err="1">
                <a:latin typeface="+mj-ea"/>
                <a:ea typeface="+mj-ea"/>
              </a:rPr>
              <a:t>농식품부</a:t>
            </a:r>
            <a:r>
              <a:rPr lang="en-US" altLang="ko-KR" dirty="0">
                <a:latin typeface="+mj-ea"/>
                <a:ea typeface="+mj-ea"/>
              </a:rPr>
              <a:t>) : (’12) 90 </a:t>
            </a:r>
            <a:r>
              <a:rPr lang="ko-KR" altLang="en-US" dirty="0">
                <a:latin typeface="+mj-ea"/>
                <a:ea typeface="+mj-ea"/>
              </a:rPr>
              <a:t>→ </a:t>
            </a:r>
            <a:r>
              <a:rPr lang="en-US" altLang="ko-KR" dirty="0">
                <a:latin typeface="+mj-ea"/>
                <a:ea typeface="+mj-ea"/>
              </a:rPr>
              <a:t>(’17) 3,600ha</a:t>
            </a:r>
            <a:endParaRPr lang="ko-KR" altLang="en-US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최근의 안전성과 기능성 문제로 유기농산물 수요급증하나 시설과 기술부족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</a:t>
            </a:r>
            <a:r>
              <a:rPr lang="ko-KR" altLang="en-US" dirty="0" err="1">
                <a:latin typeface="+mj-ea"/>
                <a:ea typeface="+mj-ea"/>
              </a:rPr>
              <a:t>유기농재배를</a:t>
            </a:r>
            <a:r>
              <a:rPr lang="ko-KR" altLang="en-US" dirty="0">
                <a:latin typeface="+mj-ea"/>
                <a:ea typeface="+mj-ea"/>
              </a:rPr>
              <a:t> 위해서는 </a:t>
            </a:r>
            <a:r>
              <a:rPr lang="ko-KR" altLang="en-US" dirty="0" err="1">
                <a:latin typeface="+mj-ea"/>
                <a:ea typeface="+mj-ea"/>
              </a:rPr>
              <a:t>비가림</a:t>
            </a:r>
            <a:r>
              <a:rPr lang="ko-KR" altLang="en-US" dirty="0">
                <a:latin typeface="+mj-ea"/>
                <a:ea typeface="+mj-ea"/>
              </a:rPr>
              <a:t> 시설이 필요하나 연작장해 및 고온피해 발생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</a:t>
            </a:r>
            <a:r>
              <a:rPr lang="ko-KR" altLang="en-US" b="1" dirty="0">
                <a:latin typeface="+mj-ea"/>
                <a:ea typeface="+mj-ea"/>
              </a:rPr>
              <a:t>탄저병 등 병충해 방제의 적정 </a:t>
            </a:r>
            <a:r>
              <a:rPr lang="ko-KR" altLang="en-US" b="1" dirty="0" err="1">
                <a:latin typeface="+mj-ea"/>
                <a:ea typeface="+mj-ea"/>
              </a:rPr>
              <a:t>유기농자재</a:t>
            </a:r>
            <a:r>
              <a:rPr lang="ko-KR" altLang="en-US" b="1" dirty="0">
                <a:latin typeface="+mj-ea"/>
                <a:ea typeface="+mj-ea"/>
              </a:rPr>
              <a:t> 부족 및 기술부족 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3645024"/>
            <a:ext cx="8640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atin typeface="+mj-ea"/>
                <a:ea typeface="+mj-ea"/>
              </a:rPr>
              <a:t>2. </a:t>
            </a:r>
            <a:r>
              <a:rPr lang="ko-KR" altLang="en-US" b="1" dirty="0">
                <a:latin typeface="+mj-ea"/>
                <a:ea typeface="+mj-ea"/>
              </a:rPr>
              <a:t>현장활용 내용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</a:t>
            </a:r>
            <a:r>
              <a:rPr lang="ko-KR" altLang="en-US" dirty="0" err="1">
                <a:latin typeface="+mj-ea"/>
                <a:ea typeface="+mj-ea"/>
              </a:rPr>
              <a:t>유기농</a:t>
            </a:r>
            <a:r>
              <a:rPr lang="ko-KR" altLang="en-US" dirty="0">
                <a:latin typeface="+mj-ea"/>
                <a:ea typeface="+mj-ea"/>
              </a:rPr>
              <a:t> 고추재배 시 탄저병 등 해충피해 심함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방충망이용 </a:t>
            </a:r>
            <a:r>
              <a:rPr lang="ko-KR" altLang="en-US" dirty="0" err="1">
                <a:latin typeface="+mj-ea"/>
                <a:ea typeface="+mj-ea"/>
              </a:rPr>
              <a:t>유기농</a:t>
            </a:r>
            <a:r>
              <a:rPr lang="ko-KR" altLang="en-US" dirty="0">
                <a:latin typeface="+mj-ea"/>
                <a:ea typeface="+mj-ea"/>
              </a:rPr>
              <a:t> 고추재배 시</a:t>
            </a:r>
            <a:r>
              <a:rPr lang="en-US" altLang="ko-KR" dirty="0">
                <a:latin typeface="+mj-ea"/>
                <a:ea typeface="+mj-ea"/>
              </a:rPr>
              <a:t>, </a:t>
            </a:r>
            <a:r>
              <a:rPr lang="ko-KR" altLang="en-US" dirty="0">
                <a:latin typeface="+mj-ea"/>
                <a:ea typeface="+mj-ea"/>
              </a:rPr>
              <a:t>탄저병 등 해충방제의 효과적인 방제방법은 </a:t>
            </a:r>
            <a:endParaRPr lang="en-US" altLang="ko-KR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en-US" altLang="ko-KR" dirty="0" smtClean="0">
                <a:latin typeface="+mj-ea"/>
                <a:ea typeface="+mj-ea"/>
              </a:rPr>
              <a:t>  </a:t>
            </a:r>
            <a:r>
              <a:rPr lang="ko-KR" altLang="en-US" dirty="0" smtClean="0">
                <a:latin typeface="+mj-ea"/>
                <a:ea typeface="+mj-ea"/>
              </a:rPr>
              <a:t>유황제제</a:t>
            </a:r>
            <a:r>
              <a:rPr lang="en-US" altLang="ko-KR" dirty="0">
                <a:latin typeface="+mj-ea"/>
                <a:ea typeface="+mj-ea"/>
              </a:rPr>
              <a:t>+</a:t>
            </a:r>
            <a:r>
              <a:rPr lang="ko-KR" altLang="en-US" dirty="0">
                <a:latin typeface="+mj-ea"/>
                <a:ea typeface="+mj-ea"/>
              </a:rPr>
              <a:t>오일제제</a:t>
            </a:r>
            <a:r>
              <a:rPr lang="en-US" altLang="ko-KR" dirty="0">
                <a:latin typeface="+mj-ea"/>
                <a:ea typeface="+mj-ea"/>
              </a:rPr>
              <a:t>(300+100)</a:t>
            </a:r>
            <a:r>
              <a:rPr lang="ko-KR" altLang="en-US" dirty="0">
                <a:latin typeface="+mj-ea"/>
                <a:ea typeface="+mj-ea"/>
              </a:rPr>
              <a:t>로 예방하다가 병 발생이 되면 </a:t>
            </a:r>
            <a:r>
              <a:rPr lang="en-US" altLang="ko-KR" dirty="0">
                <a:latin typeface="+mj-ea"/>
                <a:ea typeface="+mj-ea"/>
              </a:rPr>
              <a:t>200+100</a:t>
            </a:r>
            <a:r>
              <a:rPr lang="ko-KR" altLang="en-US" dirty="0">
                <a:latin typeface="+mj-ea"/>
                <a:ea typeface="+mj-ea"/>
              </a:rPr>
              <a:t>배 농도로 </a:t>
            </a:r>
            <a:endParaRPr lang="en-US" altLang="ko-KR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en-US" altLang="ko-KR" dirty="0" smtClean="0">
                <a:latin typeface="+mj-ea"/>
                <a:ea typeface="+mj-ea"/>
              </a:rPr>
              <a:t>  </a:t>
            </a:r>
            <a:r>
              <a:rPr lang="ko-KR" altLang="en-US" dirty="0" smtClean="0">
                <a:latin typeface="+mj-ea"/>
                <a:ea typeface="+mj-ea"/>
              </a:rPr>
              <a:t>높여서 </a:t>
            </a:r>
            <a:r>
              <a:rPr lang="ko-KR" altLang="en-US" dirty="0">
                <a:latin typeface="+mj-ea"/>
                <a:ea typeface="+mj-ea"/>
              </a:rPr>
              <a:t>살포하되</a:t>
            </a:r>
            <a:r>
              <a:rPr lang="en-US" altLang="ko-KR" dirty="0">
                <a:latin typeface="+mj-ea"/>
                <a:ea typeface="+mj-ea"/>
              </a:rPr>
              <a:t>, </a:t>
            </a:r>
            <a:r>
              <a:rPr lang="ko-KR" altLang="en-US" dirty="0">
                <a:latin typeface="+mj-ea"/>
                <a:ea typeface="+mj-ea"/>
              </a:rPr>
              <a:t>해가 진 이후나 흐린 날 살포한다</a:t>
            </a:r>
            <a:r>
              <a:rPr lang="en-US" altLang="ko-KR" dirty="0">
                <a:latin typeface="+mj-ea"/>
                <a:ea typeface="+mj-ea"/>
              </a:rPr>
              <a:t>. 4</a:t>
            </a:r>
            <a:r>
              <a:rPr lang="ko-KR" altLang="en-US" dirty="0">
                <a:latin typeface="+mj-ea"/>
                <a:ea typeface="+mj-ea"/>
              </a:rPr>
              <a:t>번 처리가 경제적 측면에서 </a:t>
            </a:r>
            <a:endParaRPr lang="en-US" altLang="ko-KR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en-US" altLang="ko-KR" dirty="0" smtClean="0">
                <a:latin typeface="+mj-ea"/>
                <a:ea typeface="+mj-ea"/>
              </a:rPr>
              <a:t>  </a:t>
            </a:r>
            <a:r>
              <a:rPr lang="ko-KR" altLang="en-US" dirty="0" smtClean="0">
                <a:latin typeface="+mj-ea"/>
                <a:ea typeface="+mj-ea"/>
              </a:rPr>
              <a:t>가장 </a:t>
            </a:r>
            <a:r>
              <a:rPr lang="ko-KR" altLang="en-US" dirty="0">
                <a:latin typeface="+mj-ea"/>
                <a:ea typeface="+mj-ea"/>
              </a:rPr>
              <a:t>유리하다</a:t>
            </a:r>
            <a:r>
              <a:rPr lang="en-US" altLang="ko-KR" dirty="0">
                <a:latin typeface="+mj-ea"/>
                <a:ea typeface="+mj-ea"/>
              </a:rPr>
              <a:t>. </a:t>
            </a:r>
            <a:endParaRPr lang="ko-KR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1533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622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&lt;</a:t>
            </a:r>
            <a:r>
              <a:rPr lang="ko-KR" altLang="en-US" dirty="0"/>
              <a:t>표 </a:t>
            </a:r>
            <a:r>
              <a:rPr lang="en-US" altLang="ko-KR" dirty="0"/>
              <a:t>1&gt; </a:t>
            </a:r>
            <a:r>
              <a:rPr lang="ko-KR" altLang="en-US" dirty="0"/>
              <a:t>농자재처리에 따른 고추의 주요 피해과실 수량특성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379380"/>
              </p:ext>
            </p:extLst>
          </p:nvPr>
        </p:nvGraphicFramePr>
        <p:xfrm>
          <a:off x="251519" y="557972"/>
          <a:ext cx="8640962" cy="5871058"/>
        </p:xfrm>
        <a:graphic>
          <a:graphicData uri="http://schemas.openxmlformats.org/drawingml/2006/table">
            <a:tbl>
              <a:tblPr/>
              <a:tblGrid>
                <a:gridCol w="2297023"/>
                <a:gridCol w="1124003"/>
                <a:gridCol w="1124003"/>
                <a:gridCol w="1124003"/>
                <a:gridCol w="1124003"/>
                <a:gridCol w="1124003"/>
                <a:gridCol w="723924"/>
              </a:tblGrid>
              <a:tr h="417967"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농자재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처리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피해과실 수량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58221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탄저병과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무름병과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담배나방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피해과 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생리장해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기타병과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48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①유황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300+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 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12.5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1.5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3.1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22.5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48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⓶유황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400+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200 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16.7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3.2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2.2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2.3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27.1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48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⓷유황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500+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7.4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4.4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0.5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15.7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66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④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⓷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200+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 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6.5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3.2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2.9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2.0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1.2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15.8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66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⑤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⓷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150+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80 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8.0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3.9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1.3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16.9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6302" marR="86302" marT="43151" marB="4315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6453336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+mn-ea"/>
                <a:ea typeface="+mn-ea"/>
              </a:rPr>
              <a:t>* 조사</a:t>
            </a:r>
            <a:r>
              <a:rPr lang="en-US" altLang="ko-KR" sz="1600" dirty="0">
                <a:latin typeface="+mn-ea"/>
                <a:ea typeface="+mn-ea"/>
              </a:rPr>
              <a:t>: 10.23</a:t>
            </a:r>
            <a:r>
              <a:rPr lang="ko-KR" altLang="en-US" sz="1600" dirty="0" smtClean="0">
                <a:latin typeface="+mn-ea"/>
                <a:ea typeface="+mn-ea"/>
              </a:rPr>
              <a:t>일</a:t>
            </a:r>
            <a:endParaRPr lang="ko-KR" altLang="en-US" sz="1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332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_x195480720" descr="EMB0000199c557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59" y="548680"/>
            <a:ext cx="6996493" cy="21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286262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altLang="ko-KR" dirty="0">
                <a:latin typeface="+mj-ea"/>
                <a:ea typeface="+mj-ea"/>
              </a:rPr>
              <a:t>(</a:t>
            </a:r>
            <a:r>
              <a:rPr lang="ko-KR" altLang="en-US" dirty="0">
                <a:latin typeface="+mj-ea"/>
                <a:ea typeface="+mj-ea"/>
              </a:rPr>
              <a:t>그림 </a:t>
            </a:r>
            <a:r>
              <a:rPr lang="en-US" altLang="ko-KR" dirty="0">
                <a:latin typeface="+mj-ea"/>
                <a:ea typeface="+mj-ea"/>
              </a:rPr>
              <a:t>1) </a:t>
            </a:r>
            <a:r>
              <a:rPr lang="ko-KR" altLang="en-US" dirty="0">
                <a:latin typeface="+mj-ea"/>
                <a:ea typeface="+mj-ea"/>
              </a:rPr>
              <a:t>탄저병</a:t>
            </a:r>
            <a:r>
              <a:rPr lang="en-US" altLang="ko-KR" dirty="0">
                <a:latin typeface="+mj-ea"/>
                <a:ea typeface="+mj-ea"/>
              </a:rPr>
              <a:t>, </a:t>
            </a:r>
            <a:r>
              <a:rPr lang="ko-KR" altLang="en-US" dirty="0">
                <a:latin typeface="+mj-ea"/>
                <a:ea typeface="+mj-ea"/>
              </a:rPr>
              <a:t>담배나방 발생 모습과 시험포장</a:t>
            </a:r>
          </a:p>
        </p:txBody>
      </p:sp>
    </p:spTree>
    <p:extLst>
      <p:ext uri="{BB962C8B-B14F-4D97-AF65-F5344CB8AC3E}">
        <p14:creationId xmlns:p14="http://schemas.microsoft.com/office/powerpoint/2010/main" val="404120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520" y="548680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atin typeface="+mj-ea"/>
                <a:ea typeface="+mj-ea"/>
              </a:rPr>
              <a:t>3. </a:t>
            </a:r>
            <a:r>
              <a:rPr lang="ko-KR" altLang="en-US" b="1" dirty="0">
                <a:latin typeface="+mj-ea"/>
                <a:ea typeface="+mj-ea"/>
              </a:rPr>
              <a:t>현장활용 기대효과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방충망이용 </a:t>
            </a:r>
            <a:r>
              <a:rPr lang="ko-KR" altLang="en-US" dirty="0" err="1">
                <a:latin typeface="+mj-ea"/>
                <a:ea typeface="+mj-ea"/>
              </a:rPr>
              <a:t>유기농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ko-KR" altLang="en-US" dirty="0" err="1">
                <a:latin typeface="+mj-ea"/>
                <a:ea typeface="+mj-ea"/>
              </a:rPr>
              <a:t>고추재배시</a:t>
            </a:r>
            <a:r>
              <a:rPr lang="ko-KR" altLang="en-US" dirty="0">
                <a:latin typeface="+mj-ea"/>
                <a:ea typeface="+mj-ea"/>
              </a:rPr>
              <a:t> 탄저병 등 병해충 방제 기대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</a:t>
            </a:r>
            <a:r>
              <a:rPr lang="en-US" altLang="ko-KR" b="1" dirty="0">
                <a:latin typeface="+mj-ea"/>
                <a:ea typeface="+mj-ea"/>
              </a:rPr>
              <a:t>10a</a:t>
            </a:r>
            <a:r>
              <a:rPr lang="ko-KR" altLang="en-US" b="1" dirty="0">
                <a:latin typeface="+mj-ea"/>
                <a:ea typeface="+mj-ea"/>
              </a:rPr>
              <a:t>당 </a:t>
            </a:r>
            <a:r>
              <a:rPr lang="ko-KR" altLang="en-US" b="1" dirty="0" err="1">
                <a:latin typeface="+mj-ea"/>
                <a:ea typeface="+mj-ea"/>
              </a:rPr>
              <a:t>대조구</a:t>
            </a:r>
            <a:r>
              <a:rPr lang="ko-KR" altLang="en-US" b="1" dirty="0">
                <a:latin typeface="+mj-ea"/>
                <a:ea typeface="+mj-ea"/>
              </a:rPr>
              <a:t> 대비 </a:t>
            </a:r>
            <a:r>
              <a:rPr lang="en-US" altLang="ko-KR" b="1" dirty="0">
                <a:latin typeface="+mj-ea"/>
                <a:ea typeface="+mj-ea"/>
              </a:rPr>
              <a:t>760 </a:t>
            </a:r>
            <a:r>
              <a:rPr lang="ko-KR" altLang="en-US" b="1" dirty="0">
                <a:latin typeface="+mj-ea"/>
                <a:ea typeface="+mj-ea"/>
              </a:rPr>
              <a:t>천원 수익증가</a:t>
            </a:r>
            <a:endParaRPr lang="ko-KR" altLang="en-US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b="1" dirty="0">
                <a:latin typeface="+mj-ea"/>
                <a:ea typeface="+mj-ea"/>
              </a:rPr>
              <a:t>○ 경제성 분석 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204002"/>
              </p:ext>
            </p:extLst>
          </p:nvPr>
        </p:nvGraphicFramePr>
        <p:xfrm>
          <a:off x="251520" y="2276872"/>
          <a:ext cx="8640960" cy="3179826"/>
        </p:xfrm>
        <a:graphic>
          <a:graphicData uri="http://schemas.openxmlformats.org/drawingml/2006/table">
            <a:tbl>
              <a:tblPr/>
              <a:tblGrid>
                <a:gridCol w="4320480"/>
                <a:gridCol w="4320480"/>
              </a:tblGrid>
              <a:tr h="3065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손실적 요소</a:t>
                      </a: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이익적 요소</a:t>
                      </a: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B)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1714">
                <a:tc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증가되는 비용</a:t>
                      </a: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담수시설</a:t>
                      </a: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유기농자재 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6350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비닐 </a:t>
                      </a: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40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 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6350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500+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 : 100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 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6350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계</a:t>
                      </a: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(A) : 140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증가되는 이익</a:t>
                      </a: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30%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높은 판매가격</a:t>
                      </a: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농약절감 비용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6350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- 2,500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 </a:t>
                      </a: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× 30% : 750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6350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농약비</a:t>
                      </a: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200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 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계</a:t>
                      </a:r>
                      <a:r>
                        <a:rPr lang="en-US" altLang="ko-KR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(B) : 900 </a:t>
                      </a:r>
                      <a:r>
                        <a:rPr lang="ko-KR" altLang="en-US" sz="1800" kern="10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78">
                <a:tc gridSpan="2">
                  <a:txBody>
                    <a:bodyPr/>
                    <a:lstStyle/>
                    <a:p>
                      <a:pPr marL="6350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 </a:t>
                      </a:r>
                      <a:r>
                        <a:rPr lang="ko-KR" altLang="en-US" sz="1800" kern="10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추정수익액</a:t>
                      </a:r>
                      <a:r>
                        <a:rPr lang="en-US" altLang="ko-KR" sz="1800" kern="10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800" kern="10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B-A) = 760 </a:t>
                      </a:r>
                      <a:r>
                        <a:rPr lang="ko-KR" altLang="en-US" sz="1800" kern="10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</a:t>
                      </a:r>
                      <a:r>
                        <a:rPr lang="en-US" altLang="ko-KR" sz="1800" kern="10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(10</a:t>
                      </a:r>
                      <a:r>
                        <a:rPr lang="en-US" sz="1800" kern="10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180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41064" y="404664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 smtClean="0">
                <a:latin typeface="+mj-ea"/>
                <a:ea typeface="+mj-ea"/>
              </a:rPr>
              <a:t>10. </a:t>
            </a:r>
            <a:r>
              <a:rPr lang="ko-KR" alt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토마토</a:t>
            </a:r>
            <a:r>
              <a:rPr lang="ko-KR" altLang="en-US" sz="2000" b="1" dirty="0" smtClean="0">
                <a:latin typeface="+mj-ea"/>
                <a:ea typeface="+mj-ea"/>
              </a:rPr>
              <a:t> </a:t>
            </a:r>
            <a:r>
              <a:rPr lang="ko-KR" altLang="en-US" sz="2000" b="1" dirty="0">
                <a:latin typeface="+mj-ea"/>
                <a:ea typeface="+mj-ea"/>
              </a:rPr>
              <a:t>재배 시 </a:t>
            </a:r>
            <a:r>
              <a:rPr lang="ko-KR" altLang="en-US" sz="2000" b="1" dirty="0" err="1">
                <a:latin typeface="+mj-ea"/>
                <a:ea typeface="+mj-ea"/>
              </a:rPr>
              <a:t>유기농자재</a:t>
            </a:r>
            <a:r>
              <a:rPr lang="en-US" altLang="ko-KR" sz="2000" b="1" dirty="0">
                <a:latin typeface="+mj-ea"/>
                <a:ea typeface="+mj-ea"/>
              </a:rPr>
              <a:t>(</a:t>
            </a:r>
            <a:r>
              <a:rPr lang="ko-KR" altLang="en-US" sz="2000" b="1" dirty="0">
                <a:solidFill>
                  <a:srgbClr val="FF00FF"/>
                </a:solidFill>
                <a:latin typeface="+mj-ea"/>
                <a:ea typeface="+mj-ea"/>
              </a:rPr>
              <a:t>유황제재</a:t>
            </a:r>
            <a:r>
              <a:rPr lang="en-US" altLang="ko-KR" sz="2000" b="1" dirty="0">
                <a:solidFill>
                  <a:srgbClr val="FF00FF"/>
                </a:solidFill>
                <a:latin typeface="+mj-ea"/>
                <a:ea typeface="+mj-ea"/>
              </a:rPr>
              <a:t>+</a:t>
            </a:r>
            <a:r>
              <a:rPr lang="ko-KR" altLang="en-US" sz="2000" b="1" dirty="0">
                <a:solidFill>
                  <a:srgbClr val="FF00FF"/>
                </a:solidFill>
                <a:latin typeface="+mj-ea"/>
                <a:ea typeface="+mj-ea"/>
              </a:rPr>
              <a:t>오일제제</a:t>
            </a:r>
            <a:r>
              <a:rPr lang="en-US" altLang="ko-KR" sz="2000" b="1" dirty="0">
                <a:latin typeface="+mj-ea"/>
                <a:ea typeface="+mj-ea"/>
              </a:rPr>
              <a:t>) </a:t>
            </a:r>
            <a:r>
              <a:rPr lang="ko-KR" altLang="en-US" sz="2000" b="1" dirty="0">
                <a:latin typeface="+mj-ea"/>
                <a:ea typeface="+mj-ea"/>
              </a:rPr>
              <a:t>적정 </a:t>
            </a:r>
            <a:r>
              <a:rPr lang="ko-KR" altLang="en-US" sz="2000" b="1" dirty="0" smtClean="0">
                <a:latin typeface="+mj-ea"/>
                <a:ea typeface="+mj-ea"/>
              </a:rPr>
              <a:t>사용법</a:t>
            </a:r>
            <a:endParaRPr lang="ko-KR" altLang="en-US" sz="2000" b="1" dirty="0">
              <a:latin typeface="+mj-ea"/>
              <a:ea typeface="+mj-ea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805523"/>
              </p:ext>
            </p:extLst>
          </p:nvPr>
        </p:nvGraphicFramePr>
        <p:xfrm>
          <a:off x="241064" y="980728"/>
          <a:ext cx="8640960" cy="4525962"/>
        </p:xfrm>
        <a:graphic>
          <a:graphicData uri="http://schemas.openxmlformats.org/drawingml/2006/table">
            <a:tbl>
              <a:tblPr/>
              <a:tblGrid>
                <a:gridCol w="1090576"/>
                <a:gridCol w="4533318"/>
                <a:gridCol w="1218064"/>
                <a:gridCol w="1799002"/>
              </a:tblGrid>
              <a:tr h="3216376">
                <a:tc>
                  <a:txBody>
                    <a:bodyPr/>
                    <a:lstStyle/>
                    <a:p>
                      <a:pPr marL="69850" marR="62230" indent="0" algn="di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활용내용</a:t>
                      </a:r>
                      <a:endParaRPr lang="en-US" altLang="ko-KR" sz="1600" kern="0" spc="0" dirty="0" smtClean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69850" marR="62230" indent="0" algn="di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요약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5646" marR="15646" marT="15646" marB="1564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-23622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○ 토마토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유기농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재배 시 병충해 방제로 이용되는 </a:t>
                      </a:r>
                      <a:r>
                        <a:rPr lang="ko-KR" altLang="en-US" sz="1600" kern="0" spc="-5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유황</a:t>
                      </a:r>
                      <a:r>
                        <a:rPr lang="en-US" altLang="ko-KR" sz="1600" kern="0" spc="-5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+</a:t>
                      </a:r>
                      <a:r>
                        <a:rPr lang="ko-KR" altLang="en-US" sz="1600" kern="0" spc="-5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오일제제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의 적정 사용법은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월까지의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고온기에는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유황제제를 토마토 꽃이 개화되어 있는 </a:t>
                      </a:r>
                      <a:r>
                        <a:rPr lang="ko-KR" altLang="en-US" sz="1600" kern="0" spc="0" dirty="0" err="1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화뢰이하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부위만 살포하여야 한다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. 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-23622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○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비가림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유기농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토마토재배 시 병충해 방제를 위하여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유기농자재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유황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300-500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배액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오일제제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100-300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배액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단용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또는 혼용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를 해가 진 이후 살포하면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약해없이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곰팡이병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나방류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해충 방제에 효과가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우수함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5646" marR="15646" marT="15646" marB="156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09586">
                <a:tc>
                  <a:txBody>
                    <a:bodyPr/>
                    <a:lstStyle/>
                    <a:p>
                      <a:pPr marL="69850" marR="6223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26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검 색 어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5646" marR="15646" marT="15646" marB="1564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토마토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유기농업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유황제제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오일제제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약해</a:t>
                      </a:r>
                    </a:p>
                  </a:txBody>
                  <a:tcPr marL="15646" marR="15646" marT="15646" marB="156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88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-3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개발년도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5646" marR="15646" marT="15646" marB="156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88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-3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2014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5646" marR="15646" marT="15646" marB="156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887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36651"/>
            <a:ext cx="8964488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○ 인간의 건강측면</a:t>
            </a:r>
            <a:endParaRPr lang="en-US" altLang="ko-KR" sz="2400" b="1" dirty="0" smtClean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○ </a:t>
            </a:r>
            <a:r>
              <a:rPr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인간 사망의 가장 큰 원인</a:t>
            </a:r>
            <a:r>
              <a:rPr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담배와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고혈압</a:t>
            </a:r>
            <a:endParaRPr lang="ko-KR" altLang="en-US" sz="2000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미국 하버드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대학의 연구팀이 </a:t>
            </a:r>
            <a:r>
              <a:rPr lang="ko-KR" altLang="en-US" b="1" dirty="0">
                <a:solidFill>
                  <a:srgbClr val="FF0000"/>
                </a:solidFill>
                <a:latin typeface="맑은 고딕"/>
                <a:ea typeface="맑은 고딕"/>
              </a:rPr>
              <a:t>미국인들의 </a:t>
            </a:r>
            <a:r>
              <a:rPr lang="en-US" altLang="ko-KR" b="1" dirty="0">
                <a:solidFill>
                  <a:srgbClr val="FF0000"/>
                </a:solidFill>
                <a:latin typeface="맑은 고딕"/>
                <a:ea typeface="맑은 고딕"/>
              </a:rPr>
              <a:t>2005</a:t>
            </a:r>
            <a:r>
              <a:rPr lang="ko-KR" altLang="en-US" b="1" dirty="0">
                <a:solidFill>
                  <a:srgbClr val="FF0000"/>
                </a:solidFill>
                <a:latin typeface="맑은 고딕"/>
                <a:ea typeface="맑은 고딕"/>
              </a:rPr>
              <a:t>년 사망 </a:t>
            </a:r>
            <a:r>
              <a:rPr lang="ko-KR" altLang="en-US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원인을 분석</a:t>
            </a:r>
            <a:endParaRPr lang="en-US" altLang="ko-KR" b="1" dirty="0" smtClean="0">
              <a:solidFill>
                <a:srgbClr val="FF0000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연구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결과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미국인 사망의 가장 큰 원인은 흡연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고혈압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운동부족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불량영양 섭취 </a:t>
            </a:r>
            <a:endParaRPr lang="en-US" altLang="ko-KR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2005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년 한해 동안 사망한 미국인 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240</a:t>
            </a:r>
            <a:r>
              <a:rPr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만명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중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endParaRPr lang="en-US" altLang="ko-KR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en-US" altLang="ko-KR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1</a:t>
            </a:r>
            <a:r>
              <a:rPr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위는 </a:t>
            </a:r>
            <a:r>
              <a:rPr lang="ko-KR" altLang="en-US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흡연</a:t>
            </a:r>
            <a:r>
              <a:rPr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으로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압도적인 </a:t>
            </a:r>
            <a:r>
              <a:rPr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사망원인</a:t>
            </a:r>
            <a:r>
              <a:rPr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: 46</a:t>
            </a:r>
            <a:r>
              <a:rPr lang="ko-KR" altLang="en-US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만명</a:t>
            </a:r>
            <a:r>
              <a:rPr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7</a:t>
            </a:r>
            <a:r>
              <a:rPr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천명 </a:t>
            </a:r>
            <a:endParaRPr lang="en-US" altLang="ko-KR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- 2</a:t>
            </a:r>
            <a:r>
              <a:rPr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위는 </a:t>
            </a:r>
            <a:r>
              <a:rPr lang="ko-KR" altLang="en-US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고혈압</a:t>
            </a:r>
            <a:r>
              <a:rPr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으로 </a:t>
            </a:r>
            <a:r>
              <a:rPr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39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만 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5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천명 </a:t>
            </a:r>
            <a:endParaRPr lang="en-US" altLang="ko-KR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</a:t>
            </a:r>
            <a:r>
              <a:rPr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즉</a:t>
            </a:r>
            <a:r>
              <a:rPr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흡연과 고혈압으로 죽는 사람의 수는 전체 사망자 </a:t>
            </a:r>
            <a:r>
              <a:rPr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5</a:t>
            </a:r>
            <a:r>
              <a:rPr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명 중 </a:t>
            </a:r>
            <a:r>
              <a:rPr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1</a:t>
            </a:r>
            <a:r>
              <a:rPr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명임</a:t>
            </a:r>
            <a:r>
              <a:rPr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 </a:t>
            </a:r>
            <a:r>
              <a:rPr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특히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흡연은 남자의 사망 원인 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1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위로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전체 남성 사망원인 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21%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를 차지했으며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endParaRPr lang="en-US" altLang="ko-KR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 </a:t>
            </a:r>
            <a:r>
              <a:rPr lang="ko-KR" altLang="en-US" b="1" dirty="0" smtClean="0">
                <a:solidFill>
                  <a:srgbClr val="6600FF"/>
                </a:solidFill>
                <a:latin typeface="맑은 고딕"/>
                <a:ea typeface="맑은 고딕"/>
              </a:rPr>
              <a:t>고혈압은 </a:t>
            </a:r>
            <a:r>
              <a:rPr lang="ko-KR" altLang="en-US" b="1" dirty="0">
                <a:solidFill>
                  <a:srgbClr val="6600FF"/>
                </a:solidFill>
                <a:latin typeface="맑은 고딕"/>
                <a:ea typeface="맑은 고딕"/>
              </a:rPr>
              <a:t>여자의 사망 원인 </a:t>
            </a:r>
            <a:r>
              <a:rPr lang="en-US" altLang="ko-KR" b="1" dirty="0">
                <a:solidFill>
                  <a:srgbClr val="6600FF"/>
                </a:solidFill>
                <a:latin typeface="맑은 고딕"/>
                <a:ea typeface="맑은 고딕"/>
              </a:rPr>
              <a:t>1</a:t>
            </a:r>
            <a:r>
              <a:rPr lang="ko-KR" altLang="en-US" b="1" dirty="0">
                <a:solidFill>
                  <a:srgbClr val="6600FF"/>
                </a:solidFill>
                <a:latin typeface="맑은 고딕"/>
                <a:ea typeface="맑은 고딕"/>
              </a:rPr>
              <a:t>위로</a:t>
            </a:r>
            <a:r>
              <a:rPr lang="en-US" altLang="ko-KR" b="1" dirty="0">
                <a:solidFill>
                  <a:srgbClr val="6600FF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전체 여성 사망원인 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19%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를 차지했다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endParaRPr lang="ko-KR" altLang="en-US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47900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41856" y="260648"/>
            <a:ext cx="8722631" cy="6271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atin typeface="+mj-ea"/>
                <a:ea typeface="+mj-ea"/>
              </a:rPr>
              <a:t>1. </a:t>
            </a:r>
            <a:r>
              <a:rPr lang="ko-KR" altLang="en-US" b="1" dirty="0">
                <a:latin typeface="+mj-ea"/>
                <a:ea typeface="+mj-ea"/>
              </a:rPr>
              <a:t>현황 및 문제점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</a:t>
            </a:r>
            <a:r>
              <a:rPr lang="ko-KR" altLang="en-US" dirty="0" err="1">
                <a:latin typeface="+mj-ea"/>
                <a:ea typeface="+mj-ea"/>
              </a:rPr>
              <a:t>유기농</a:t>
            </a:r>
            <a:r>
              <a:rPr lang="ko-KR" altLang="en-US" dirty="0">
                <a:latin typeface="+mj-ea"/>
                <a:ea typeface="+mj-ea"/>
              </a:rPr>
              <a:t> 채소수요 증가와 친환경 채소생산 요구</a:t>
            </a:r>
            <a:r>
              <a:rPr lang="en-US" altLang="ko-KR" dirty="0">
                <a:latin typeface="+mj-ea"/>
                <a:ea typeface="+mj-ea"/>
              </a:rPr>
              <a:t>(</a:t>
            </a:r>
            <a:r>
              <a:rPr lang="ko-KR" altLang="en-US" dirty="0">
                <a:latin typeface="+mj-ea"/>
                <a:ea typeface="+mj-ea"/>
              </a:rPr>
              <a:t>유기농산물 연평균 성장률 </a:t>
            </a:r>
            <a:r>
              <a:rPr lang="en-US" altLang="ko-KR" dirty="0">
                <a:latin typeface="+mj-ea"/>
                <a:ea typeface="+mj-ea"/>
              </a:rPr>
              <a:t>30.1%) </a:t>
            </a:r>
            <a:endParaRPr lang="ko-KR" altLang="en-US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최근의 안전성과 기능성 문제로 유기농산물 수요급증하나 환경조건 구명 등 </a:t>
            </a:r>
            <a:endParaRPr lang="en-US" altLang="ko-KR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en-US" altLang="ko-KR" dirty="0" smtClean="0">
                <a:latin typeface="+mj-ea"/>
                <a:ea typeface="+mj-ea"/>
              </a:rPr>
              <a:t>  </a:t>
            </a:r>
            <a:r>
              <a:rPr lang="ko-KR" altLang="en-US" dirty="0" smtClean="0">
                <a:latin typeface="+mj-ea"/>
                <a:ea typeface="+mj-ea"/>
              </a:rPr>
              <a:t>기술부족</a:t>
            </a:r>
            <a:endParaRPr lang="ko-KR" altLang="en-US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유황</a:t>
            </a:r>
            <a:r>
              <a:rPr lang="en-US" altLang="ko-KR" dirty="0">
                <a:latin typeface="+mj-ea"/>
                <a:ea typeface="+mj-ea"/>
              </a:rPr>
              <a:t>, </a:t>
            </a:r>
            <a:r>
              <a:rPr lang="ko-KR" altLang="en-US" dirty="0">
                <a:latin typeface="+mj-ea"/>
                <a:ea typeface="+mj-ea"/>
              </a:rPr>
              <a:t>오일제제의 유기농자재의 </a:t>
            </a:r>
            <a:r>
              <a:rPr lang="ko-KR" altLang="en-US" dirty="0" err="1">
                <a:latin typeface="+mj-ea"/>
                <a:ea typeface="+mj-ea"/>
              </a:rPr>
              <a:t>약해의</a:t>
            </a:r>
            <a:r>
              <a:rPr lang="ko-KR" altLang="en-US" dirty="0">
                <a:latin typeface="+mj-ea"/>
                <a:ea typeface="+mj-ea"/>
              </a:rPr>
              <a:t> 원인불명으로 오남용 발생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연작장해 문제</a:t>
            </a:r>
            <a:r>
              <a:rPr lang="en-US" altLang="ko-KR" dirty="0">
                <a:latin typeface="+mj-ea"/>
                <a:ea typeface="+mj-ea"/>
              </a:rPr>
              <a:t>, </a:t>
            </a:r>
            <a:r>
              <a:rPr lang="ko-KR" altLang="en-US" dirty="0">
                <a:latin typeface="+mj-ea"/>
                <a:ea typeface="+mj-ea"/>
              </a:rPr>
              <a:t>적정 </a:t>
            </a:r>
            <a:r>
              <a:rPr lang="ko-KR" altLang="en-US" dirty="0" err="1">
                <a:latin typeface="+mj-ea"/>
                <a:ea typeface="+mj-ea"/>
              </a:rPr>
              <a:t>유기농자재</a:t>
            </a:r>
            <a:r>
              <a:rPr lang="ko-KR" altLang="en-US" dirty="0">
                <a:latin typeface="+mj-ea"/>
                <a:ea typeface="+mj-ea"/>
              </a:rPr>
              <a:t> 부족 및 사용요령 </a:t>
            </a:r>
            <a:r>
              <a:rPr lang="ko-KR" altLang="en-US" dirty="0" smtClean="0">
                <a:latin typeface="+mj-ea"/>
                <a:ea typeface="+mj-ea"/>
              </a:rPr>
              <a:t>부족</a:t>
            </a:r>
            <a:endParaRPr lang="en-US" altLang="ko-KR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endParaRPr lang="en-US" altLang="ko-KR" b="1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b="1" dirty="0" smtClean="0">
                <a:latin typeface="+mj-ea"/>
                <a:ea typeface="+mj-ea"/>
              </a:rPr>
              <a:t>2</a:t>
            </a:r>
            <a:r>
              <a:rPr lang="en-US" altLang="ko-KR" b="1" dirty="0">
                <a:latin typeface="+mj-ea"/>
                <a:ea typeface="+mj-ea"/>
              </a:rPr>
              <a:t>. </a:t>
            </a:r>
            <a:r>
              <a:rPr lang="ko-KR" altLang="en-US" b="1" dirty="0">
                <a:latin typeface="+mj-ea"/>
                <a:ea typeface="+mj-ea"/>
              </a:rPr>
              <a:t>현장활용 내용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</a:t>
            </a:r>
            <a:r>
              <a:rPr lang="ko-KR" altLang="en-US" dirty="0" err="1">
                <a:latin typeface="+mj-ea"/>
                <a:ea typeface="+mj-ea"/>
              </a:rPr>
              <a:t>비가림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ko-KR" altLang="en-US" dirty="0" err="1">
                <a:latin typeface="+mj-ea"/>
                <a:ea typeface="+mj-ea"/>
              </a:rPr>
              <a:t>유기농</a:t>
            </a:r>
            <a:r>
              <a:rPr lang="ko-KR" altLang="en-US" dirty="0">
                <a:latin typeface="+mj-ea"/>
                <a:ea typeface="+mj-ea"/>
              </a:rPr>
              <a:t> 토마토재배 시</a:t>
            </a:r>
            <a:r>
              <a:rPr lang="en-US" altLang="ko-KR" dirty="0">
                <a:latin typeface="+mj-ea"/>
                <a:ea typeface="+mj-ea"/>
              </a:rPr>
              <a:t>, 8</a:t>
            </a:r>
            <a:r>
              <a:rPr lang="ko-KR" altLang="en-US" dirty="0">
                <a:latin typeface="+mj-ea"/>
                <a:ea typeface="+mj-ea"/>
              </a:rPr>
              <a:t>월까지는 </a:t>
            </a:r>
            <a:r>
              <a:rPr lang="ko-KR" altLang="en-US" dirty="0" err="1">
                <a:latin typeface="+mj-ea"/>
                <a:ea typeface="+mj-ea"/>
              </a:rPr>
              <a:t>유기농자재</a:t>
            </a:r>
            <a:r>
              <a:rPr lang="en-US" altLang="ko-KR" dirty="0">
                <a:latin typeface="+mj-ea"/>
                <a:ea typeface="+mj-ea"/>
              </a:rPr>
              <a:t>(</a:t>
            </a:r>
            <a:r>
              <a:rPr lang="ko-KR" altLang="en-US" dirty="0">
                <a:latin typeface="+mj-ea"/>
                <a:ea typeface="+mj-ea"/>
              </a:rPr>
              <a:t>유황</a:t>
            </a:r>
            <a:r>
              <a:rPr lang="en-US" altLang="ko-KR" dirty="0">
                <a:latin typeface="+mj-ea"/>
                <a:ea typeface="+mj-ea"/>
              </a:rPr>
              <a:t>+</a:t>
            </a:r>
            <a:r>
              <a:rPr lang="ko-KR" altLang="en-US" dirty="0">
                <a:latin typeface="+mj-ea"/>
                <a:ea typeface="+mj-ea"/>
              </a:rPr>
              <a:t>오일제제</a:t>
            </a:r>
            <a:r>
              <a:rPr lang="en-US" altLang="ko-KR" dirty="0">
                <a:latin typeface="+mj-ea"/>
                <a:ea typeface="+mj-ea"/>
              </a:rPr>
              <a:t>)</a:t>
            </a:r>
            <a:r>
              <a:rPr lang="ko-KR" altLang="en-US" dirty="0">
                <a:latin typeface="+mj-ea"/>
                <a:ea typeface="+mj-ea"/>
              </a:rPr>
              <a:t>로 </a:t>
            </a:r>
            <a:r>
              <a:rPr lang="ko-KR" altLang="en-US" dirty="0" err="1" smtClean="0">
                <a:latin typeface="+mj-ea"/>
                <a:ea typeface="+mj-ea"/>
              </a:rPr>
              <a:t>화뢰부</a:t>
            </a:r>
            <a:r>
              <a:rPr lang="ko-KR" altLang="en-US" dirty="0" smtClean="0">
                <a:latin typeface="+mj-ea"/>
                <a:ea typeface="+mj-ea"/>
              </a:rPr>
              <a:t>       </a:t>
            </a:r>
            <a:endParaRPr lang="en-US" altLang="ko-KR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en-US" altLang="ko-KR" dirty="0" smtClean="0">
                <a:latin typeface="+mj-ea"/>
                <a:ea typeface="+mj-ea"/>
              </a:rPr>
              <a:t>   </a:t>
            </a:r>
            <a:r>
              <a:rPr lang="ko-KR" altLang="en-US" dirty="0" smtClean="0">
                <a:latin typeface="+mj-ea"/>
                <a:ea typeface="+mj-ea"/>
              </a:rPr>
              <a:t>위 </a:t>
            </a:r>
            <a:r>
              <a:rPr lang="ko-KR" altLang="en-US" dirty="0">
                <a:latin typeface="+mj-ea"/>
                <a:ea typeface="+mj-ea"/>
              </a:rPr>
              <a:t>이하에 살포하고 살포시간은 오후 </a:t>
            </a:r>
            <a:r>
              <a:rPr lang="en-US" altLang="ko-KR" dirty="0">
                <a:latin typeface="+mj-ea"/>
                <a:ea typeface="+mj-ea"/>
              </a:rPr>
              <a:t>6</a:t>
            </a:r>
            <a:r>
              <a:rPr lang="ko-KR" altLang="en-US" dirty="0">
                <a:latin typeface="+mj-ea"/>
                <a:ea typeface="+mj-ea"/>
              </a:rPr>
              <a:t>시</a:t>
            </a:r>
            <a:r>
              <a:rPr lang="en-US" altLang="ko-KR" dirty="0">
                <a:latin typeface="+mj-ea"/>
                <a:ea typeface="+mj-ea"/>
              </a:rPr>
              <a:t>(</a:t>
            </a:r>
            <a:r>
              <a:rPr lang="ko-KR" altLang="en-US" dirty="0">
                <a:latin typeface="+mj-ea"/>
                <a:ea typeface="+mj-ea"/>
              </a:rPr>
              <a:t>해가 진 이후</a:t>
            </a:r>
            <a:r>
              <a:rPr lang="en-US" altLang="ko-KR" dirty="0">
                <a:latin typeface="+mj-ea"/>
                <a:ea typeface="+mj-ea"/>
              </a:rPr>
              <a:t>)</a:t>
            </a:r>
            <a:r>
              <a:rPr lang="ko-KR" altLang="en-US" dirty="0">
                <a:latin typeface="+mj-ea"/>
                <a:ea typeface="+mj-ea"/>
              </a:rPr>
              <a:t>이후에 살포함</a:t>
            </a:r>
            <a:r>
              <a:rPr lang="en-US" altLang="ko-KR" dirty="0">
                <a:latin typeface="+mj-ea"/>
                <a:ea typeface="+mj-ea"/>
              </a:rPr>
              <a:t>(9</a:t>
            </a:r>
            <a:r>
              <a:rPr lang="ko-KR" altLang="en-US" dirty="0">
                <a:latin typeface="+mj-ea"/>
                <a:ea typeface="+mj-ea"/>
              </a:rPr>
              <a:t>월 이후 </a:t>
            </a:r>
            <a:endParaRPr lang="en-US" altLang="ko-KR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en-US" altLang="ko-KR" dirty="0" smtClean="0">
                <a:latin typeface="+mj-ea"/>
                <a:ea typeface="+mj-ea"/>
              </a:rPr>
              <a:t>   </a:t>
            </a:r>
            <a:r>
              <a:rPr lang="ko-KR" altLang="en-US" dirty="0" smtClean="0">
                <a:latin typeface="+mj-ea"/>
                <a:ea typeface="+mj-ea"/>
              </a:rPr>
              <a:t>약해 </a:t>
            </a:r>
            <a:r>
              <a:rPr lang="ko-KR" altLang="en-US" dirty="0">
                <a:latin typeface="+mj-ea"/>
                <a:ea typeface="+mj-ea"/>
              </a:rPr>
              <a:t>없음</a:t>
            </a:r>
            <a:r>
              <a:rPr lang="en-US" altLang="ko-KR" dirty="0">
                <a:latin typeface="+mj-ea"/>
                <a:ea typeface="+mj-ea"/>
              </a:rPr>
              <a:t>) ※ </a:t>
            </a:r>
            <a:r>
              <a:rPr lang="ko-KR" altLang="en-US" dirty="0">
                <a:latin typeface="+mj-ea"/>
                <a:ea typeface="+mj-ea"/>
              </a:rPr>
              <a:t>주의</a:t>
            </a:r>
            <a:r>
              <a:rPr lang="en-US" altLang="ko-KR" dirty="0">
                <a:latin typeface="+mj-ea"/>
                <a:ea typeface="+mj-ea"/>
              </a:rPr>
              <a:t>: </a:t>
            </a:r>
            <a:r>
              <a:rPr lang="ko-KR" altLang="en-US" dirty="0" err="1">
                <a:latin typeface="+mj-ea"/>
                <a:ea typeface="+mj-ea"/>
              </a:rPr>
              <a:t>화뢰살포</a:t>
            </a:r>
            <a:r>
              <a:rPr lang="ko-KR" altLang="en-US" dirty="0">
                <a:latin typeface="+mj-ea"/>
                <a:ea typeface="+mj-ea"/>
              </a:rPr>
              <a:t> 시 약해있음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</a:t>
            </a:r>
            <a:r>
              <a:rPr lang="ko-KR" altLang="en-US" dirty="0" err="1">
                <a:latin typeface="+mj-ea"/>
                <a:ea typeface="+mj-ea"/>
              </a:rPr>
              <a:t>어린묘는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ko-KR" altLang="en-US" dirty="0" err="1">
                <a:latin typeface="+mj-ea"/>
                <a:ea typeface="+mj-ea"/>
              </a:rPr>
              <a:t>저농도</a:t>
            </a:r>
            <a:r>
              <a:rPr lang="en-US" altLang="ko-KR" dirty="0">
                <a:latin typeface="+mj-ea"/>
                <a:ea typeface="+mj-ea"/>
              </a:rPr>
              <a:t>(</a:t>
            </a:r>
            <a:r>
              <a:rPr lang="ko-KR" altLang="en-US" dirty="0">
                <a:latin typeface="+mj-ea"/>
                <a:ea typeface="+mj-ea"/>
              </a:rPr>
              <a:t>유황 </a:t>
            </a:r>
            <a:r>
              <a:rPr lang="en-US" altLang="ko-KR" dirty="0">
                <a:latin typeface="+mj-ea"/>
                <a:ea typeface="+mj-ea"/>
              </a:rPr>
              <a:t>500, </a:t>
            </a:r>
            <a:r>
              <a:rPr lang="ko-KR" altLang="en-US" dirty="0">
                <a:latin typeface="+mj-ea"/>
                <a:ea typeface="+mj-ea"/>
              </a:rPr>
              <a:t>오일 </a:t>
            </a:r>
            <a:r>
              <a:rPr lang="en-US" altLang="ko-KR" dirty="0">
                <a:latin typeface="+mj-ea"/>
                <a:ea typeface="+mj-ea"/>
              </a:rPr>
              <a:t>300</a:t>
            </a:r>
            <a:r>
              <a:rPr lang="ko-KR" altLang="en-US" dirty="0">
                <a:latin typeface="+mj-ea"/>
                <a:ea typeface="+mj-ea"/>
              </a:rPr>
              <a:t>배액</a:t>
            </a:r>
            <a:r>
              <a:rPr lang="en-US" altLang="ko-KR" dirty="0">
                <a:latin typeface="+mj-ea"/>
                <a:ea typeface="+mj-ea"/>
              </a:rPr>
              <a:t>)</a:t>
            </a:r>
            <a:r>
              <a:rPr lang="ko-KR" altLang="en-US" dirty="0">
                <a:latin typeface="+mj-ea"/>
                <a:ea typeface="+mj-ea"/>
              </a:rPr>
              <a:t>부터 살포하고 성묘기에 병이 발생할 </a:t>
            </a:r>
            <a:endParaRPr lang="en-US" altLang="ko-KR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en-US" altLang="ko-KR" dirty="0" smtClean="0">
                <a:latin typeface="+mj-ea"/>
                <a:ea typeface="+mj-ea"/>
              </a:rPr>
              <a:t>  </a:t>
            </a:r>
            <a:r>
              <a:rPr lang="ko-KR" altLang="en-US" dirty="0" smtClean="0">
                <a:latin typeface="+mj-ea"/>
                <a:ea typeface="+mj-ea"/>
              </a:rPr>
              <a:t>경우 </a:t>
            </a:r>
            <a:r>
              <a:rPr lang="ko-KR" altLang="en-US" dirty="0">
                <a:latin typeface="+mj-ea"/>
                <a:ea typeface="+mj-ea"/>
              </a:rPr>
              <a:t>고농도로 살포농도로 살포함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곰팡이병 등 병충해 방제의 요령은 예방위주로 방제하되</a:t>
            </a:r>
            <a:r>
              <a:rPr lang="en-US" altLang="ko-KR" dirty="0">
                <a:latin typeface="+mj-ea"/>
                <a:ea typeface="+mj-ea"/>
              </a:rPr>
              <a:t>, </a:t>
            </a:r>
            <a:r>
              <a:rPr lang="ko-KR" altLang="en-US" dirty="0">
                <a:latin typeface="+mj-ea"/>
                <a:ea typeface="+mj-ea"/>
              </a:rPr>
              <a:t>유황제제</a:t>
            </a:r>
            <a:r>
              <a:rPr lang="en-US" altLang="ko-KR" dirty="0">
                <a:latin typeface="+mj-ea"/>
                <a:ea typeface="+mj-ea"/>
              </a:rPr>
              <a:t>+</a:t>
            </a:r>
            <a:r>
              <a:rPr lang="ko-KR" altLang="en-US" dirty="0" smtClean="0">
                <a:latin typeface="+mj-ea"/>
                <a:ea typeface="+mj-ea"/>
              </a:rPr>
              <a:t>오일제제</a:t>
            </a:r>
            <a:endParaRPr lang="en-US" altLang="ko-KR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en-US" altLang="ko-KR" dirty="0" smtClean="0">
                <a:latin typeface="+mj-ea"/>
                <a:ea typeface="+mj-ea"/>
              </a:rPr>
              <a:t>  (</a:t>
            </a:r>
            <a:r>
              <a:rPr lang="ko-KR" altLang="en-US" dirty="0">
                <a:latin typeface="+mj-ea"/>
                <a:ea typeface="+mj-ea"/>
              </a:rPr>
              <a:t>유황 </a:t>
            </a:r>
            <a:r>
              <a:rPr lang="en-US" altLang="ko-KR" dirty="0">
                <a:latin typeface="+mj-ea"/>
                <a:ea typeface="+mj-ea"/>
              </a:rPr>
              <a:t>300-500</a:t>
            </a:r>
            <a:r>
              <a:rPr lang="ko-KR" altLang="en-US" dirty="0">
                <a:latin typeface="+mj-ea"/>
                <a:ea typeface="+mj-ea"/>
              </a:rPr>
              <a:t>배액</a:t>
            </a:r>
            <a:r>
              <a:rPr lang="en-US" altLang="ko-KR" dirty="0">
                <a:latin typeface="+mj-ea"/>
                <a:ea typeface="+mj-ea"/>
              </a:rPr>
              <a:t>, </a:t>
            </a:r>
            <a:r>
              <a:rPr lang="ko-KR" altLang="en-US" dirty="0">
                <a:latin typeface="+mj-ea"/>
                <a:ea typeface="+mj-ea"/>
              </a:rPr>
              <a:t>오일제제 </a:t>
            </a:r>
            <a:r>
              <a:rPr lang="en-US" altLang="ko-KR" dirty="0">
                <a:latin typeface="+mj-ea"/>
                <a:ea typeface="+mj-ea"/>
              </a:rPr>
              <a:t>100-300</a:t>
            </a:r>
            <a:r>
              <a:rPr lang="ko-KR" altLang="en-US" dirty="0">
                <a:latin typeface="+mj-ea"/>
                <a:ea typeface="+mj-ea"/>
              </a:rPr>
              <a:t>배액</a:t>
            </a:r>
            <a:r>
              <a:rPr lang="en-US" altLang="ko-KR" dirty="0">
                <a:latin typeface="+mj-ea"/>
                <a:ea typeface="+mj-ea"/>
              </a:rPr>
              <a:t>)</a:t>
            </a:r>
            <a:r>
              <a:rPr lang="ko-KR" altLang="en-US" dirty="0">
                <a:latin typeface="+mj-ea"/>
                <a:ea typeface="+mj-ea"/>
              </a:rPr>
              <a:t>로 효과적인 방제가 </a:t>
            </a:r>
            <a:r>
              <a:rPr lang="ko-KR" altLang="en-US" dirty="0" smtClean="0">
                <a:latin typeface="+mj-ea"/>
                <a:ea typeface="+mj-ea"/>
              </a:rPr>
              <a:t>가능함</a:t>
            </a:r>
            <a:endParaRPr lang="ko-KR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5314200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5854" y="54868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&lt;</a:t>
            </a:r>
            <a:r>
              <a:rPr lang="ko-KR" altLang="en-US" dirty="0"/>
              <a:t>표 </a:t>
            </a:r>
            <a:r>
              <a:rPr lang="en-US" altLang="ko-KR" dirty="0"/>
              <a:t>1&gt; </a:t>
            </a:r>
            <a:r>
              <a:rPr lang="ko-KR" altLang="en-US" dirty="0" err="1"/>
              <a:t>비가림재배</a:t>
            </a:r>
            <a:r>
              <a:rPr lang="ko-KR" altLang="en-US" dirty="0"/>
              <a:t> 토마토의 </a:t>
            </a:r>
            <a:r>
              <a:rPr lang="ko-KR" altLang="en-US" dirty="0" err="1"/>
              <a:t>유기농자재</a:t>
            </a:r>
            <a:r>
              <a:rPr lang="en-US" altLang="ko-KR" dirty="0"/>
              <a:t>(</a:t>
            </a:r>
            <a:r>
              <a:rPr lang="ko-KR" altLang="en-US" dirty="0"/>
              <a:t>유황</a:t>
            </a:r>
            <a:r>
              <a:rPr lang="en-US" altLang="ko-KR" dirty="0"/>
              <a:t>, </a:t>
            </a:r>
            <a:r>
              <a:rPr lang="ko-KR" altLang="en-US" dirty="0"/>
              <a:t>오일제제</a:t>
            </a:r>
            <a:r>
              <a:rPr lang="en-US" altLang="ko-KR" dirty="0"/>
              <a:t>) </a:t>
            </a:r>
            <a:r>
              <a:rPr lang="ko-KR" altLang="en-US" dirty="0"/>
              <a:t>처리결과 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562204"/>
              </p:ext>
            </p:extLst>
          </p:nvPr>
        </p:nvGraphicFramePr>
        <p:xfrm>
          <a:off x="235127" y="1052736"/>
          <a:ext cx="8631686" cy="4759974"/>
        </p:xfrm>
        <a:graphic>
          <a:graphicData uri="http://schemas.openxmlformats.org/drawingml/2006/table">
            <a:tbl>
              <a:tblPr/>
              <a:tblGrid>
                <a:gridCol w="2215112"/>
                <a:gridCol w="2215112"/>
                <a:gridCol w="1431228"/>
                <a:gridCol w="1385117"/>
                <a:gridCol w="1385117"/>
              </a:tblGrid>
              <a:tr h="9618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부위처리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작물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농자재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약해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꽃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신초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성엽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약해기간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530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식물체 전체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(300:100)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2.1a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7-8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5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(400:200) 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1.0b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7-8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5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(500:300)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0.3c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7-8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530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꽃눈제외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(300:100) 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0d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5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(400:200) 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0d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5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(500:300)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0d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5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DMRT 0.05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225854" y="5877272"/>
            <a:ext cx="7658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altLang="ko-KR" baseline="30000" dirty="0"/>
              <a:t>Z</a:t>
            </a:r>
            <a:r>
              <a:rPr lang="en-US" altLang="ko-KR" dirty="0"/>
              <a:t>: 0:</a:t>
            </a:r>
            <a:r>
              <a:rPr lang="ko-KR" altLang="en-US" dirty="0" err="1"/>
              <a:t>미발생</a:t>
            </a:r>
            <a:r>
              <a:rPr lang="en-US" altLang="ko-KR" dirty="0"/>
              <a:t>, 1:1%</a:t>
            </a:r>
            <a:r>
              <a:rPr lang="ko-KR" altLang="en-US" dirty="0"/>
              <a:t>미만</a:t>
            </a:r>
            <a:r>
              <a:rPr lang="en-US" altLang="ko-KR" dirty="0"/>
              <a:t>, 2:</a:t>
            </a:r>
            <a:r>
              <a:rPr lang="ko-KR" altLang="en-US" dirty="0" err="1"/>
              <a:t>약간발생</a:t>
            </a:r>
            <a:r>
              <a:rPr lang="en-US" altLang="ko-KR" dirty="0"/>
              <a:t>, 3:</a:t>
            </a:r>
            <a:r>
              <a:rPr lang="ko-KR" altLang="en-US" dirty="0"/>
              <a:t>중간</a:t>
            </a:r>
            <a:r>
              <a:rPr lang="en-US" altLang="ko-KR" dirty="0"/>
              <a:t>, 4:</a:t>
            </a:r>
            <a:r>
              <a:rPr lang="ko-KR" altLang="en-US" dirty="0"/>
              <a:t>심함</a:t>
            </a:r>
            <a:r>
              <a:rPr lang="en-US" altLang="ko-KR" dirty="0"/>
              <a:t>, 5:</a:t>
            </a:r>
            <a:r>
              <a:rPr lang="ko-KR" altLang="en-US" dirty="0" err="1"/>
              <a:t>매우심함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4244419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596911"/>
              </p:ext>
            </p:extLst>
          </p:nvPr>
        </p:nvGraphicFramePr>
        <p:xfrm>
          <a:off x="539552" y="1732746"/>
          <a:ext cx="7992889" cy="2116715"/>
        </p:xfrm>
        <a:graphic>
          <a:graphicData uri="http://schemas.openxmlformats.org/drawingml/2006/table">
            <a:tbl>
              <a:tblPr/>
              <a:tblGrid>
                <a:gridCol w="2443018"/>
                <a:gridCol w="401514"/>
                <a:gridCol w="2396621"/>
                <a:gridCol w="401514"/>
                <a:gridCol w="2350222"/>
              </a:tblGrid>
              <a:tr h="160456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바탕"/>
                        </a:rPr>
                        <a:t>⇨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바탕"/>
                        </a:rPr>
                        <a:t>⇨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214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화뢰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 처리시기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화뢰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 약해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토마토 열매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(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피해없음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267" name="_x193117904" descr="EMB0000199c55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977254"/>
            <a:ext cx="2430328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_x193119584" descr="EMB0000199c55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625" y="1977254"/>
            <a:ext cx="243202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_x287125560" descr="EMB0000199c559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1977254"/>
            <a:ext cx="245981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3" y="396499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latin typeface="+mj-ea"/>
                <a:ea typeface="+mj-ea"/>
              </a:rPr>
              <a:t>(</a:t>
            </a:r>
            <a:r>
              <a:rPr lang="ko-KR" altLang="en-US" sz="2000" b="1" dirty="0">
                <a:latin typeface="+mj-ea"/>
                <a:ea typeface="+mj-ea"/>
              </a:rPr>
              <a:t>그림 </a:t>
            </a:r>
            <a:r>
              <a:rPr lang="en-US" altLang="ko-KR" sz="2000" b="1" dirty="0">
                <a:latin typeface="+mj-ea"/>
                <a:ea typeface="+mj-ea"/>
              </a:rPr>
              <a:t>1) </a:t>
            </a:r>
            <a:r>
              <a:rPr lang="ko-KR" altLang="en-US" sz="2000" b="1" dirty="0">
                <a:latin typeface="+mj-ea"/>
                <a:ea typeface="+mj-ea"/>
              </a:rPr>
              <a:t>약해 모습과 </a:t>
            </a:r>
            <a:r>
              <a:rPr lang="ko-KR" altLang="en-US" sz="2000" b="1" dirty="0" smtClean="0">
                <a:latin typeface="+mj-ea"/>
                <a:ea typeface="+mj-ea"/>
              </a:rPr>
              <a:t>시험포장</a:t>
            </a:r>
            <a:endParaRPr lang="ko-KR" altLang="en-US" sz="2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4534560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520" y="548680"/>
            <a:ext cx="8640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>
                <a:latin typeface="+mj-ea"/>
                <a:ea typeface="+mj-ea"/>
              </a:rPr>
              <a:t>3. </a:t>
            </a:r>
            <a:r>
              <a:rPr lang="ko-KR" altLang="en-US" sz="2000" b="1" dirty="0">
                <a:latin typeface="+mj-ea"/>
                <a:ea typeface="+mj-ea"/>
              </a:rPr>
              <a:t>현장활용 기대효과</a:t>
            </a:r>
          </a:p>
          <a:p>
            <a:r>
              <a:rPr lang="ko-KR" altLang="en-US" sz="2000" dirty="0">
                <a:latin typeface="+mj-ea"/>
                <a:ea typeface="+mj-ea"/>
              </a:rPr>
              <a:t>○ </a:t>
            </a:r>
            <a:r>
              <a:rPr lang="ko-KR" altLang="en-US" sz="2000" dirty="0" err="1">
                <a:latin typeface="+mj-ea"/>
                <a:ea typeface="+mj-ea"/>
              </a:rPr>
              <a:t>유기농</a:t>
            </a:r>
            <a:r>
              <a:rPr lang="ko-KR" altLang="en-US" sz="2000" dirty="0">
                <a:latin typeface="+mj-ea"/>
                <a:ea typeface="+mj-ea"/>
              </a:rPr>
              <a:t> 토마토 </a:t>
            </a:r>
            <a:r>
              <a:rPr lang="ko-KR" altLang="en-US" sz="2000" dirty="0" err="1">
                <a:latin typeface="+mj-ea"/>
                <a:ea typeface="+mj-ea"/>
              </a:rPr>
              <a:t>재배시</a:t>
            </a:r>
            <a:r>
              <a:rPr lang="ko-KR" altLang="en-US" sz="2000" dirty="0">
                <a:latin typeface="+mj-ea"/>
                <a:ea typeface="+mj-ea"/>
              </a:rPr>
              <a:t> </a:t>
            </a:r>
            <a:r>
              <a:rPr lang="ko-KR" altLang="en-US" sz="2000" dirty="0" err="1">
                <a:latin typeface="+mj-ea"/>
                <a:ea typeface="+mj-ea"/>
              </a:rPr>
              <a:t>나방류</a:t>
            </a:r>
            <a:r>
              <a:rPr lang="en-US" altLang="ko-KR" sz="2000" dirty="0">
                <a:latin typeface="+mj-ea"/>
                <a:ea typeface="+mj-ea"/>
              </a:rPr>
              <a:t>, </a:t>
            </a:r>
            <a:r>
              <a:rPr lang="ko-KR" altLang="en-US" sz="2000" dirty="0">
                <a:latin typeface="+mj-ea"/>
                <a:ea typeface="+mj-ea"/>
              </a:rPr>
              <a:t>곰팡이병 등 병충해방제 기대</a:t>
            </a:r>
          </a:p>
          <a:p>
            <a:r>
              <a:rPr lang="ko-KR" altLang="en-US" sz="2000" dirty="0">
                <a:latin typeface="+mj-ea"/>
                <a:ea typeface="+mj-ea"/>
              </a:rPr>
              <a:t>○ </a:t>
            </a:r>
            <a:r>
              <a:rPr lang="en-US" altLang="ko-KR" sz="2000" dirty="0">
                <a:latin typeface="+mj-ea"/>
                <a:ea typeface="+mj-ea"/>
              </a:rPr>
              <a:t>10a</a:t>
            </a:r>
            <a:r>
              <a:rPr lang="ko-KR" altLang="en-US" sz="2000" dirty="0">
                <a:latin typeface="+mj-ea"/>
                <a:ea typeface="+mj-ea"/>
              </a:rPr>
              <a:t>당 </a:t>
            </a:r>
            <a:r>
              <a:rPr lang="ko-KR" altLang="en-US" sz="2000" dirty="0" err="1">
                <a:latin typeface="+mj-ea"/>
                <a:ea typeface="+mj-ea"/>
              </a:rPr>
              <a:t>대조구</a:t>
            </a:r>
            <a:r>
              <a:rPr lang="ko-KR" altLang="en-US" sz="2000" dirty="0">
                <a:latin typeface="+mj-ea"/>
                <a:ea typeface="+mj-ea"/>
              </a:rPr>
              <a:t> 대비 </a:t>
            </a:r>
            <a:r>
              <a:rPr lang="en-US" altLang="ko-KR" sz="2000" dirty="0">
                <a:latin typeface="+mj-ea"/>
                <a:ea typeface="+mj-ea"/>
              </a:rPr>
              <a:t>400 </a:t>
            </a:r>
            <a:r>
              <a:rPr lang="ko-KR" altLang="en-US" sz="2000" dirty="0">
                <a:latin typeface="+mj-ea"/>
                <a:ea typeface="+mj-ea"/>
              </a:rPr>
              <a:t>천원 </a:t>
            </a:r>
            <a:r>
              <a:rPr lang="ko-KR" altLang="en-US" sz="2000" dirty="0" smtClean="0">
                <a:latin typeface="+mj-ea"/>
                <a:ea typeface="+mj-ea"/>
              </a:rPr>
              <a:t>수익증가</a:t>
            </a:r>
            <a:endParaRPr lang="en-US" altLang="ko-KR" sz="2000" dirty="0" smtClean="0">
              <a:latin typeface="+mj-ea"/>
              <a:ea typeface="+mj-ea"/>
            </a:endParaRPr>
          </a:p>
          <a:p>
            <a:endParaRPr lang="ko-KR" altLang="en-US" sz="2000" dirty="0">
              <a:latin typeface="+mj-ea"/>
              <a:ea typeface="+mj-ea"/>
            </a:endParaRPr>
          </a:p>
          <a:p>
            <a:r>
              <a:rPr lang="ko-KR" altLang="en-US" sz="2000" b="1" dirty="0">
                <a:latin typeface="+mj-ea"/>
                <a:ea typeface="+mj-ea"/>
              </a:rPr>
              <a:t>○ 경제성 분석 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392151"/>
              </p:ext>
            </p:extLst>
          </p:nvPr>
        </p:nvGraphicFramePr>
        <p:xfrm>
          <a:off x="251520" y="2204864"/>
          <a:ext cx="8640960" cy="2614139"/>
        </p:xfrm>
        <a:graphic>
          <a:graphicData uri="http://schemas.openxmlformats.org/drawingml/2006/table">
            <a:tbl>
              <a:tblPr/>
              <a:tblGrid>
                <a:gridCol w="4330096"/>
                <a:gridCol w="4310864"/>
              </a:tblGrid>
              <a:tr h="52976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손실적 요소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이익적 요소</a:t>
                      </a: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B)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0751">
                <a:tc>
                  <a:txBody>
                    <a:bodyPr/>
                    <a:lstStyle/>
                    <a:p>
                      <a:pPr marL="63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</a:t>
                      </a:r>
                      <a:r>
                        <a:rPr lang="ko-KR" altLang="en-US" sz="2000" kern="0" spc="-2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kern="0" spc="-6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증가되는 비용</a:t>
                      </a:r>
                      <a:r>
                        <a:rPr lang="en-US" altLang="ko-KR" sz="2000" kern="0" spc="-6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kern="0" spc="-6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유기농자재</a:t>
                      </a:r>
                      <a:r>
                        <a:rPr lang="ko-KR" altLang="en-US" sz="2000" kern="0" spc="-6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63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-12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500+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</a:t>
                      </a:r>
                      <a:r>
                        <a:rPr lang="ko-KR" altLang="en-US" sz="2000" kern="0" spc="-12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000" kern="0" spc="-12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100 </a:t>
                      </a:r>
                      <a:r>
                        <a:rPr lang="ko-KR" altLang="en-US" sz="2000" kern="0" spc="-12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 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63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계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(A) : 100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 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증가되는 이익</a:t>
                      </a: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농약절감 비용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63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-12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2000" kern="0" spc="-12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농약비</a:t>
                      </a:r>
                      <a:r>
                        <a:rPr lang="en-US" altLang="ko-KR" sz="2000" kern="0" spc="-12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400 </a:t>
                      </a:r>
                      <a:r>
                        <a:rPr lang="ko-KR" altLang="en-US" sz="2000" kern="0" spc="-12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 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계</a:t>
                      </a: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(B) : 400 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※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유기농산물 수익</a:t>
                      </a: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30% 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증가</a:t>
                      </a: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별도</a:t>
                      </a: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596">
                <a:tc gridSpan="2">
                  <a:txBody>
                    <a:bodyPr/>
                    <a:lstStyle/>
                    <a:p>
                      <a:pPr marL="6350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</a:t>
                      </a:r>
                      <a:r>
                        <a:rPr lang="en-US" sz="2000" kern="0" spc="-2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추정수익액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B-A) = 300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천원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(10</a:t>
                      </a: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87160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 smtClean="0">
                <a:solidFill>
                  <a:srgbClr val="FF0000"/>
                </a:solidFill>
              </a:rPr>
              <a:t>      </a:t>
            </a:r>
            <a:r>
              <a:rPr lang="ko-KR" altLang="en-US" sz="3200" dirty="0" err="1" smtClean="0">
                <a:solidFill>
                  <a:srgbClr val="FFFF00"/>
                </a:solidFill>
              </a:rPr>
              <a:t>유기농</a:t>
            </a:r>
            <a:r>
              <a:rPr lang="ko-KR" altLang="en-US" sz="3200" dirty="0" smtClean="0">
                <a:solidFill>
                  <a:srgbClr val="FFFF00"/>
                </a:solidFill>
              </a:rPr>
              <a:t> </a:t>
            </a:r>
            <a:r>
              <a:rPr lang="ko-KR" altLang="en-US" sz="3200" dirty="0" smtClean="0">
                <a:solidFill>
                  <a:srgbClr val="CCFF99"/>
                </a:solidFill>
              </a:rPr>
              <a:t>기능성 물질향상 연구</a:t>
            </a:r>
            <a:endParaRPr lang="ko-KR" altLang="en-US" sz="3200" dirty="0">
              <a:solidFill>
                <a:srgbClr val="CCFF99"/>
              </a:solidFill>
            </a:endParaRPr>
          </a:p>
        </p:txBody>
      </p:sp>
      <p:sp>
        <p:nvSpPr>
          <p:cNvPr id="4" name="대각선 방향의 모서리가 둥근 사각형 3"/>
          <p:cNvSpPr/>
          <p:nvPr/>
        </p:nvSpPr>
        <p:spPr>
          <a:xfrm>
            <a:off x="674886" y="5301208"/>
            <a:ext cx="7929562" cy="5760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 w="1270">
            <a:solidFill>
              <a:schemeClr val="bg1">
                <a:lumMod val="8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dirty="0" smtClean="0">
                <a:solidFill>
                  <a:srgbClr val="0000FF"/>
                </a:solidFill>
              </a:rPr>
              <a:t>(</a:t>
            </a:r>
            <a:r>
              <a:rPr kumimoji="0" lang="ko-KR" altLang="en-US" sz="2000" dirty="0" smtClean="0">
                <a:solidFill>
                  <a:srgbClr val="0000FF"/>
                </a:solidFill>
              </a:rPr>
              <a:t>그림</a:t>
            </a:r>
            <a:r>
              <a:rPr kumimoji="0" lang="en-US" altLang="ko-KR" sz="2000" dirty="0" smtClean="0">
                <a:solidFill>
                  <a:srgbClr val="0000FF"/>
                </a:solidFill>
              </a:rPr>
              <a:t>) 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대조와 </a:t>
            </a:r>
            <a:r>
              <a:rPr lang="ko-KR" altLang="en-US" sz="2000" b="1" dirty="0">
                <a:solidFill>
                  <a:srgbClr val="0000FF"/>
                </a:solidFill>
              </a:rPr>
              <a:t>토마토 </a:t>
            </a:r>
            <a:r>
              <a:rPr lang="ko-KR" altLang="en-US" sz="2000" b="1" dirty="0" err="1">
                <a:solidFill>
                  <a:srgbClr val="0000FF"/>
                </a:solidFill>
              </a:rPr>
              <a:t>개발액비</a:t>
            </a:r>
            <a:r>
              <a:rPr lang="ko-KR" altLang="en-US" sz="2000" b="1" dirty="0">
                <a:solidFill>
                  <a:srgbClr val="0000FF"/>
                </a:solidFill>
              </a:rPr>
              <a:t> </a:t>
            </a:r>
            <a:r>
              <a:rPr lang="ko-KR" altLang="en-US" sz="2000" b="1" dirty="0" err="1">
                <a:solidFill>
                  <a:srgbClr val="0000FF"/>
                </a:solidFill>
              </a:rPr>
              <a:t>항산화물질</a:t>
            </a:r>
            <a:r>
              <a:rPr lang="ko-KR" altLang="en-US" sz="2000" b="1" dirty="0">
                <a:solidFill>
                  <a:srgbClr val="0000FF"/>
                </a:solidFill>
              </a:rPr>
              <a:t> 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함량비교</a:t>
            </a:r>
            <a:r>
              <a:rPr kumimoji="0" lang="en-US" altLang="ko-KR" sz="2000" dirty="0" smtClean="0">
                <a:solidFill>
                  <a:srgbClr val="0000FF"/>
                </a:solidFill>
              </a:rPr>
              <a:t>(</a:t>
            </a:r>
            <a:r>
              <a:rPr kumimoji="0" lang="ko-KR" altLang="en-US" sz="2000" dirty="0" smtClean="0">
                <a:solidFill>
                  <a:srgbClr val="0000FF"/>
                </a:solidFill>
              </a:rPr>
              <a:t>특허출원</a:t>
            </a:r>
            <a:r>
              <a:rPr kumimoji="0" lang="en-US" altLang="ko-KR" sz="2000" dirty="0" smtClean="0">
                <a:solidFill>
                  <a:srgbClr val="0000FF"/>
                </a:solidFill>
              </a:rPr>
              <a:t>)</a:t>
            </a:r>
            <a:endParaRPr kumimoji="0" lang="en-US" altLang="ko-KR" sz="2000" b="1" dirty="0">
              <a:solidFill>
                <a:srgbClr val="0000FF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1" name="_x203156064" descr="EMB000019cc2f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8" y="908720"/>
            <a:ext cx="7368182" cy="442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6021288"/>
            <a:ext cx="834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T9: </a:t>
            </a:r>
            <a:r>
              <a:rPr lang="ko-KR" altLang="en-US" sz="1600" dirty="0" err="1"/>
              <a:t>토마토액비</a:t>
            </a:r>
            <a:r>
              <a:rPr lang="en-US" altLang="ko-KR" sz="1600" dirty="0"/>
              <a:t>+</a:t>
            </a:r>
            <a:r>
              <a:rPr lang="ko-KR" altLang="en-US" sz="1600" dirty="0" err="1"/>
              <a:t>산야초</a:t>
            </a:r>
            <a:r>
              <a:rPr lang="en-US" altLang="ko-KR" sz="1600" dirty="0"/>
              <a:t>(3</a:t>
            </a:r>
            <a:r>
              <a:rPr lang="ko-KR" altLang="en-US" sz="1600" dirty="0"/>
              <a:t>종</a:t>
            </a:r>
            <a:r>
              <a:rPr lang="en-US" altLang="ko-KR" sz="1600" dirty="0"/>
              <a:t>)+</a:t>
            </a:r>
            <a:r>
              <a:rPr lang="ko-KR" altLang="en-US" sz="1600" dirty="0"/>
              <a:t>약초</a:t>
            </a:r>
            <a:r>
              <a:rPr lang="en-US" altLang="ko-KR" sz="1600" dirty="0"/>
              <a:t>(3</a:t>
            </a:r>
            <a:r>
              <a:rPr lang="ko-KR" altLang="en-US" sz="1600" dirty="0"/>
              <a:t>종</a:t>
            </a:r>
            <a:r>
              <a:rPr lang="en-US" altLang="ko-KR" sz="1600" dirty="0"/>
              <a:t>)+</a:t>
            </a:r>
            <a:r>
              <a:rPr lang="ko-KR" altLang="en-US" sz="1600" dirty="0"/>
              <a:t>해초</a:t>
            </a:r>
            <a:r>
              <a:rPr lang="en-US" altLang="ko-KR" sz="1600" dirty="0"/>
              <a:t>(3</a:t>
            </a:r>
            <a:r>
              <a:rPr lang="ko-KR" altLang="en-US" sz="1600" dirty="0"/>
              <a:t>종</a:t>
            </a:r>
            <a:r>
              <a:rPr lang="en-US" altLang="ko-KR" sz="1600" dirty="0"/>
              <a:t>)+</a:t>
            </a:r>
            <a:r>
              <a:rPr lang="ko-KR" altLang="en-US" sz="1600" dirty="0" err="1"/>
              <a:t>스테비아</a:t>
            </a:r>
            <a:r>
              <a:rPr lang="en-US" altLang="ko-KR" sz="1600" dirty="0"/>
              <a:t>: </a:t>
            </a:r>
            <a:r>
              <a:rPr lang="ko-KR" altLang="en-US" sz="1600" dirty="0" err="1"/>
              <a:t>총혼합액비</a:t>
            </a:r>
            <a:r>
              <a:rPr lang="en-US" altLang="ko-KR" sz="1600" dirty="0"/>
              <a:t>(5%), 6</a:t>
            </a:r>
            <a:r>
              <a:rPr lang="ko-KR" altLang="en-US" sz="1600" dirty="0" err="1"/>
              <a:t>회관수</a:t>
            </a:r>
            <a:r>
              <a:rPr lang="en-US" altLang="ko-KR" sz="1600" dirty="0"/>
              <a:t>,</a:t>
            </a:r>
            <a:endParaRPr lang="ko-KR" altLang="en-US" sz="1600" dirty="0"/>
          </a:p>
          <a:p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7871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 smtClean="0">
                <a:solidFill>
                  <a:srgbClr val="FF0000"/>
                </a:solidFill>
              </a:rPr>
              <a:t>      </a:t>
            </a:r>
            <a:r>
              <a:rPr lang="ko-KR" altLang="en-US" sz="3200" dirty="0" err="1" smtClean="0">
                <a:solidFill>
                  <a:srgbClr val="FFFF00"/>
                </a:solidFill>
              </a:rPr>
              <a:t>유기농</a:t>
            </a:r>
            <a:r>
              <a:rPr lang="ko-KR" altLang="en-US" sz="3200" dirty="0" smtClean="0">
                <a:solidFill>
                  <a:srgbClr val="FFFF00"/>
                </a:solidFill>
              </a:rPr>
              <a:t> </a:t>
            </a:r>
            <a:r>
              <a:rPr lang="ko-KR" altLang="en-US" sz="3200" dirty="0" smtClean="0">
                <a:solidFill>
                  <a:srgbClr val="CCFF99"/>
                </a:solidFill>
              </a:rPr>
              <a:t>기능성 물질향상 연구</a:t>
            </a:r>
            <a:endParaRPr lang="ko-KR" altLang="en-US" sz="3200" dirty="0">
              <a:solidFill>
                <a:srgbClr val="CCFF99"/>
              </a:solidFill>
            </a:endParaRPr>
          </a:p>
        </p:txBody>
      </p:sp>
      <p:sp>
        <p:nvSpPr>
          <p:cNvPr id="4" name="대각선 방향의 모서리가 둥근 사각형 3"/>
          <p:cNvSpPr/>
          <p:nvPr/>
        </p:nvSpPr>
        <p:spPr>
          <a:xfrm>
            <a:off x="755576" y="980728"/>
            <a:ext cx="7929562" cy="57606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 w="1270">
            <a:solidFill>
              <a:schemeClr val="bg1">
                <a:lumMod val="8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 smtClean="0">
                <a:solidFill>
                  <a:srgbClr val="0000FF"/>
                </a:solidFill>
              </a:rPr>
              <a:t>표</a:t>
            </a:r>
            <a:r>
              <a:rPr lang="en-US" altLang="ko-KR" sz="2000" b="1" dirty="0" smtClean="0">
                <a:solidFill>
                  <a:srgbClr val="0000FF"/>
                </a:solidFill>
              </a:rPr>
              <a:t>. 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대조와 고추 </a:t>
            </a:r>
            <a:r>
              <a:rPr lang="ko-KR" altLang="en-US" sz="2000" b="1" dirty="0" err="1">
                <a:solidFill>
                  <a:srgbClr val="0000FF"/>
                </a:solidFill>
              </a:rPr>
              <a:t>개발액비</a:t>
            </a:r>
            <a:r>
              <a:rPr lang="ko-KR" altLang="en-US" sz="2000" b="1" dirty="0">
                <a:solidFill>
                  <a:srgbClr val="0000FF"/>
                </a:solidFill>
              </a:rPr>
              <a:t> </a:t>
            </a:r>
            <a:r>
              <a:rPr lang="ko-KR" altLang="en-US" sz="2000" b="1" dirty="0" err="1">
                <a:solidFill>
                  <a:srgbClr val="0000FF"/>
                </a:solidFill>
              </a:rPr>
              <a:t>항산화물질</a:t>
            </a:r>
            <a:r>
              <a:rPr lang="ko-KR" altLang="en-US" sz="2000" b="1" dirty="0">
                <a:solidFill>
                  <a:srgbClr val="0000FF"/>
                </a:solidFill>
              </a:rPr>
              <a:t> </a:t>
            </a:r>
            <a:r>
              <a:rPr lang="ko-KR" altLang="en-US" sz="2000" b="1" dirty="0" smtClean="0">
                <a:solidFill>
                  <a:srgbClr val="0000FF"/>
                </a:solidFill>
              </a:rPr>
              <a:t>함량비교</a:t>
            </a:r>
            <a:r>
              <a:rPr kumimoji="0" lang="en-US" altLang="ko-KR" sz="2000" dirty="0" smtClean="0">
                <a:solidFill>
                  <a:srgbClr val="0000FF"/>
                </a:solidFill>
              </a:rPr>
              <a:t>(</a:t>
            </a:r>
            <a:r>
              <a:rPr kumimoji="0" lang="ko-KR" altLang="en-US" sz="2000" dirty="0" smtClean="0">
                <a:solidFill>
                  <a:srgbClr val="0000FF"/>
                </a:solidFill>
              </a:rPr>
              <a:t>특허출원</a:t>
            </a:r>
            <a:r>
              <a:rPr kumimoji="0" lang="en-US" altLang="ko-KR" sz="2000" dirty="0" smtClean="0">
                <a:solidFill>
                  <a:srgbClr val="0000FF"/>
                </a:solidFill>
              </a:rPr>
              <a:t>)</a:t>
            </a:r>
            <a:endParaRPr kumimoji="0" lang="en-US" altLang="ko-KR" sz="2000" b="1" dirty="0">
              <a:solidFill>
                <a:srgbClr val="0000FF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84409" y="6021288"/>
            <a:ext cx="820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P12: </a:t>
            </a:r>
            <a:r>
              <a:rPr lang="ko-KR" altLang="en-US" sz="1600" dirty="0" err="1" smtClean="0"/>
              <a:t>고추액비</a:t>
            </a:r>
            <a:r>
              <a:rPr lang="en-US" altLang="ko-KR" sz="1600" dirty="0"/>
              <a:t>+</a:t>
            </a:r>
            <a:r>
              <a:rPr lang="ko-KR" altLang="en-US" sz="1600" dirty="0" err="1"/>
              <a:t>산야초</a:t>
            </a:r>
            <a:r>
              <a:rPr lang="en-US" altLang="ko-KR" sz="1600" dirty="0"/>
              <a:t>(3</a:t>
            </a:r>
            <a:r>
              <a:rPr lang="ko-KR" altLang="en-US" sz="1600" dirty="0"/>
              <a:t>종</a:t>
            </a:r>
            <a:r>
              <a:rPr lang="en-US" altLang="ko-KR" sz="1600" dirty="0"/>
              <a:t>)+</a:t>
            </a:r>
            <a:r>
              <a:rPr lang="ko-KR" altLang="en-US" sz="1600" dirty="0"/>
              <a:t>약초</a:t>
            </a:r>
            <a:r>
              <a:rPr lang="en-US" altLang="ko-KR" sz="1600" dirty="0"/>
              <a:t>(3</a:t>
            </a:r>
            <a:r>
              <a:rPr lang="ko-KR" altLang="en-US" sz="1600" dirty="0"/>
              <a:t>종</a:t>
            </a:r>
            <a:r>
              <a:rPr lang="en-US" altLang="ko-KR" sz="1600" dirty="0"/>
              <a:t>)+</a:t>
            </a:r>
            <a:r>
              <a:rPr lang="ko-KR" altLang="en-US" sz="1600" dirty="0"/>
              <a:t>해초</a:t>
            </a:r>
            <a:r>
              <a:rPr lang="en-US" altLang="ko-KR" sz="1600" dirty="0"/>
              <a:t>(3</a:t>
            </a:r>
            <a:r>
              <a:rPr lang="ko-KR" altLang="en-US" sz="1600" dirty="0"/>
              <a:t>종</a:t>
            </a:r>
            <a:r>
              <a:rPr lang="en-US" altLang="ko-KR" sz="1600" dirty="0"/>
              <a:t>)+</a:t>
            </a:r>
            <a:r>
              <a:rPr lang="ko-KR" altLang="en-US" sz="1600" dirty="0" err="1"/>
              <a:t>스테비아</a:t>
            </a:r>
            <a:r>
              <a:rPr lang="en-US" altLang="ko-KR" sz="1600" dirty="0"/>
              <a:t>: </a:t>
            </a:r>
            <a:r>
              <a:rPr lang="ko-KR" altLang="en-US" sz="1600" dirty="0" err="1"/>
              <a:t>총혼합액비</a:t>
            </a:r>
            <a:r>
              <a:rPr lang="en-US" altLang="ko-KR" sz="1600" dirty="0"/>
              <a:t>(5%), 6</a:t>
            </a:r>
            <a:r>
              <a:rPr lang="ko-KR" altLang="en-US" sz="1600" dirty="0" err="1" smtClean="0"/>
              <a:t>회관수</a:t>
            </a:r>
            <a:endParaRPr lang="ko-KR" altLang="en-US" sz="1600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914009"/>
              </p:ext>
            </p:extLst>
          </p:nvPr>
        </p:nvGraphicFramePr>
        <p:xfrm>
          <a:off x="251520" y="1844824"/>
          <a:ext cx="8640961" cy="4168236"/>
        </p:xfrm>
        <a:graphic>
          <a:graphicData uri="http://schemas.openxmlformats.org/drawingml/2006/table">
            <a:tbl>
              <a:tblPr/>
              <a:tblGrid>
                <a:gridCol w="2084056"/>
                <a:gridCol w="2185874"/>
                <a:gridCol w="2286975"/>
                <a:gridCol w="2084056"/>
              </a:tblGrid>
              <a:tr h="112729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HY신명조"/>
                        </a:rPr>
                        <a:t>처리번호</a:t>
                      </a:r>
                      <a:endParaRPr lang="ko-KR" altLang="en-US" sz="2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HY신명조"/>
                        </a:rPr>
                        <a:t>베타카로틴</a:t>
                      </a:r>
                      <a:endParaRPr lang="ko-KR" altLang="en-US" sz="2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0" dirty="0">
                          <a:solidFill>
                            <a:srgbClr val="000000"/>
                          </a:solidFill>
                          <a:effectLst/>
                          <a:latin typeface="HY신명조"/>
                        </a:rPr>
                        <a:t>(</a:t>
                      </a:r>
                      <a:r>
                        <a:rPr lang="en-US" sz="2400" kern="0" spc="0" dirty="0" err="1">
                          <a:solidFill>
                            <a:srgbClr val="000000"/>
                          </a:solidFill>
                          <a:effectLst/>
                          <a:latin typeface="HY신명조"/>
                        </a:rPr>
                        <a:t>ug</a:t>
                      </a:r>
                      <a:r>
                        <a:rPr lang="en-US" sz="2400" kern="0" spc="0" dirty="0">
                          <a:solidFill>
                            <a:srgbClr val="000000"/>
                          </a:solidFill>
                          <a:effectLst/>
                          <a:latin typeface="HY신명조"/>
                        </a:rPr>
                        <a:t>/100g)</a:t>
                      </a:r>
                      <a:endParaRPr lang="en-US" sz="2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 err="1">
                          <a:solidFill>
                            <a:srgbClr val="000000"/>
                          </a:solidFill>
                          <a:effectLst/>
                          <a:ea typeface="HY신명조"/>
                        </a:rPr>
                        <a:t>플라보노이드</a:t>
                      </a:r>
                      <a:endParaRPr lang="ko-KR" altLang="en-US" sz="2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0" dirty="0">
                          <a:solidFill>
                            <a:srgbClr val="000000"/>
                          </a:solidFill>
                          <a:effectLst/>
                          <a:latin typeface="HY신명조"/>
                        </a:rPr>
                        <a:t>(mg/100g)</a:t>
                      </a:r>
                      <a:endParaRPr lang="ko-KR" altLang="en-US" sz="2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 err="1">
                          <a:solidFill>
                            <a:srgbClr val="000000"/>
                          </a:solidFill>
                          <a:effectLst/>
                          <a:ea typeface="HY신명조"/>
                        </a:rPr>
                        <a:t>폴리페놀</a:t>
                      </a:r>
                      <a:endParaRPr lang="ko-KR" altLang="en-US" sz="2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0" dirty="0">
                          <a:solidFill>
                            <a:srgbClr val="000000"/>
                          </a:solidFill>
                          <a:effectLst/>
                          <a:latin typeface="HY신명조"/>
                        </a:rPr>
                        <a:t>(</a:t>
                      </a:r>
                      <a:r>
                        <a:rPr lang="en-US" sz="2400" kern="0" spc="0" dirty="0">
                          <a:solidFill>
                            <a:srgbClr val="000000"/>
                          </a:solidFill>
                          <a:effectLst/>
                          <a:latin typeface="HY신명조"/>
                        </a:rPr>
                        <a:t>mg/100g)</a:t>
                      </a:r>
                      <a:endParaRPr lang="en-US" sz="2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447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baseline="0" dirty="0">
                          <a:solidFill>
                            <a:srgbClr val="000000"/>
                          </a:solidFill>
                          <a:effectLst/>
                          <a:ea typeface="HY신명조"/>
                        </a:rPr>
                        <a:t>대조</a:t>
                      </a:r>
                      <a:r>
                        <a:rPr lang="en-US" altLang="ko-KR" sz="2400" kern="0" spc="0" baseline="0" dirty="0">
                          <a:solidFill>
                            <a:srgbClr val="000000"/>
                          </a:solidFill>
                          <a:effectLst/>
                          <a:latin typeface="HY신명조"/>
                        </a:rPr>
                        <a:t>(</a:t>
                      </a:r>
                      <a:r>
                        <a:rPr lang="en-US" sz="2400" kern="0" spc="0" baseline="0" dirty="0">
                          <a:solidFill>
                            <a:srgbClr val="000000"/>
                          </a:solidFill>
                          <a:effectLst/>
                          <a:latin typeface="HY신명조"/>
                        </a:rPr>
                        <a:t>P1</a:t>
                      </a:r>
                      <a:r>
                        <a:rPr lang="en-US" sz="2400" kern="0" spc="0" baseline="0" dirty="0" smtClean="0">
                          <a:solidFill>
                            <a:srgbClr val="000000"/>
                          </a:solidFill>
                          <a:effectLst/>
                          <a:latin typeface="HY신명조"/>
                        </a:rPr>
                        <a:t>)</a:t>
                      </a:r>
                      <a:endParaRPr lang="en-US" sz="2400" kern="0" spc="0" baseline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effectLst/>
                          <a:latin typeface="HY신명조"/>
                        </a:rPr>
                        <a:t>6718.7</a:t>
                      </a:r>
                      <a:endParaRPr lang="en-US" sz="2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effectLst/>
                          <a:latin typeface="HY신명조"/>
                        </a:rPr>
                        <a:t>166.58</a:t>
                      </a:r>
                      <a:endParaRPr lang="en-US" sz="2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effectLst/>
                          <a:latin typeface="HY신명조"/>
                        </a:rPr>
                        <a:t>247.26</a:t>
                      </a:r>
                      <a:endParaRPr lang="en-US" sz="2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20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 baseline="0" dirty="0" smtClean="0">
                          <a:solidFill>
                            <a:srgbClr val="0000FF"/>
                          </a:solidFill>
                          <a:effectLst/>
                          <a:latin typeface="HY신명조"/>
                        </a:rPr>
                        <a:t>P12</a:t>
                      </a:r>
                      <a:endParaRPr lang="en-US" sz="2400" b="1" kern="0" spc="0" baseline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>
                          <a:solidFill>
                            <a:srgbClr val="0000FF"/>
                          </a:solidFill>
                          <a:effectLst/>
                          <a:latin typeface="HY신명조"/>
                        </a:rPr>
                        <a:t>8111.15</a:t>
                      </a:r>
                      <a:endParaRPr lang="en-US" sz="2400" b="1" kern="0" spc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>
                          <a:solidFill>
                            <a:srgbClr val="0000FF"/>
                          </a:solidFill>
                          <a:effectLst/>
                          <a:latin typeface="HY신명조"/>
                        </a:rPr>
                        <a:t>197.97</a:t>
                      </a:r>
                      <a:endParaRPr lang="en-US" sz="2400" b="1" kern="0" spc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rgbClr val="0000FF"/>
                          </a:solidFill>
                          <a:effectLst/>
                          <a:latin typeface="HY신명조"/>
                        </a:rPr>
                        <a:t>315.88</a:t>
                      </a:r>
                      <a:endParaRPr lang="en-US" sz="2400" b="1" kern="0" spc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0660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HY신명조"/>
                        </a:rPr>
                        <a:t>대조대비</a:t>
                      </a:r>
                      <a:endParaRPr lang="ko-KR" altLang="en-US" sz="2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HY신명조"/>
                        </a:rPr>
                        <a:t>출원처리 향상비율</a:t>
                      </a:r>
                      <a:endParaRPr lang="ko-KR" altLang="en-US" sz="2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0" dirty="0">
                          <a:solidFill>
                            <a:srgbClr val="000000"/>
                          </a:solidFill>
                          <a:effectLst/>
                          <a:latin typeface="HY신명조"/>
                        </a:rPr>
                        <a:t>(%)</a:t>
                      </a: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HY신명조"/>
                        </a:rPr>
                        <a:t>　</a:t>
                      </a:r>
                      <a:endParaRPr lang="ko-KR" altLang="en-US" sz="2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effectLst/>
                          <a:latin typeface="HY신명조"/>
                        </a:rPr>
                        <a:t>120.7 </a:t>
                      </a:r>
                      <a:endParaRPr lang="en-US" sz="2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>
                          <a:solidFill>
                            <a:srgbClr val="000000"/>
                          </a:solidFill>
                          <a:effectLst/>
                          <a:latin typeface="HY신명조"/>
                        </a:rPr>
                        <a:t>118.8 </a:t>
                      </a:r>
                      <a:endParaRPr lang="en-US" sz="2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000000"/>
                          </a:solidFill>
                          <a:effectLst/>
                          <a:latin typeface="HY신명조"/>
                        </a:rPr>
                        <a:t>127.8 </a:t>
                      </a:r>
                      <a:endParaRPr lang="en-US" sz="2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9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2" y="77723"/>
            <a:ext cx="8856984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3. </a:t>
            </a:r>
            <a:r>
              <a:rPr kumimoji="0" lang="ko-KR" altLang="en-US" sz="2400" dirty="0" err="1">
                <a:solidFill>
                  <a:srgbClr val="002060"/>
                </a:solidFill>
                <a:latin typeface="맑은 고딕"/>
                <a:ea typeface="맑은 고딕"/>
              </a:rPr>
              <a:t>유기농자재를</a:t>
            </a:r>
            <a:r>
              <a:rPr kumimoji="0" lang="ko-KR" altLang="en-US" sz="2400" dirty="0">
                <a:solidFill>
                  <a:srgbClr val="002060"/>
                </a:solidFill>
                <a:latin typeface="맑은 고딕"/>
                <a:ea typeface="맑은 고딕"/>
              </a:rPr>
              <a:t> 활용한</a:t>
            </a:r>
            <a:r>
              <a:rPr kumimoji="0" lang="ko-KR" altLang="en-US" sz="2400" dirty="0">
                <a:solidFill>
                  <a:srgbClr val="3333FF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400" dirty="0">
                <a:solidFill>
                  <a:srgbClr val="FF0000"/>
                </a:solidFill>
                <a:latin typeface="맑은 고딕"/>
                <a:ea typeface="맑은 고딕"/>
              </a:rPr>
              <a:t>고추</a:t>
            </a:r>
            <a:r>
              <a:rPr kumimoji="0" lang="ko-KR" altLang="en-US" sz="2400" dirty="0">
                <a:solidFill>
                  <a:srgbClr val="3333FF"/>
                </a:solidFill>
                <a:latin typeface="맑은 고딕"/>
                <a:ea typeface="맑은 고딕"/>
              </a:rPr>
              <a:t> 진딧물</a:t>
            </a:r>
            <a:r>
              <a:rPr kumimoji="0" lang="en-US" altLang="ko-KR" sz="2400" dirty="0">
                <a:solidFill>
                  <a:srgbClr val="3333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400" dirty="0">
                <a:solidFill>
                  <a:srgbClr val="3333FF"/>
                </a:solidFill>
                <a:latin typeface="맑은 고딕"/>
                <a:ea typeface="맑은 고딕"/>
              </a:rPr>
              <a:t>담배나방 </a:t>
            </a:r>
            <a:r>
              <a:rPr kumimoji="0" lang="ko-KR" altLang="en-US" sz="2400" dirty="0">
                <a:solidFill>
                  <a:srgbClr val="002060"/>
                </a:solidFill>
                <a:latin typeface="맑은 고딕"/>
                <a:ea typeface="맑은 고딕"/>
              </a:rPr>
              <a:t>방제 </a:t>
            </a:r>
            <a:r>
              <a:rPr kumimoji="0" lang="ko-KR" altLang="en-US" sz="2400" dirty="0" smtClean="0">
                <a:solidFill>
                  <a:srgbClr val="002060"/>
                </a:solidFill>
                <a:latin typeface="맑은 고딕"/>
                <a:ea typeface="맑은 고딕"/>
              </a:rPr>
              <a:t>기술</a:t>
            </a:r>
            <a:r>
              <a:rPr kumimoji="0" lang="ko-KR" altLang="en-US" sz="2400" dirty="0" smtClean="0">
                <a:solidFill>
                  <a:srgbClr val="3333FF"/>
                </a:solidFill>
                <a:latin typeface="맑은 고딕"/>
                <a:ea typeface="맑은 고딕"/>
              </a:rPr>
              <a:t>    </a:t>
            </a:r>
            <a:endParaRPr kumimoji="0" lang="en-US" altLang="ko-KR" sz="2400" dirty="0" smtClean="0">
              <a:solidFill>
                <a:srgbClr val="3333FF"/>
              </a:solidFill>
              <a:latin typeface="맑은 고딕"/>
              <a:ea typeface="맑은 고딕"/>
            </a:endParaRPr>
          </a:p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dirty="0">
                <a:solidFill>
                  <a:srgbClr val="3333FF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400" dirty="0" smtClean="0">
                <a:solidFill>
                  <a:srgbClr val="3333FF"/>
                </a:solidFill>
                <a:latin typeface="맑은 고딕"/>
                <a:ea typeface="맑은 고딕"/>
              </a:rPr>
              <a:t>  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영농활용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endParaRPr kumimoji="0" lang="ko-KR" altLang="en-US" sz="24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52288" y="1268760"/>
            <a:ext cx="8423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□ 연구 배경</a:t>
            </a:r>
            <a:endParaRPr kumimoji="0"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○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최근 안전성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기능성 문제로 유기농산물의 수요가 급증하나 시설과 기술부족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○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유기농재배의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필수조건인 진딧물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담배나방 등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고온성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해충방제가 절실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○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유기농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고추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비가림재배기술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확립을 위한 현장 요구도 증가로 과제추진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□ 주요 연구성과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○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진딧물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담배나방 등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고온성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해충방제를 위한 유기농자재의 적정농도 구명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- </a:t>
            </a:r>
            <a:r>
              <a:rPr kumimoji="0"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유황제제</a:t>
            </a:r>
            <a:r>
              <a:rPr kumimoji="0"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오일제제</a:t>
            </a:r>
            <a:r>
              <a:rPr kumimoji="0"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은행잎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추출물의 적정농도 선발 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: (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관행 해충만연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→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개선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) </a:t>
            </a: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 3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회 방제로 완전방제</a:t>
            </a:r>
          </a:p>
        </p:txBody>
      </p:sp>
    </p:spTree>
    <p:extLst>
      <p:ext uri="{BB962C8B-B14F-4D97-AF65-F5344CB8AC3E}">
        <p14:creationId xmlns:p14="http://schemas.microsoft.com/office/powerpoint/2010/main" val="109879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97608" y="640720"/>
            <a:ext cx="1366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prstClr val="black"/>
                </a:solidFill>
              </a:rPr>
              <a:t>□ 파급효과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51880" y="1010052"/>
            <a:ext cx="79805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srgbClr val="CC00FF"/>
                </a:solidFill>
                <a:latin typeface="HY그래픽M"/>
                <a:ea typeface="HY그래픽M"/>
              </a:rPr>
              <a:t>○ </a:t>
            </a:r>
            <a:r>
              <a:rPr lang="ko-KR" altLang="en-US" b="1" dirty="0" err="1">
                <a:solidFill>
                  <a:srgbClr val="CC00FF"/>
                </a:solidFill>
                <a:latin typeface="HY그래픽M"/>
                <a:ea typeface="HY그래픽M"/>
              </a:rPr>
              <a:t>유기농</a:t>
            </a:r>
            <a:r>
              <a:rPr lang="ko-KR" altLang="en-US" b="1" dirty="0">
                <a:solidFill>
                  <a:srgbClr val="CC00FF"/>
                </a:solidFill>
                <a:latin typeface="HY그래픽M"/>
                <a:ea typeface="HY그래픽M"/>
              </a:rPr>
              <a:t> </a:t>
            </a:r>
            <a:r>
              <a:rPr lang="ko-KR" altLang="en-US" b="1" dirty="0" smtClean="0">
                <a:solidFill>
                  <a:srgbClr val="CC00FF"/>
                </a:solidFill>
                <a:latin typeface="HY그래픽M"/>
                <a:ea typeface="HY그래픽M"/>
              </a:rPr>
              <a:t>고추의 </a:t>
            </a:r>
            <a:r>
              <a:rPr lang="ko-KR" altLang="en-US" b="1" dirty="0">
                <a:solidFill>
                  <a:srgbClr val="CC00FF"/>
                </a:solidFill>
                <a:latin typeface="HY그래픽M"/>
                <a:ea typeface="HY그래픽M"/>
              </a:rPr>
              <a:t>품질향상 기술로 </a:t>
            </a:r>
            <a:r>
              <a:rPr lang="ko-KR" altLang="en-US" b="1" dirty="0" err="1">
                <a:solidFill>
                  <a:srgbClr val="CC00FF"/>
                </a:solidFill>
                <a:latin typeface="HY그래픽M"/>
                <a:ea typeface="HY그래픽M"/>
              </a:rPr>
              <a:t>유기농</a:t>
            </a:r>
            <a:r>
              <a:rPr lang="ko-KR" altLang="en-US" b="1" dirty="0">
                <a:solidFill>
                  <a:srgbClr val="CC00FF"/>
                </a:solidFill>
                <a:latin typeface="HY그래픽M"/>
                <a:ea typeface="HY그래픽M"/>
              </a:rPr>
              <a:t> 확대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HY그래픽M"/>
                <a:ea typeface="HY그래픽M"/>
              </a:rPr>
              <a:t>- </a:t>
            </a:r>
            <a:r>
              <a:rPr lang="ko-KR" altLang="en-US" b="1" dirty="0">
                <a:solidFill>
                  <a:prstClr val="black"/>
                </a:solidFill>
                <a:latin typeface="HY그래픽M"/>
                <a:ea typeface="HY그래픽M"/>
              </a:rPr>
              <a:t>방충망 시설을 </a:t>
            </a:r>
            <a:r>
              <a:rPr lang="ko-KR" altLang="en-US" b="1" dirty="0" smtClean="0">
                <a:solidFill>
                  <a:prstClr val="black"/>
                </a:solidFill>
                <a:latin typeface="HY그래픽M"/>
                <a:ea typeface="HY그래픽M"/>
              </a:rPr>
              <a:t>이용하여 </a:t>
            </a:r>
            <a:r>
              <a:rPr lang="ko-KR" altLang="en-US" b="1" dirty="0">
                <a:solidFill>
                  <a:prstClr val="black"/>
                </a:solidFill>
                <a:latin typeface="HY그래픽M"/>
                <a:ea typeface="HY그래픽M"/>
              </a:rPr>
              <a:t>안전하고 고품질인 </a:t>
            </a:r>
            <a:r>
              <a:rPr lang="ko-KR" altLang="en-US" b="1" dirty="0" err="1" smtClean="0">
                <a:solidFill>
                  <a:prstClr val="black"/>
                </a:solidFill>
                <a:latin typeface="HY그래픽M"/>
                <a:ea typeface="HY그래픽M"/>
              </a:rPr>
              <a:t>유기농</a:t>
            </a:r>
            <a:r>
              <a:rPr lang="ko-KR" altLang="en-US" b="1" dirty="0" smtClean="0">
                <a:solidFill>
                  <a:prstClr val="black"/>
                </a:solidFill>
                <a:latin typeface="HY그래픽M"/>
                <a:ea typeface="HY그래픽M"/>
              </a:rPr>
              <a:t> 고추재배 </a:t>
            </a:r>
            <a:r>
              <a:rPr lang="ko-KR" altLang="en-US" b="1" dirty="0">
                <a:solidFill>
                  <a:prstClr val="black"/>
                </a:solidFill>
                <a:latin typeface="HY그래픽M"/>
                <a:ea typeface="HY그래픽M"/>
              </a:rPr>
              <a:t>확산효과 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HY그래픽M"/>
                <a:ea typeface="HY그래픽M"/>
              </a:rPr>
              <a:t>- </a:t>
            </a:r>
            <a:r>
              <a:rPr lang="ko-KR" altLang="en-US" b="1" dirty="0" smtClean="0">
                <a:solidFill>
                  <a:prstClr val="black"/>
                </a:solidFill>
                <a:latin typeface="HY그래픽M"/>
                <a:ea typeface="HY그래픽M"/>
              </a:rPr>
              <a:t>방충망피복 재배로 </a:t>
            </a:r>
            <a:r>
              <a:rPr lang="ko-KR" altLang="en-US" b="1" dirty="0" err="1">
                <a:solidFill>
                  <a:prstClr val="black"/>
                </a:solidFill>
                <a:latin typeface="HY그래픽M"/>
                <a:ea typeface="HY그래픽M"/>
              </a:rPr>
              <a:t>유기농</a:t>
            </a:r>
            <a:r>
              <a:rPr lang="ko-KR" altLang="en-US" b="1" dirty="0">
                <a:solidFill>
                  <a:prstClr val="black"/>
                </a:solidFill>
                <a:latin typeface="HY그래픽M"/>
                <a:ea typeface="HY그래픽M"/>
              </a:rPr>
              <a:t> 안전식품</a:t>
            </a:r>
            <a:r>
              <a:rPr lang="en-US" altLang="ko-KR" b="1" dirty="0">
                <a:solidFill>
                  <a:prstClr val="black"/>
                </a:solidFill>
                <a:latin typeface="HY그래픽M"/>
                <a:ea typeface="HY그래픽M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HY그래픽M"/>
                <a:ea typeface="HY그래픽M"/>
              </a:rPr>
              <a:t>저비용 생산기술 개발로 경쟁력 향상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783013"/>
              </p:ext>
            </p:extLst>
          </p:nvPr>
        </p:nvGraphicFramePr>
        <p:xfrm>
          <a:off x="223710" y="2522534"/>
          <a:ext cx="8451977" cy="2339720"/>
        </p:xfrm>
        <a:graphic>
          <a:graphicData uri="http://schemas.openxmlformats.org/drawingml/2006/table">
            <a:tbl>
              <a:tblPr/>
              <a:tblGrid>
                <a:gridCol w="2583338"/>
                <a:gridCol w="424575"/>
                <a:gridCol w="2534276"/>
                <a:gridCol w="424575"/>
                <a:gridCol w="2485213"/>
              </a:tblGrid>
              <a:tr h="190041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⇨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⇨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930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진딧물</a:t>
                      </a:r>
                      <a:r>
                        <a:rPr lang="ko-KR" altLang="en-US" sz="1400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방제시험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담배나방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일시수확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직전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(10.20)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_x154435520" descr="EMB0000034011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24227"/>
            <a:ext cx="256760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_x153293712" descr="EMB0000034011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2607514"/>
            <a:ext cx="2462427" cy="181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_x154618368" descr="EMB00000340111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080" y="2638515"/>
            <a:ext cx="2497136" cy="178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51520" y="5034662"/>
            <a:ext cx="8332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그림 </a:t>
            </a:r>
            <a:r>
              <a:rPr kumimoji="0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1) </a:t>
            </a:r>
            <a:r>
              <a:rPr kumimoji="0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기내 진딧물 방제</a:t>
            </a:r>
            <a:r>
              <a:rPr kumimoji="0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담배나방 피해</a:t>
            </a:r>
            <a:r>
              <a:rPr kumimoji="0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수확직전 </a:t>
            </a:r>
            <a:r>
              <a:rPr kumimoji="0" lang="ko-KR" altLang="en-US" sz="16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모습</a:t>
            </a:r>
            <a:endParaRPr kumimoji="0" lang="ko-KR" altLang="en-US" sz="16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95620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052736"/>
            <a:ext cx="9036496" cy="4847481"/>
          </a:xfrm>
          <a:prstGeom prst="rect">
            <a:avLst/>
          </a:prstGeom>
          <a:solidFill>
            <a:schemeClr val="bg2">
              <a:lumMod val="20000"/>
              <a:lumOff val="80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en-US" altLang="ko-KR" sz="2400" b="1" dirty="0">
                <a:solidFill>
                  <a:srgbClr val="FF66FF"/>
                </a:solidFill>
                <a:ea typeface="HY견고딕" pitchFamily="18" charset="-127"/>
                <a:cs typeface="굴림" pitchFamily="50" charset="-127"/>
              </a:rPr>
              <a:t> </a:t>
            </a:r>
            <a:r>
              <a:rPr lang="en-US" altLang="ko-KR" sz="2400" b="1" dirty="0" smtClean="0">
                <a:solidFill>
                  <a:srgbClr val="FF66FF"/>
                </a:solidFill>
                <a:ea typeface="HY견고딕" pitchFamily="18" charset="-127"/>
                <a:cs typeface="굴림" pitchFamily="50" charset="-127"/>
              </a:rPr>
              <a:t> </a:t>
            </a:r>
            <a:r>
              <a:rPr lang="ko-KR" altLang="ko-KR" sz="2400" b="1" dirty="0" smtClean="0">
                <a:solidFill>
                  <a:srgbClr val="0000FF"/>
                </a:solidFill>
                <a:ea typeface="HY견고딕" pitchFamily="18" charset="-127"/>
                <a:cs typeface="굴림" pitchFamily="50" charset="-127"/>
              </a:rPr>
              <a:t>고추 </a:t>
            </a:r>
            <a:r>
              <a:rPr lang="ko-KR" altLang="ko-KR" sz="2400" b="1" dirty="0">
                <a:solidFill>
                  <a:srgbClr val="0000FF"/>
                </a:solidFill>
                <a:ea typeface="HY견고딕" pitchFamily="18" charset="-127"/>
                <a:cs typeface="굴림" pitchFamily="50" charset="-127"/>
              </a:rPr>
              <a:t>유기재배 경쟁력 강화 방안 </a:t>
            </a:r>
            <a:endParaRPr lang="en-US" altLang="ko-KR" sz="2400" b="1" dirty="0">
              <a:solidFill>
                <a:srgbClr val="0000FF"/>
              </a:solidFill>
              <a:ea typeface="HY견고딕" pitchFamily="18" charset="-127"/>
              <a:cs typeface="굴림" pitchFamily="50" charset="-127"/>
            </a:endParaRPr>
          </a:p>
          <a:p>
            <a:pPr lvl="0" algn="just"/>
            <a:endParaRPr lang="ko-KR" altLang="ko-KR" sz="500" dirty="0">
              <a:solidFill>
                <a:srgbClr val="FFFF00"/>
              </a:solidFill>
              <a:cs typeface="굴림" pitchFamily="50" charset="-127"/>
            </a:endParaRPr>
          </a:p>
          <a:p>
            <a:pPr marL="457200" lvl="0" indent="-457200" algn="just" eaLnBrk="0" latinLnBrk="0" hangingPunct="0">
              <a:buFontTx/>
              <a:buAutoNum type="arabicPeriod"/>
            </a:pP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방충망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(</a:t>
            </a:r>
            <a:r>
              <a:rPr lang="ko-KR" altLang="en-US" sz="2000" b="1" dirty="0" err="1">
                <a:ea typeface="굴림체" pitchFamily="49" charset="-127"/>
                <a:cs typeface="굴림" pitchFamily="50" charset="-127"/>
              </a:rPr>
              <a:t>한냉사</a:t>
            </a:r>
            <a:r>
              <a:rPr lang="en-US" altLang="ko-KR" sz="2000" b="1" dirty="0" smtClean="0">
                <a:latin typeface="굴림체" pitchFamily="49" charset="-127"/>
                <a:cs typeface="굴림" pitchFamily="50" charset="-127"/>
              </a:rPr>
              <a:t>+</a:t>
            </a:r>
            <a:r>
              <a:rPr lang="ko-KR" altLang="en-US" sz="2000" b="1" dirty="0" smtClean="0">
                <a:latin typeface="굴림체" pitchFamily="49" charset="-127"/>
                <a:cs typeface="굴림" pitchFamily="50" charset="-127"/>
              </a:rPr>
              <a:t>강철</a:t>
            </a:r>
            <a:r>
              <a:rPr lang="en-US" altLang="ko-KR" sz="2000" b="1" dirty="0" smtClean="0">
                <a:latin typeface="굴림체" pitchFamily="49" charset="-127"/>
                <a:cs typeface="굴림" pitchFamily="50" charset="-127"/>
              </a:rPr>
              <a:t>) 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: 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병충해 예방과 비용절감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(</a:t>
            </a:r>
            <a:r>
              <a:rPr lang="ko-KR" altLang="en-US" sz="2000" b="1" dirty="0" err="1">
                <a:ea typeface="굴림체" pitchFamily="49" charset="-127"/>
                <a:cs typeface="굴림" pitchFamily="50" charset="-127"/>
              </a:rPr>
              <a:t>비가림의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 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20% 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수준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)</a:t>
            </a:r>
          </a:p>
          <a:p>
            <a:pPr lvl="0" algn="just" eaLnBrk="0" latinLnBrk="0" hangingPunct="0"/>
            <a:r>
              <a:rPr lang="en-US" altLang="ko-KR" sz="2000" dirty="0" smtClean="0">
                <a:cs typeface="굴림" pitchFamily="50" charset="-127"/>
              </a:rPr>
              <a:t> - </a:t>
            </a:r>
            <a:r>
              <a:rPr lang="ko-KR" altLang="en-US" sz="2000" dirty="0" smtClean="0">
                <a:cs typeface="굴림" pitchFamily="50" charset="-127"/>
              </a:rPr>
              <a:t>하우스파이프 </a:t>
            </a:r>
            <a:r>
              <a:rPr lang="en-US" altLang="ko-KR" sz="2000" dirty="0" smtClean="0">
                <a:cs typeface="굴림" pitchFamily="50" charset="-127"/>
              </a:rPr>
              <a:t>10-15m </a:t>
            </a:r>
            <a:r>
              <a:rPr lang="ko-KR" altLang="en-US" sz="2000" dirty="0" smtClean="0">
                <a:cs typeface="굴림" pitchFamily="50" charset="-127"/>
              </a:rPr>
              <a:t>간격</a:t>
            </a:r>
            <a:r>
              <a:rPr lang="en-US" altLang="ko-KR" sz="2000" dirty="0" smtClean="0">
                <a:cs typeface="굴림" pitchFamily="50" charset="-127"/>
              </a:rPr>
              <a:t>+</a:t>
            </a:r>
            <a:r>
              <a:rPr lang="ko-KR" altLang="en-US" sz="2000" dirty="0" smtClean="0">
                <a:cs typeface="굴림" pitchFamily="50" charset="-127"/>
              </a:rPr>
              <a:t>강철</a:t>
            </a:r>
            <a:r>
              <a:rPr lang="en-US" altLang="ko-KR" sz="2000" dirty="0" smtClean="0">
                <a:cs typeface="굴림" pitchFamily="50" charset="-127"/>
              </a:rPr>
              <a:t>+</a:t>
            </a:r>
            <a:r>
              <a:rPr lang="ko-KR" altLang="en-US" sz="2000" dirty="0" smtClean="0">
                <a:cs typeface="굴림" pitchFamily="50" charset="-127"/>
              </a:rPr>
              <a:t>방충망 설치</a:t>
            </a:r>
            <a:endParaRPr lang="en-US" altLang="ko-KR" sz="2000" dirty="0">
              <a:cs typeface="굴림" pitchFamily="50" charset="-127"/>
            </a:endParaRPr>
          </a:p>
          <a:p>
            <a:pPr lvl="0" algn="just" eaLnBrk="0" latinLnBrk="0" hangingPunct="0"/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2. 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두둑에 전면 흑색비닐을 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2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중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(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겹치게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) 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피복하여 물이 </a:t>
            </a:r>
            <a:r>
              <a:rPr lang="ko-KR" altLang="en-US" sz="2000" b="1" dirty="0" err="1">
                <a:ea typeface="굴림체" pitchFamily="49" charset="-127"/>
                <a:cs typeface="굴림" pitchFamily="50" charset="-127"/>
              </a:rPr>
              <a:t>없도록하여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 병해 </a:t>
            </a:r>
            <a:endParaRPr lang="en-US" altLang="ko-KR" sz="2000" b="1" dirty="0">
              <a:ea typeface="굴림체" pitchFamily="49" charset="-127"/>
              <a:cs typeface="굴림" pitchFamily="50" charset="-127"/>
            </a:endParaRPr>
          </a:p>
          <a:p>
            <a:pPr lvl="0" algn="just" eaLnBrk="0" latinLnBrk="0" hangingPunct="0"/>
            <a:r>
              <a:rPr lang="en-US" altLang="ko-KR" sz="2000" b="1" dirty="0">
                <a:ea typeface="굴림체" pitchFamily="49" charset="-127"/>
              </a:rPr>
              <a:t>    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예방</a:t>
            </a:r>
            <a:endParaRPr lang="en-US" altLang="ko-KR" sz="2000" b="1" dirty="0">
              <a:ea typeface="굴림체" pitchFamily="49" charset="-127"/>
              <a:cs typeface="굴림" pitchFamily="50" charset="-127"/>
            </a:endParaRPr>
          </a:p>
          <a:p>
            <a:pPr lvl="0" algn="just" eaLnBrk="0" latinLnBrk="0" hangingPunct="0"/>
            <a:endParaRPr lang="ko-KR" altLang="en-US" sz="2000" dirty="0">
              <a:cs typeface="굴림" pitchFamily="50" charset="-127"/>
            </a:endParaRPr>
          </a:p>
          <a:p>
            <a:pPr lvl="0" algn="just" eaLnBrk="0" latinLnBrk="0" hangingPunct="0"/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3. 5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월초에 정식하여 </a:t>
            </a:r>
            <a:r>
              <a:rPr lang="en-US" altLang="ko-KR" sz="2000" b="1" dirty="0" smtClean="0">
                <a:ea typeface="굴림체" pitchFamily="49" charset="-127"/>
                <a:cs typeface="굴림" pitchFamily="50" charset="-127"/>
              </a:rPr>
              <a:t>4</a:t>
            </a:r>
            <a:r>
              <a:rPr lang="ko-KR" altLang="en-US" sz="2000" b="1" dirty="0" smtClean="0">
                <a:ea typeface="굴림체" pitchFamily="49" charset="-127"/>
                <a:cs typeface="굴림" pitchFamily="50" charset="-127"/>
              </a:rPr>
              <a:t>분지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(</a:t>
            </a:r>
            <a:r>
              <a:rPr lang="ko-KR" altLang="en-US" sz="2000" b="1" dirty="0" smtClean="0">
                <a:ea typeface="굴림체" pitchFamily="49" charset="-127"/>
                <a:cs typeface="굴림" pitchFamily="50" charset="-127"/>
              </a:rPr>
              <a:t>꽃</a:t>
            </a:r>
            <a:r>
              <a:rPr lang="en-US" altLang="ko-KR" sz="2000" b="1" dirty="0" smtClean="0">
                <a:ea typeface="굴림체" pitchFamily="49" charset="-127"/>
                <a:cs typeface="굴림" pitchFamily="50" charset="-127"/>
              </a:rPr>
              <a:t>15</a:t>
            </a:r>
            <a:r>
              <a:rPr lang="ko-KR" altLang="en-US" sz="2000" b="1" dirty="0" smtClean="0">
                <a:ea typeface="굴림체" pitchFamily="49" charset="-127"/>
                <a:cs typeface="굴림" pitchFamily="50" charset="-127"/>
              </a:rPr>
              <a:t>개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)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까지 적화하여 생육을 촉진하고 </a:t>
            </a:r>
            <a:r>
              <a:rPr lang="en-US" altLang="ko-KR" sz="2000" b="1" dirty="0" smtClean="0">
                <a:ea typeface="굴림체" pitchFamily="49" charset="-127"/>
                <a:cs typeface="굴림" pitchFamily="50" charset="-127"/>
              </a:rPr>
              <a:t>5</a:t>
            </a:r>
            <a:r>
              <a:rPr lang="en-US" altLang="ko-KR" sz="2000" b="1" dirty="0" smtClean="0">
                <a:latin typeface="굴림체" pitchFamily="49" charset="-127"/>
                <a:cs typeface="굴림" pitchFamily="50" charset="-127"/>
              </a:rPr>
              <a:t>-8</a:t>
            </a:r>
            <a:r>
              <a:rPr lang="ko-KR" altLang="en-US" sz="2000" b="1" dirty="0" smtClean="0">
                <a:ea typeface="굴림체" pitchFamily="49" charset="-127"/>
                <a:cs typeface="굴림" pitchFamily="50" charset="-127"/>
              </a:rPr>
              <a:t>분지</a:t>
            </a:r>
            <a:endParaRPr lang="ko-KR" altLang="en-US" sz="2000" dirty="0">
              <a:cs typeface="굴림" pitchFamily="50" charset="-127"/>
            </a:endParaRPr>
          </a:p>
          <a:p>
            <a:pPr lvl="0" algn="just" eaLnBrk="0" latinLnBrk="0" hangingPunct="0"/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 </a:t>
            </a:r>
            <a:r>
              <a:rPr lang="en-US" altLang="ko-KR" sz="2000" b="1" dirty="0" smtClean="0">
                <a:latin typeface="굴림체" pitchFamily="49" charset="-127"/>
                <a:cs typeface="굴림" pitchFamily="50" charset="-127"/>
              </a:rPr>
              <a:t>  (200</a:t>
            </a:r>
            <a:r>
              <a:rPr lang="ko-KR" altLang="en-US" sz="2000" b="1" dirty="0" smtClean="0">
                <a:ea typeface="굴림체" pitchFamily="49" charset="-127"/>
                <a:cs typeface="굴림" pitchFamily="50" charset="-127"/>
              </a:rPr>
              <a:t>개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)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를 충실히 키워 일시에 수확하여 노동력을 절감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(20% 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수준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)</a:t>
            </a:r>
          </a:p>
          <a:p>
            <a:pPr lvl="0" algn="just" eaLnBrk="0" latinLnBrk="0" hangingPunct="0"/>
            <a:endParaRPr lang="en-US" altLang="ko-KR" sz="2000" dirty="0">
              <a:cs typeface="굴림" pitchFamily="50" charset="-127"/>
            </a:endParaRPr>
          </a:p>
          <a:p>
            <a:pPr lvl="0" algn="just" eaLnBrk="0" latinLnBrk="0" hangingPunct="0"/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4. 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병해충 방제 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- 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유황제제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, 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오일제제로 비용 절감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(10-20% 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수준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)</a:t>
            </a:r>
          </a:p>
          <a:p>
            <a:pPr lvl="0" algn="just" eaLnBrk="0" latinLnBrk="0" hangingPunct="0"/>
            <a:endParaRPr lang="en-US" altLang="ko-KR" sz="2000" dirty="0">
              <a:cs typeface="굴림" pitchFamily="50" charset="-127"/>
            </a:endParaRPr>
          </a:p>
          <a:p>
            <a:pPr lvl="0" algn="just" eaLnBrk="0" latinLnBrk="0" hangingPunct="0"/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5. 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영양제 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- </a:t>
            </a:r>
            <a:r>
              <a:rPr lang="ko-KR" altLang="en-US" sz="2000" b="1" dirty="0" err="1">
                <a:ea typeface="굴림체" pitchFamily="49" charset="-127"/>
                <a:cs typeface="굴림" pitchFamily="50" charset="-127"/>
              </a:rPr>
              <a:t>고추액비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, </a:t>
            </a:r>
            <a:r>
              <a:rPr lang="ko-KR" altLang="en-US" sz="2000" b="1" dirty="0" err="1">
                <a:ea typeface="굴림체" pitchFamily="49" charset="-127"/>
                <a:cs typeface="굴림" pitchFamily="50" charset="-127"/>
              </a:rPr>
              <a:t>산야초액비</a:t>
            </a:r>
            <a:r>
              <a:rPr lang="en-US" altLang="ko-KR" sz="2000" b="1" dirty="0">
                <a:latin typeface="굴림체" pitchFamily="49" charset="-127"/>
                <a:cs typeface="굴림" pitchFamily="50" charset="-127"/>
              </a:rPr>
              <a:t>, </a:t>
            </a:r>
            <a:r>
              <a:rPr lang="ko-KR" altLang="en-US" sz="2000" b="1" dirty="0">
                <a:ea typeface="굴림체" pitchFamily="49" charset="-127"/>
                <a:cs typeface="굴림" pitchFamily="50" charset="-127"/>
              </a:rPr>
              <a:t>산림부엽토로 균형시비</a:t>
            </a:r>
            <a:endParaRPr lang="ko-KR" altLang="en-US" sz="2000" dirty="0">
              <a:cs typeface="굴림" pitchFamily="50" charset="-127"/>
            </a:endParaRPr>
          </a:p>
          <a:p>
            <a:pPr marL="342900" lvl="0" indent="-342900" algn="just" eaLnBrk="0" latinLnBrk="0" hangingPunct="0">
              <a:buFontTx/>
              <a:buChar char="-"/>
            </a:pPr>
            <a:r>
              <a:rPr lang="ko-KR" altLang="en-US" sz="2000" b="1" dirty="0">
                <a:solidFill>
                  <a:srgbClr val="0000FF"/>
                </a:solidFill>
                <a:ea typeface="굴림체" pitchFamily="49" charset="-127"/>
                <a:cs typeface="굴림" pitchFamily="50" charset="-127"/>
              </a:rPr>
              <a:t>고추 </a:t>
            </a:r>
            <a:r>
              <a:rPr lang="ko-KR" altLang="en-US" sz="2000" b="1" dirty="0" err="1">
                <a:solidFill>
                  <a:srgbClr val="0000FF"/>
                </a:solidFill>
                <a:ea typeface="굴림체" pitchFamily="49" charset="-127"/>
                <a:cs typeface="굴림" pitchFamily="50" charset="-127"/>
              </a:rPr>
              <a:t>액비</a:t>
            </a:r>
            <a:r>
              <a:rPr lang="ko-KR" altLang="en-US" sz="2000" b="1" dirty="0">
                <a:solidFill>
                  <a:srgbClr val="0000FF"/>
                </a:solidFill>
                <a:ea typeface="굴림체" pitchFamily="49" charset="-127"/>
                <a:cs typeface="굴림" pitchFamily="50" charset="-127"/>
              </a:rPr>
              <a:t> </a:t>
            </a:r>
            <a:r>
              <a:rPr lang="en-US" altLang="ko-KR" sz="2000" b="1" dirty="0">
                <a:solidFill>
                  <a:srgbClr val="0000FF"/>
                </a:solidFill>
                <a:latin typeface="굴림체" pitchFamily="49" charset="-127"/>
                <a:cs typeface="굴림" pitchFamily="50" charset="-127"/>
              </a:rPr>
              <a:t>: 100L </a:t>
            </a:r>
            <a:r>
              <a:rPr lang="ko-KR" altLang="en-US" sz="2000" b="1" dirty="0">
                <a:solidFill>
                  <a:srgbClr val="0000FF"/>
                </a:solidFill>
                <a:ea typeface="굴림체" pitchFamily="49" charset="-127"/>
                <a:cs typeface="굴림" pitchFamily="50" charset="-127"/>
              </a:rPr>
              <a:t>통에 </a:t>
            </a:r>
            <a:r>
              <a:rPr lang="ko-KR" altLang="en-US" sz="2000" b="1" dirty="0" err="1">
                <a:solidFill>
                  <a:srgbClr val="0000FF"/>
                </a:solidFill>
                <a:ea typeface="굴림체" pitchFamily="49" charset="-127"/>
                <a:cs typeface="굴림" pitchFamily="50" charset="-127"/>
              </a:rPr>
              <a:t>고추순</a:t>
            </a:r>
            <a:r>
              <a:rPr lang="en-US" altLang="ko-KR" sz="2000" b="1" dirty="0">
                <a:solidFill>
                  <a:srgbClr val="0000FF"/>
                </a:solidFill>
                <a:latin typeface="굴림체" pitchFamily="49" charset="-127"/>
                <a:cs typeface="굴림" pitchFamily="50" charset="-127"/>
              </a:rPr>
              <a:t>, </a:t>
            </a:r>
            <a:r>
              <a:rPr lang="ko-KR" altLang="en-US" sz="2000" b="1" dirty="0">
                <a:solidFill>
                  <a:srgbClr val="0000FF"/>
                </a:solidFill>
                <a:ea typeface="굴림체" pitchFamily="49" charset="-127"/>
                <a:cs typeface="굴림" pitchFamily="50" charset="-127"/>
              </a:rPr>
              <a:t>열매 등을 넣고 물을 채우고  </a:t>
            </a:r>
            <a:r>
              <a:rPr lang="en-US" altLang="ko-KR" sz="2000" b="1" dirty="0" smtClean="0">
                <a:solidFill>
                  <a:srgbClr val="0000FF"/>
                </a:solidFill>
                <a:ea typeface="굴림체" pitchFamily="49" charset="-127"/>
                <a:cs typeface="굴림" pitchFamily="50" charset="-127"/>
              </a:rPr>
              <a:t>0</a:t>
            </a:r>
            <a:r>
              <a:rPr lang="en-US" altLang="ko-KR" sz="2000" b="1" dirty="0" smtClean="0">
                <a:solidFill>
                  <a:srgbClr val="0000FF"/>
                </a:solidFill>
                <a:latin typeface="굴림체" pitchFamily="49" charset="-127"/>
                <a:cs typeface="굴림" pitchFamily="50" charset="-127"/>
              </a:rPr>
              <a:t>.2</a:t>
            </a:r>
            <a:r>
              <a:rPr lang="en-US" altLang="ko-KR" sz="2000" b="1" dirty="0">
                <a:solidFill>
                  <a:srgbClr val="0000FF"/>
                </a:solidFill>
                <a:latin typeface="굴림체" pitchFamily="49" charset="-127"/>
                <a:cs typeface="굴림" pitchFamily="50" charset="-127"/>
              </a:rPr>
              <a:t>%</a:t>
            </a:r>
            <a:r>
              <a:rPr lang="ko-KR" altLang="en-US" sz="2000" b="1" dirty="0">
                <a:solidFill>
                  <a:srgbClr val="0000FF"/>
                </a:solidFill>
                <a:ea typeface="굴림체" pitchFamily="49" charset="-127"/>
                <a:cs typeface="굴림" pitchFamily="50" charset="-127"/>
              </a:rPr>
              <a:t>의 </a:t>
            </a:r>
            <a:endParaRPr lang="en-US" altLang="ko-KR" sz="2000" b="1" dirty="0">
              <a:solidFill>
                <a:srgbClr val="0000FF"/>
              </a:solidFill>
              <a:ea typeface="굴림체" pitchFamily="49" charset="-127"/>
              <a:cs typeface="굴림" pitchFamily="50" charset="-127"/>
            </a:endParaRPr>
          </a:p>
          <a:p>
            <a:pPr lvl="0" algn="just" eaLnBrk="0" latinLnBrk="0" hangingPunct="0"/>
            <a:r>
              <a:rPr lang="en-US" altLang="ko-KR" sz="2000" b="1" dirty="0">
                <a:solidFill>
                  <a:srgbClr val="0000FF"/>
                </a:solidFill>
                <a:ea typeface="굴림체" pitchFamily="49" charset="-127"/>
              </a:rPr>
              <a:t>   </a:t>
            </a:r>
            <a:r>
              <a:rPr lang="ko-KR" altLang="en-US" sz="2000" b="1" dirty="0">
                <a:solidFill>
                  <a:srgbClr val="0000FF"/>
                </a:solidFill>
                <a:ea typeface="굴림체" pitchFamily="49" charset="-127"/>
                <a:cs typeface="굴림" pitchFamily="50" charset="-127"/>
              </a:rPr>
              <a:t>천일염을 넣고 미생물</a:t>
            </a:r>
            <a:r>
              <a:rPr lang="en-US" altLang="ko-KR" sz="2000" b="1" dirty="0">
                <a:solidFill>
                  <a:srgbClr val="0000FF"/>
                </a:solidFill>
                <a:latin typeface="굴림체" pitchFamily="49" charset="-127"/>
                <a:cs typeface="굴림" pitchFamily="50" charset="-127"/>
              </a:rPr>
              <a:t>(</a:t>
            </a:r>
            <a:r>
              <a:rPr lang="ko-KR" altLang="en-US" sz="2000" b="1" dirty="0">
                <a:solidFill>
                  <a:srgbClr val="0000FF"/>
                </a:solidFill>
                <a:ea typeface="굴림체" pitchFamily="49" charset="-127"/>
                <a:cs typeface="굴림" pitchFamily="50" charset="-127"/>
              </a:rPr>
              <a:t>부엽토 등 발효 잘된 흙 한줌</a:t>
            </a:r>
            <a:r>
              <a:rPr lang="en-US" altLang="ko-KR" sz="2000" b="1" dirty="0">
                <a:solidFill>
                  <a:srgbClr val="0000FF"/>
                </a:solidFill>
                <a:latin typeface="굴림체" pitchFamily="49" charset="-127"/>
                <a:cs typeface="굴림" pitchFamily="50" charset="-127"/>
              </a:rPr>
              <a:t>)</a:t>
            </a:r>
            <a:r>
              <a:rPr lang="ko-KR" altLang="en-US" sz="2000" b="1" dirty="0">
                <a:solidFill>
                  <a:srgbClr val="0000FF"/>
                </a:solidFill>
                <a:ea typeface="굴림체" pitchFamily="49" charset="-127"/>
                <a:cs typeface="굴림" pitchFamily="50" charset="-127"/>
              </a:rPr>
              <a:t>을 넣고 뚜껑을 닫고 </a:t>
            </a:r>
            <a:r>
              <a:rPr lang="ko-KR" altLang="en-US" sz="2000" b="1" dirty="0" smtClean="0">
                <a:solidFill>
                  <a:srgbClr val="0000FF"/>
                </a:solidFill>
                <a:ea typeface="굴림체" pitchFamily="49" charset="-127"/>
                <a:cs typeface="굴림" pitchFamily="50" charset="-127"/>
              </a:rPr>
              <a:t>    </a:t>
            </a:r>
            <a:endParaRPr lang="en-US" altLang="ko-KR" sz="2000" b="1" dirty="0" smtClean="0">
              <a:solidFill>
                <a:srgbClr val="0000FF"/>
              </a:solidFill>
              <a:ea typeface="굴림체" pitchFamily="49" charset="-127"/>
              <a:cs typeface="굴림" pitchFamily="50" charset="-127"/>
            </a:endParaRPr>
          </a:p>
          <a:p>
            <a:pPr lvl="0" algn="just" eaLnBrk="0" latinLnBrk="0" hangingPunct="0"/>
            <a:r>
              <a:rPr lang="en-US" altLang="ko-KR" sz="2000" b="1" dirty="0">
                <a:solidFill>
                  <a:srgbClr val="0000FF"/>
                </a:solidFill>
                <a:ea typeface="굴림체" pitchFamily="49" charset="-127"/>
                <a:cs typeface="굴림" pitchFamily="50" charset="-127"/>
              </a:rPr>
              <a:t> </a:t>
            </a:r>
            <a:r>
              <a:rPr lang="en-US" altLang="ko-KR" sz="2000" b="1" dirty="0" smtClean="0">
                <a:solidFill>
                  <a:srgbClr val="0000FF"/>
                </a:solidFill>
                <a:ea typeface="굴림체" pitchFamily="49" charset="-127"/>
                <a:cs typeface="굴림" pitchFamily="50" charset="-127"/>
              </a:rPr>
              <a:t>  </a:t>
            </a:r>
            <a:r>
              <a:rPr lang="ko-KR" altLang="en-US" sz="2000" b="1" dirty="0" smtClean="0">
                <a:solidFill>
                  <a:srgbClr val="0000FF"/>
                </a:solidFill>
                <a:ea typeface="굴림체" pitchFamily="49" charset="-127"/>
                <a:cs typeface="굴림" pitchFamily="50" charset="-127"/>
              </a:rPr>
              <a:t>약 </a:t>
            </a:r>
            <a:r>
              <a:rPr lang="en-US" altLang="ko-KR" sz="2000" b="1" dirty="0" smtClean="0">
                <a:solidFill>
                  <a:srgbClr val="0000FF"/>
                </a:solidFill>
                <a:latin typeface="굴림체" pitchFamily="49" charset="-127"/>
                <a:cs typeface="굴림" pitchFamily="50" charset="-127"/>
              </a:rPr>
              <a:t>3</a:t>
            </a:r>
            <a:r>
              <a:rPr lang="ko-KR" altLang="en-US" sz="2000" b="1" dirty="0" smtClean="0">
                <a:solidFill>
                  <a:srgbClr val="0000FF"/>
                </a:solidFill>
                <a:ea typeface="굴림체" pitchFamily="49" charset="-127"/>
                <a:cs typeface="굴림" pitchFamily="50" charset="-127"/>
              </a:rPr>
              <a:t>개월 이상 </a:t>
            </a:r>
            <a:r>
              <a:rPr lang="ko-KR" altLang="en-US" sz="2000" b="1" dirty="0">
                <a:solidFill>
                  <a:srgbClr val="0000FF"/>
                </a:solidFill>
                <a:ea typeface="굴림체" pitchFamily="49" charset="-127"/>
                <a:cs typeface="굴림" pitchFamily="50" charset="-127"/>
              </a:rPr>
              <a:t>발효 시킴 </a:t>
            </a:r>
            <a:endParaRPr lang="ko-KR" altLang="en-US" sz="2000" dirty="0">
              <a:solidFill>
                <a:srgbClr val="0000FF"/>
              </a:solidFill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294884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979582"/>
              </p:ext>
            </p:extLst>
          </p:nvPr>
        </p:nvGraphicFramePr>
        <p:xfrm>
          <a:off x="251520" y="692696"/>
          <a:ext cx="8640960" cy="594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368152"/>
                <a:gridCol w="864096"/>
                <a:gridCol w="2952328"/>
                <a:gridCol w="2160240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/>
                        <a:t>자재명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/>
                        <a:t>재료명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용량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조제방법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EM</a:t>
                      </a:r>
                      <a:r>
                        <a:rPr lang="ko-KR" altLang="en-US" dirty="0" err="1" smtClean="0"/>
                        <a:t>발효액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en-US" altLang="ko-KR" sz="1600" dirty="0" smtClean="0"/>
                        <a:t>(</a:t>
                      </a:r>
                      <a:r>
                        <a:rPr lang="ko-KR" altLang="en-US" sz="1600" dirty="0" smtClean="0"/>
                        <a:t>토양미생물 활성</a:t>
                      </a:r>
                      <a:r>
                        <a:rPr lang="en-US" altLang="ko-KR" sz="1600" dirty="0" smtClean="0"/>
                        <a:t>,</a:t>
                      </a:r>
                      <a:r>
                        <a:rPr lang="ko-KR" altLang="en-US" sz="1600" dirty="0" err="1" smtClean="0"/>
                        <a:t>병예방</a:t>
                      </a:r>
                      <a:endParaRPr lang="ko-KR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약통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물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당밀</a:t>
                      </a:r>
                      <a:r>
                        <a:rPr lang="en-US" altLang="ko-KR" dirty="0" smtClean="0"/>
                        <a:t>, EM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600L</a:t>
                      </a:r>
                    </a:p>
                    <a:p>
                      <a:pPr latinLnBrk="1"/>
                      <a:r>
                        <a:rPr lang="en-US" altLang="ko-KR" dirty="0" smtClean="0"/>
                        <a:t>500L</a:t>
                      </a:r>
                    </a:p>
                    <a:p>
                      <a:pPr latinLnBrk="1"/>
                      <a:r>
                        <a:rPr lang="en-US" altLang="ko-KR" dirty="0" smtClean="0"/>
                        <a:t>1</a:t>
                      </a:r>
                      <a:r>
                        <a:rPr lang="ko-KR" altLang="en-US" dirty="0" smtClean="0"/>
                        <a:t>말</a:t>
                      </a:r>
                      <a:r>
                        <a:rPr lang="en-US" altLang="ko-KR" dirty="0" smtClean="0"/>
                        <a:t>,5L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500L</a:t>
                      </a:r>
                      <a:r>
                        <a:rPr lang="ko-KR" altLang="en-US" dirty="0" smtClean="0"/>
                        <a:t>의 바닷물을 넣고 당밀 </a:t>
                      </a:r>
                      <a:r>
                        <a:rPr lang="en-US" altLang="ko-KR" dirty="0" smtClean="0"/>
                        <a:t>1</a:t>
                      </a:r>
                      <a:r>
                        <a:rPr lang="ko-KR" altLang="en-US" dirty="0" smtClean="0"/>
                        <a:t>말</a:t>
                      </a:r>
                      <a:r>
                        <a:rPr lang="en-US" altLang="ko-KR" dirty="0" smtClean="0"/>
                        <a:t>+EM</a:t>
                      </a:r>
                      <a:r>
                        <a:rPr lang="en-US" altLang="ko-KR" baseline="0" dirty="0" smtClean="0"/>
                        <a:t> 5L</a:t>
                      </a:r>
                      <a:r>
                        <a:rPr lang="ko-KR" altLang="en-US" baseline="0" dirty="0" smtClean="0"/>
                        <a:t>넣고 </a:t>
                      </a:r>
                      <a:r>
                        <a:rPr lang="en-US" altLang="ko-KR" baseline="0" dirty="0" smtClean="0"/>
                        <a:t>40C</a:t>
                      </a:r>
                      <a:r>
                        <a:rPr lang="ko-KR" altLang="en-US" baseline="0" dirty="0" smtClean="0"/>
                        <a:t>에서 </a:t>
                      </a:r>
                      <a:r>
                        <a:rPr lang="en-US" altLang="ko-KR" baseline="0" dirty="0" smtClean="0"/>
                        <a:t>10</a:t>
                      </a:r>
                      <a:r>
                        <a:rPr lang="ko-KR" altLang="en-US" baseline="0" dirty="0" smtClean="0"/>
                        <a:t>일간 발효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600" dirty="0" smtClean="0"/>
                        <a:t>관수 </a:t>
                      </a:r>
                      <a:r>
                        <a:rPr lang="en-US" altLang="ko-KR" sz="1600" dirty="0" smtClean="0"/>
                        <a:t>500~100</a:t>
                      </a:r>
                      <a:r>
                        <a:rPr lang="ko-KR" altLang="en-US" sz="1600" dirty="0" smtClean="0"/>
                        <a:t>배</a:t>
                      </a:r>
                      <a:endParaRPr lang="en-US" altLang="ko-KR" sz="1600" dirty="0" smtClean="0"/>
                    </a:p>
                    <a:p>
                      <a:r>
                        <a:rPr lang="ko-KR" altLang="en-US" sz="1600" dirty="0" err="1" smtClean="0"/>
                        <a:t>엽면시비</a:t>
                      </a:r>
                      <a:r>
                        <a:rPr lang="ko-KR" altLang="en-US" sz="1600" dirty="0" smtClean="0"/>
                        <a:t> </a:t>
                      </a:r>
                      <a:r>
                        <a:rPr lang="en-US" altLang="ko-KR" sz="1600" dirty="0" smtClean="0"/>
                        <a:t>500-200</a:t>
                      </a:r>
                      <a:r>
                        <a:rPr lang="ko-KR" altLang="en-US" sz="1600" dirty="0" smtClean="0"/>
                        <a:t>배</a:t>
                      </a:r>
                      <a:endParaRPr lang="en-US" altLang="ko-KR" sz="1600" dirty="0" smtClean="0"/>
                    </a:p>
                    <a:p>
                      <a:r>
                        <a:rPr lang="ko-KR" altLang="en-US" sz="1600" dirty="0" smtClean="0"/>
                        <a:t>보존기간 </a:t>
                      </a:r>
                      <a:r>
                        <a:rPr lang="en-US" altLang="ko-KR" sz="1600" dirty="0" smtClean="0"/>
                        <a:t>100</a:t>
                      </a:r>
                      <a:r>
                        <a:rPr lang="ko-KR" altLang="en-US" sz="1600" dirty="0" smtClean="0"/>
                        <a:t>일</a:t>
                      </a:r>
                      <a:endParaRPr lang="ko-KR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EM-B</a:t>
                      </a:r>
                    </a:p>
                    <a:p>
                      <a:pPr latinLnBrk="1"/>
                      <a:r>
                        <a:rPr lang="en-US" altLang="ko-KR" sz="1600" dirty="0" smtClean="0">
                          <a:solidFill>
                            <a:srgbClr val="0000FF"/>
                          </a:solidFill>
                        </a:rPr>
                        <a:t>(</a:t>
                      </a:r>
                      <a:r>
                        <a:rPr lang="ko-KR" altLang="en-US" sz="1600" dirty="0" smtClean="0">
                          <a:solidFill>
                            <a:srgbClr val="0000FF"/>
                          </a:solidFill>
                        </a:rPr>
                        <a:t>악취제거</a:t>
                      </a:r>
                      <a:r>
                        <a:rPr lang="en-US" altLang="ko-KR" sz="1600" dirty="0" smtClean="0">
                          <a:solidFill>
                            <a:srgbClr val="0000FF"/>
                          </a:solidFill>
                        </a:rPr>
                        <a:t>, </a:t>
                      </a:r>
                    </a:p>
                    <a:p>
                      <a:pPr latinLnBrk="1"/>
                      <a:r>
                        <a:rPr lang="ko-KR" altLang="en-US" sz="1600" dirty="0" smtClean="0">
                          <a:solidFill>
                            <a:srgbClr val="0000FF"/>
                          </a:solidFill>
                        </a:rPr>
                        <a:t>탄저병</a:t>
                      </a:r>
                      <a:r>
                        <a:rPr lang="en-US" altLang="ko-KR" sz="1600" dirty="0" smtClean="0">
                          <a:solidFill>
                            <a:srgbClr val="0000FF"/>
                          </a:solidFill>
                        </a:rPr>
                        <a:t>,</a:t>
                      </a:r>
                      <a:r>
                        <a:rPr lang="en-US" altLang="ko-KR" sz="16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ko-KR" altLang="en-US" sz="1600" baseline="0" dirty="0" err="1" smtClean="0">
                          <a:solidFill>
                            <a:srgbClr val="0000FF"/>
                          </a:solidFill>
                        </a:rPr>
                        <a:t>거세미</a:t>
                      </a:r>
                      <a:r>
                        <a:rPr lang="ko-KR" altLang="en-US" sz="1600" baseline="0" dirty="0" smtClean="0">
                          <a:solidFill>
                            <a:srgbClr val="0000FF"/>
                          </a:solidFill>
                        </a:rPr>
                        <a:t> 등</a:t>
                      </a:r>
                      <a:r>
                        <a:rPr lang="en-US" altLang="ko-KR" sz="1600" baseline="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ko-KR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용기</a:t>
                      </a:r>
                      <a:endParaRPr lang="en-US" altLang="ko-KR" dirty="0" smtClean="0">
                        <a:solidFill>
                          <a:srgbClr val="0000FF"/>
                        </a:solidFill>
                      </a:endParaRPr>
                    </a:p>
                    <a:p>
                      <a:pPr latinLnBrk="1"/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청국장 </a:t>
                      </a:r>
                      <a:endParaRPr lang="en-US" altLang="ko-KR" dirty="0" smtClean="0">
                        <a:solidFill>
                          <a:srgbClr val="0000FF"/>
                        </a:solidFill>
                      </a:endParaRPr>
                    </a:p>
                    <a:p>
                      <a:pPr latinLnBrk="1"/>
                      <a:r>
                        <a:rPr lang="ko-KR" altLang="en-US" dirty="0" err="1" smtClean="0">
                          <a:solidFill>
                            <a:srgbClr val="0000FF"/>
                          </a:solidFill>
                        </a:rPr>
                        <a:t>발효액</a:t>
                      </a:r>
                      <a:endParaRPr lang="en-US" altLang="ko-KR" dirty="0" smtClean="0">
                        <a:solidFill>
                          <a:srgbClr val="0000FF"/>
                        </a:solidFill>
                      </a:endParaRPr>
                    </a:p>
                    <a:p>
                      <a:pPr latinLnBrk="1"/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청국장</a:t>
                      </a:r>
                      <a:endParaRPr lang="ko-KR" alt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 50L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100g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 40L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ko-KR" baseline="0" dirty="0" smtClean="0">
                          <a:solidFill>
                            <a:srgbClr val="0000FF"/>
                          </a:solidFill>
                        </a:rPr>
                        <a:t>  </a:t>
                      </a:r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1L</a:t>
                      </a:r>
                      <a:endParaRPr lang="ko-KR" alt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50L </a:t>
                      </a:r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용기에 </a:t>
                      </a:r>
                      <a:r>
                        <a:rPr lang="ko-KR" altLang="en-US" dirty="0" err="1" smtClean="0">
                          <a:solidFill>
                            <a:srgbClr val="0000FF"/>
                          </a:solidFill>
                        </a:rPr>
                        <a:t>애미발효액</a:t>
                      </a:r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40+</a:t>
                      </a:r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당밀 </a:t>
                      </a:r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1L</a:t>
                      </a:r>
                      <a:r>
                        <a:rPr lang="ko-KR" altLang="en-US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ko-KR" baseline="0" dirty="0" smtClean="0">
                          <a:solidFill>
                            <a:srgbClr val="0000FF"/>
                          </a:solidFill>
                        </a:rPr>
                        <a:t>+ </a:t>
                      </a:r>
                      <a:r>
                        <a:rPr lang="ko-KR" altLang="en-US" baseline="0" dirty="0" smtClean="0">
                          <a:solidFill>
                            <a:srgbClr val="0000FF"/>
                          </a:solidFill>
                        </a:rPr>
                        <a:t>청국장 </a:t>
                      </a:r>
                      <a:r>
                        <a:rPr lang="en-US" altLang="ko-KR" baseline="0" dirty="0" smtClean="0">
                          <a:solidFill>
                            <a:srgbClr val="0000FF"/>
                          </a:solidFill>
                        </a:rPr>
                        <a:t>100g </a:t>
                      </a:r>
                      <a:r>
                        <a:rPr lang="ko-KR" altLang="en-US" baseline="0" dirty="0" smtClean="0">
                          <a:solidFill>
                            <a:srgbClr val="0000FF"/>
                          </a:solidFill>
                        </a:rPr>
                        <a:t>넣고 </a:t>
                      </a:r>
                      <a:r>
                        <a:rPr lang="en-US" altLang="ko-KR" baseline="0" dirty="0" smtClean="0">
                          <a:solidFill>
                            <a:srgbClr val="0000FF"/>
                          </a:solidFill>
                        </a:rPr>
                        <a:t>40C </a:t>
                      </a:r>
                      <a:r>
                        <a:rPr lang="ko-KR" altLang="en-US" baseline="0" dirty="0" smtClean="0">
                          <a:solidFill>
                            <a:srgbClr val="0000FF"/>
                          </a:solidFill>
                        </a:rPr>
                        <a:t>에서 </a:t>
                      </a:r>
                      <a:r>
                        <a:rPr lang="en-US" altLang="ko-KR" baseline="0" dirty="0" smtClean="0">
                          <a:solidFill>
                            <a:srgbClr val="0000FF"/>
                          </a:solidFill>
                        </a:rPr>
                        <a:t>10</a:t>
                      </a:r>
                      <a:r>
                        <a:rPr lang="ko-KR" altLang="en-US" baseline="0" dirty="0" smtClean="0">
                          <a:solidFill>
                            <a:srgbClr val="0000FF"/>
                          </a:solidFill>
                        </a:rPr>
                        <a:t>일 발효</a:t>
                      </a:r>
                      <a:endParaRPr lang="ko-KR" alt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 smtClean="0">
                          <a:solidFill>
                            <a:srgbClr val="0000FF"/>
                          </a:solidFill>
                        </a:rPr>
                        <a:t>치어 양식</a:t>
                      </a:r>
                      <a:r>
                        <a:rPr lang="ko-KR" altLang="en-US" sz="16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ko-KR" sz="1600" baseline="0" dirty="0" smtClean="0">
                          <a:solidFill>
                            <a:srgbClr val="0000FF"/>
                          </a:solidFill>
                        </a:rPr>
                        <a:t>100</a:t>
                      </a:r>
                      <a:r>
                        <a:rPr lang="ko-KR" altLang="en-US" sz="1600" baseline="0" dirty="0" smtClean="0">
                          <a:solidFill>
                            <a:srgbClr val="0000FF"/>
                          </a:solidFill>
                        </a:rPr>
                        <a:t>배</a:t>
                      </a:r>
                      <a:endParaRPr lang="en-US" altLang="ko-KR" sz="1600" baseline="0" dirty="0" smtClean="0">
                        <a:solidFill>
                          <a:srgbClr val="0000FF"/>
                        </a:solidFill>
                      </a:endParaRPr>
                    </a:p>
                    <a:p>
                      <a:pPr latinLnBrk="1"/>
                      <a:r>
                        <a:rPr lang="ko-KR" altLang="en-US" sz="1600" baseline="0" dirty="0" smtClean="0">
                          <a:solidFill>
                            <a:srgbClr val="0000FF"/>
                          </a:solidFill>
                        </a:rPr>
                        <a:t>관수 </a:t>
                      </a:r>
                      <a:r>
                        <a:rPr lang="en-US" altLang="ko-KR" sz="1600" baseline="0" dirty="0" smtClean="0">
                          <a:solidFill>
                            <a:srgbClr val="0000FF"/>
                          </a:solidFill>
                        </a:rPr>
                        <a:t>50</a:t>
                      </a:r>
                      <a:r>
                        <a:rPr lang="ko-KR" altLang="en-US" sz="1600" baseline="0" dirty="0" smtClean="0">
                          <a:solidFill>
                            <a:srgbClr val="0000FF"/>
                          </a:solidFill>
                        </a:rPr>
                        <a:t>배</a:t>
                      </a:r>
                      <a:endParaRPr lang="en-US" altLang="ko-KR" sz="1600" baseline="0" dirty="0" smtClean="0">
                        <a:solidFill>
                          <a:srgbClr val="0000FF"/>
                        </a:solidFill>
                      </a:endParaRPr>
                    </a:p>
                    <a:p>
                      <a:pPr latinLnBrk="1"/>
                      <a:r>
                        <a:rPr lang="ko-KR" altLang="en-US" sz="1600" baseline="0" dirty="0" err="1" smtClean="0">
                          <a:solidFill>
                            <a:srgbClr val="0000FF"/>
                          </a:solidFill>
                        </a:rPr>
                        <a:t>엽면시비</a:t>
                      </a:r>
                      <a:r>
                        <a:rPr lang="ko-KR" altLang="en-US" sz="16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ko-KR" sz="1600" baseline="0" dirty="0" smtClean="0">
                          <a:solidFill>
                            <a:srgbClr val="0000FF"/>
                          </a:solidFill>
                        </a:rPr>
                        <a:t>200</a:t>
                      </a:r>
                      <a:r>
                        <a:rPr lang="ko-KR" altLang="en-US" sz="1600" baseline="0" dirty="0" smtClean="0">
                          <a:solidFill>
                            <a:srgbClr val="0000FF"/>
                          </a:solidFill>
                        </a:rPr>
                        <a:t>배</a:t>
                      </a:r>
                      <a:endParaRPr lang="ko-KR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아미노산</a:t>
                      </a:r>
                      <a:endParaRPr lang="en-US" altLang="ko-KR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smtClean="0"/>
                        <a:t>(</a:t>
                      </a:r>
                      <a:r>
                        <a:rPr lang="ko-KR" altLang="en-US" sz="1600" dirty="0" smtClean="0"/>
                        <a:t>영양공급</a:t>
                      </a:r>
                      <a:r>
                        <a:rPr lang="en-US" altLang="ko-KR" sz="1600" dirty="0" smtClean="0"/>
                        <a:t>, </a:t>
                      </a:r>
                      <a:r>
                        <a:rPr lang="ko-KR" altLang="en-US" sz="1600" dirty="0" smtClean="0"/>
                        <a:t>해충예방</a:t>
                      </a:r>
                      <a:r>
                        <a:rPr lang="en-US" altLang="ko-KR" sz="1600" dirty="0" smtClean="0"/>
                        <a:t>)</a:t>
                      </a:r>
                    </a:p>
                    <a:p>
                      <a:pPr latinLnBrk="1"/>
                      <a:endParaRPr lang="en-US" altLang="ko-KR" dirty="0" smtClean="0"/>
                    </a:p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용기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생선내장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당밀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en-US" altLang="ko-KR" dirty="0" smtClean="0"/>
                        <a:t>EM</a:t>
                      </a:r>
                    </a:p>
                    <a:p>
                      <a:pPr latinLnBrk="1"/>
                      <a:r>
                        <a:rPr lang="ko-KR" altLang="en-US" dirty="0" smtClean="0"/>
                        <a:t>물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바닷물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200L</a:t>
                      </a:r>
                    </a:p>
                    <a:p>
                      <a:pPr latinLnBrk="1"/>
                      <a:r>
                        <a:rPr lang="en-US" altLang="ko-KR" dirty="0" smtClean="0"/>
                        <a:t>130kg</a:t>
                      </a:r>
                    </a:p>
                    <a:p>
                      <a:pPr latinLnBrk="1"/>
                      <a:r>
                        <a:rPr lang="en-US" altLang="ko-KR" dirty="0" smtClean="0"/>
                        <a:t>  2</a:t>
                      </a:r>
                      <a:r>
                        <a:rPr lang="ko-KR" altLang="en-US" dirty="0" smtClean="0"/>
                        <a:t>말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en-US" altLang="ko-KR" dirty="0" smtClean="0"/>
                        <a:t>  5L</a:t>
                      </a:r>
                    </a:p>
                    <a:p>
                      <a:pPr latinLnBrk="1"/>
                      <a:r>
                        <a:rPr lang="en-US" altLang="ko-KR" dirty="0" smtClean="0"/>
                        <a:t> 20L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200L </a:t>
                      </a:r>
                      <a:r>
                        <a:rPr lang="ko-KR" altLang="en-US" dirty="0" smtClean="0"/>
                        <a:t>용기에 물 </a:t>
                      </a:r>
                      <a:r>
                        <a:rPr lang="en-US" altLang="ko-KR" dirty="0" smtClean="0"/>
                        <a:t>20L+</a:t>
                      </a:r>
                      <a:r>
                        <a:rPr lang="ko-KR" altLang="en-US" dirty="0" smtClean="0"/>
                        <a:t>당밀 </a:t>
                      </a:r>
                      <a:r>
                        <a:rPr lang="en-US" altLang="ko-KR" dirty="0" smtClean="0"/>
                        <a:t>2</a:t>
                      </a:r>
                      <a:r>
                        <a:rPr lang="ko-KR" altLang="en-US" dirty="0" smtClean="0"/>
                        <a:t>말 </a:t>
                      </a:r>
                      <a:r>
                        <a:rPr lang="en-US" altLang="ko-KR" dirty="0" smtClean="0"/>
                        <a:t>+ </a:t>
                      </a:r>
                      <a:r>
                        <a:rPr lang="ko-KR" altLang="en-US" dirty="0" smtClean="0"/>
                        <a:t>생선내장 채운다</a:t>
                      </a:r>
                      <a:r>
                        <a:rPr lang="en-US" altLang="ko-KR" dirty="0" smtClean="0"/>
                        <a:t>.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 smtClean="0"/>
                        <a:t>관수</a:t>
                      </a:r>
                      <a:r>
                        <a:rPr lang="en-US" altLang="ko-KR" sz="1600" dirty="0" smtClean="0"/>
                        <a:t>: 1000-100</a:t>
                      </a:r>
                      <a:r>
                        <a:rPr lang="ko-KR" altLang="en-US" sz="1600" dirty="0" smtClean="0"/>
                        <a:t>배</a:t>
                      </a:r>
                      <a:endParaRPr lang="en-US" altLang="ko-KR" sz="1600" dirty="0" smtClean="0"/>
                    </a:p>
                    <a:p>
                      <a:pPr latinLnBrk="1"/>
                      <a:r>
                        <a:rPr lang="ko-KR" altLang="en-US" sz="1600" dirty="0" err="1" smtClean="0"/>
                        <a:t>엽면시비</a:t>
                      </a:r>
                      <a:r>
                        <a:rPr lang="ko-KR" altLang="en-US" sz="1600" dirty="0" smtClean="0"/>
                        <a:t> </a:t>
                      </a:r>
                      <a:r>
                        <a:rPr lang="en-US" altLang="ko-KR" sz="1600" dirty="0" smtClean="0"/>
                        <a:t>1000</a:t>
                      </a:r>
                      <a:r>
                        <a:rPr lang="ko-KR" altLang="en-US" sz="1600" dirty="0" smtClean="0"/>
                        <a:t>배</a:t>
                      </a:r>
                      <a:endParaRPr lang="en-US" altLang="ko-KR" sz="1600" dirty="0" smtClean="0"/>
                    </a:p>
                    <a:p>
                      <a:pPr latinLnBrk="1"/>
                      <a:endParaRPr lang="en-US" altLang="ko-KR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광합성</a:t>
                      </a:r>
                      <a:endParaRPr lang="en-US" altLang="ko-KR" dirty="0" smtClean="0">
                        <a:solidFill>
                          <a:srgbClr val="0000FF"/>
                        </a:solidFill>
                      </a:endParaRPr>
                    </a:p>
                    <a:p>
                      <a:pPr latinLnBrk="1"/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세균</a:t>
                      </a:r>
                      <a:endParaRPr lang="en-US" altLang="ko-KR" dirty="0" smtClean="0">
                        <a:solidFill>
                          <a:srgbClr val="0000FF"/>
                        </a:solidFill>
                      </a:endParaRPr>
                    </a:p>
                    <a:p>
                      <a:pPr latinLnBrk="1"/>
                      <a:r>
                        <a:rPr lang="en-US" altLang="ko-KR" sz="1600" dirty="0" smtClean="0">
                          <a:solidFill>
                            <a:srgbClr val="0000FF"/>
                          </a:solidFill>
                        </a:rPr>
                        <a:t>(</a:t>
                      </a:r>
                      <a:r>
                        <a:rPr lang="ko-KR" altLang="en-US" sz="1600" dirty="0" smtClean="0">
                          <a:solidFill>
                            <a:srgbClr val="0000FF"/>
                          </a:solidFill>
                        </a:rPr>
                        <a:t>뿌리발육촉진</a:t>
                      </a:r>
                      <a:r>
                        <a:rPr lang="en-US" altLang="ko-KR" sz="1600" dirty="0" smtClean="0">
                          <a:solidFill>
                            <a:srgbClr val="0000FF"/>
                          </a:solidFill>
                        </a:rPr>
                        <a:t>, </a:t>
                      </a:r>
                      <a:r>
                        <a:rPr lang="ko-KR" altLang="en-US" sz="1600" dirty="0" smtClean="0">
                          <a:solidFill>
                            <a:srgbClr val="0000FF"/>
                          </a:solidFill>
                        </a:rPr>
                        <a:t>병균예방</a:t>
                      </a:r>
                      <a:r>
                        <a:rPr lang="en-US" altLang="ko-KR" sz="1600" dirty="0" smtClean="0">
                          <a:solidFill>
                            <a:srgbClr val="0000FF"/>
                          </a:solidFill>
                        </a:rPr>
                        <a:t>, </a:t>
                      </a:r>
                      <a:r>
                        <a:rPr lang="ko-KR" altLang="en-US" sz="1600" dirty="0" smtClean="0">
                          <a:solidFill>
                            <a:srgbClr val="0000FF"/>
                          </a:solidFill>
                        </a:rPr>
                        <a:t>영양</a:t>
                      </a:r>
                      <a:r>
                        <a:rPr lang="en-US" altLang="ko-KR" sz="1600" dirty="0" smtClean="0">
                          <a:solidFill>
                            <a:srgbClr val="0000FF"/>
                          </a:solidFill>
                        </a:rPr>
                        <a:t>, </a:t>
                      </a:r>
                      <a:r>
                        <a:rPr lang="ko-KR" altLang="en-US" sz="1600" dirty="0" smtClean="0">
                          <a:solidFill>
                            <a:srgbClr val="0000FF"/>
                          </a:solidFill>
                        </a:rPr>
                        <a:t>당도증진</a:t>
                      </a:r>
                      <a:r>
                        <a:rPr lang="en-US" altLang="ko-KR" sz="16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ko-KR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용기</a:t>
                      </a:r>
                      <a:endParaRPr lang="en-US" altLang="ko-KR" dirty="0" smtClean="0">
                        <a:solidFill>
                          <a:srgbClr val="0000FF"/>
                        </a:solidFill>
                      </a:endParaRPr>
                    </a:p>
                    <a:p>
                      <a:pPr latinLnBrk="1"/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생선내장</a:t>
                      </a:r>
                      <a:endParaRPr lang="en-US" altLang="ko-KR" dirty="0" smtClean="0">
                        <a:solidFill>
                          <a:srgbClr val="0000FF"/>
                        </a:solidFill>
                      </a:endParaRPr>
                    </a:p>
                    <a:p>
                      <a:pPr latinLnBrk="1"/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해초</a:t>
                      </a:r>
                      <a:endParaRPr lang="en-US" altLang="ko-KR" dirty="0" smtClean="0">
                        <a:solidFill>
                          <a:srgbClr val="0000FF"/>
                        </a:solidFill>
                      </a:endParaRPr>
                    </a:p>
                    <a:p>
                      <a:pPr latinLnBrk="1"/>
                      <a:r>
                        <a:rPr lang="ko-KR" altLang="en-US" dirty="0" err="1" smtClean="0">
                          <a:solidFill>
                            <a:srgbClr val="0000FF"/>
                          </a:solidFill>
                        </a:rPr>
                        <a:t>게껍데기</a:t>
                      </a:r>
                      <a:endParaRPr lang="en-US" altLang="ko-KR" dirty="0" smtClean="0">
                        <a:solidFill>
                          <a:srgbClr val="0000FF"/>
                        </a:solidFill>
                      </a:endParaRPr>
                    </a:p>
                    <a:p>
                      <a:pPr latinLnBrk="1"/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쌀겨</a:t>
                      </a:r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,</a:t>
                      </a:r>
                      <a:r>
                        <a:rPr lang="ko-KR" altLang="en-US" dirty="0" err="1" smtClean="0">
                          <a:solidFill>
                            <a:srgbClr val="0000FF"/>
                          </a:solidFill>
                        </a:rPr>
                        <a:t>깨묵</a:t>
                      </a:r>
                      <a:endParaRPr lang="en-US" altLang="ko-KR" dirty="0" smtClean="0">
                        <a:solidFill>
                          <a:srgbClr val="0000FF"/>
                        </a:solidFill>
                      </a:endParaRPr>
                    </a:p>
                    <a:p>
                      <a:pPr latinLnBrk="1"/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당밀</a:t>
                      </a:r>
                      <a:endParaRPr lang="en-US" altLang="ko-KR" dirty="0" smtClean="0">
                        <a:solidFill>
                          <a:srgbClr val="0000FF"/>
                        </a:solidFill>
                      </a:endParaRPr>
                    </a:p>
                    <a:p>
                      <a:pPr latinLnBrk="1"/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광합성세균</a:t>
                      </a:r>
                      <a:endParaRPr lang="ko-KR" alt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600L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 10kg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  7kg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  5kg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  2kg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  1L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  3L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600L </a:t>
                      </a:r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용기에 </a:t>
                      </a:r>
                      <a:r>
                        <a:rPr lang="ko-KR" altLang="en-US" dirty="0" err="1" smtClean="0">
                          <a:solidFill>
                            <a:srgbClr val="0000FF"/>
                          </a:solidFill>
                        </a:rPr>
                        <a:t>끊인생선내장과</a:t>
                      </a:r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 바닷물</a:t>
                      </a:r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, </a:t>
                      </a:r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모든 재료를 넣고 햇빛이 </a:t>
                      </a:r>
                      <a:r>
                        <a:rPr lang="ko-KR" altLang="en-US" dirty="0" err="1" smtClean="0">
                          <a:solidFill>
                            <a:srgbClr val="0000FF"/>
                          </a:solidFill>
                        </a:rPr>
                        <a:t>잘드는</a:t>
                      </a:r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 곳에 둔다</a:t>
                      </a:r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. </a:t>
                      </a:r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여름에는 </a:t>
                      </a:r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20-30</a:t>
                      </a:r>
                      <a:r>
                        <a:rPr lang="ko-KR" altLang="en-US" dirty="0" smtClean="0">
                          <a:solidFill>
                            <a:srgbClr val="0000FF"/>
                          </a:solidFill>
                        </a:rPr>
                        <a:t>일이면 냄새가 난다</a:t>
                      </a:r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.</a:t>
                      </a:r>
                      <a:endParaRPr lang="ko-KR" alt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 smtClean="0">
                          <a:solidFill>
                            <a:srgbClr val="0000FF"/>
                          </a:solidFill>
                        </a:rPr>
                        <a:t>토양관주 원액 </a:t>
                      </a:r>
                      <a:r>
                        <a:rPr lang="en-US" altLang="ko-KR" sz="1600" dirty="0" smtClean="0">
                          <a:solidFill>
                            <a:srgbClr val="0000FF"/>
                          </a:solidFill>
                        </a:rPr>
                        <a:t>100</a:t>
                      </a:r>
                      <a:r>
                        <a:rPr lang="ko-KR" altLang="en-US" sz="1600" dirty="0" smtClean="0">
                          <a:solidFill>
                            <a:srgbClr val="0000FF"/>
                          </a:solidFill>
                        </a:rPr>
                        <a:t>배</a:t>
                      </a:r>
                      <a:r>
                        <a:rPr lang="en-US" altLang="ko-KR" sz="1600" dirty="0" smtClean="0">
                          <a:solidFill>
                            <a:srgbClr val="0000FF"/>
                          </a:solidFill>
                        </a:rPr>
                        <a:t>, </a:t>
                      </a:r>
                    </a:p>
                    <a:p>
                      <a:pPr latinLnBrk="1"/>
                      <a:r>
                        <a:rPr lang="ko-KR" altLang="en-US" sz="1600" dirty="0" err="1" smtClean="0">
                          <a:solidFill>
                            <a:srgbClr val="0000FF"/>
                          </a:solidFill>
                        </a:rPr>
                        <a:t>엽면시비</a:t>
                      </a:r>
                      <a:r>
                        <a:rPr lang="ko-KR" altLang="en-US" sz="16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ko-KR" sz="1600" dirty="0" smtClean="0">
                          <a:solidFill>
                            <a:srgbClr val="0000FF"/>
                          </a:solidFill>
                        </a:rPr>
                        <a:t>100-200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188640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ko-KR" sz="2400" b="1" dirty="0" smtClean="0">
                <a:solidFill>
                  <a:srgbClr val="0000FF"/>
                </a:solidFill>
              </a:rPr>
              <a:t>EM </a:t>
            </a:r>
            <a:r>
              <a:rPr lang="ko-KR" altLang="en-US" sz="2400" b="1" dirty="0" smtClean="0">
                <a:solidFill>
                  <a:srgbClr val="0000FF"/>
                </a:solidFill>
              </a:rPr>
              <a:t>친환경 </a:t>
            </a:r>
            <a:r>
              <a:rPr lang="ko-KR" altLang="en-US" sz="2400" b="1" dirty="0" err="1" smtClean="0">
                <a:solidFill>
                  <a:srgbClr val="0000FF"/>
                </a:solidFill>
              </a:rPr>
              <a:t>농자재</a:t>
            </a:r>
            <a:r>
              <a:rPr lang="ko-KR" altLang="en-US" sz="2400" b="1" dirty="0" smtClean="0">
                <a:solidFill>
                  <a:srgbClr val="0000FF"/>
                </a:solidFill>
              </a:rPr>
              <a:t> 만들기</a:t>
            </a:r>
            <a:r>
              <a:rPr lang="en-US" altLang="ko-KR" sz="2400" b="1" dirty="0" smtClean="0">
                <a:solidFill>
                  <a:srgbClr val="0000FF"/>
                </a:solidFill>
              </a:rPr>
              <a:t>(EM</a:t>
            </a:r>
            <a:r>
              <a:rPr lang="ko-KR" altLang="en-US" sz="2400" b="1" dirty="0" smtClean="0">
                <a:solidFill>
                  <a:srgbClr val="0000FF"/>
                </a:solidFill>
              </a:rPr>
              <a:t>센터 제공</a:t>
            </a:r>
            <a:r>
              <a:rPr lang="en-US" altLang="ko-KR" sz="2400" b="1" dirty="0" smtClean="0">
                <a:solidFill>
                  <a:srgbClr val="0000FF"/>
                </a:solidFill>
              </a:rPr>
              <a:t>)</a:t>
            </a:r>
            <a:endParaRPr lang="ko-KR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49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62610"/>
            <a:ext cx="873187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- 3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위는 </a:t>
            </a:r>
            <a:r>
              <a:rPr lang="ko-KR" altLang="en-US" sz="20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비만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으로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21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만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6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천명 </a:t>
            </a:r>
            <a:endParaRPr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- 4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위는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운동 부족은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19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만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1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천명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5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위는 잘못된 </a:t>
            </a:r>
            <a:r>
              <a:rPr lang="ko-KR" altLang="en-US" sz="20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영양 섭취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이중 과도한 염분 섭취가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1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만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2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천명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</a:t>
            </a:r>
            <a:r>
              <a:rPr lang="ko-KR" altLang="en-US" sz="20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오메가</a:t>
            </a:r>
            <a:r>
              <a:rPr lang="en-US" altLang="ko-KR" sz="20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3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지방산 부족이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8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만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4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천명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트랜스 지방 과도 섭취가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8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만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2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천명의 생명을 앗아갔다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</a:p>
          <a:p>
            <a:endParaRPr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○ 술은 여전히 독이면서 약인 것으로 나타났다</a:t>
            </a:r>
            <a:r>
              <a:rPr lang="en-US" altLang="ko-KR" sz="20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 모든 미국인이 적당히 술을 즐겼다면 </a:t>
            </a:r>
            <a:endParaRPr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 2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만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6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천명이 심장병과 당뇨로부터 목숨을 구할 수 있었을 것으로 추정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 그러나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이와는 반대로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9</a:t>
            </a:r>
            <a:r>
              <a:rPr lang="ko-KR" altLang="en-US" sz="20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만명이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과도한 음주로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간경화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췌장염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기타 음주로 인한 폭력 및 사고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)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사망한 것으로 밝혀짐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940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 descr="STA6005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494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2680">
            <a:off x="2457450" y="254000"/>
            <a:ext cx="42291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0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49858" name="Picture 2" descr="C:\Documents and Settings\owner\My Documents\My Pictures\구한말 프랑스우표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255" y="764704"/>
            <a:ext cx="8578225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95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92696"/>
            <a:ext cx="837921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굴림"/>
                <a:ea typeface="굴림"/>
              </a:rPr>
              <a:t>♡ 나 </a:t>
            </a:r>
            <a:r>
              <a:rPr lang="en-US" altLang="ko-K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굴림"/>
                <a:ea typeface="굴림"/>
              </a:rPr>
              <a:t>:</a:t>
            </a:r>
            <a:r>
              <a:rPr lang="ko-KR" alt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굴림"/>
                <a:ea typeface="굴림"/>
              </a:rPr>
              <a:t> 타인 </a:t>
            </a:r>
            <a:r>
              <a:rPr lang="en-US" altLang="ko-K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굴림"/>
                <a:ea typeface="굴림"/>
              </a:rPr>
              <a:t>(</a:t>
            </a:r>
            <a:r>
              <a:rPr lang="ko-KR" alt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굴림"/>
                <a:ea typeface="굴림"/>
              </a:rPr>
              <a:t>상대</a:t>
            </a:r>
            <a:r>
              <a:rPr lang="en-US" altLang="ko-K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굴림"/>
                <a:ea typeface="굴림"/>
              </a:rPr>
              <a:t>)</a:t>
            </a:r>
            <a:r>
              <a:rPr lang="ko-KR" alt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굴림"/>
                <a:ea typeface="굴림"/>
              </a:rPr>
              <a:t>의 관계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ko-KR" alt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굴림"/>
                <a:ea typeface="굴림"/>
              </a:rPr>
              <a:t> 知 </a:t>
            </a:r>
            <a:r>
              <a:rPr lang="en-US" altLang="ko-K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굴림"/>
                <a:ea typeface="굴림"/>
              </a:rPr>
              <a:t>: </a:t>
            </a:r>
            <a:r>
              <a:rPr lang="ko-KR" alt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굴림"/>
                <a:ea typeface="굴림"/>
              </a:rPr>
              <a:t>知 </a:t>
            </a:r>
            <a:r>
              <a:rPr lang="en-US" altLang="ko-K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굴림"/>
                <a:ea typeface="굴림"/>
              </a:rPr>
              <a:t>= </a:t>
            </a:r>
            <a:r>
              <a:rPr lang="ko-KR" alt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굴림"/>
                <a:ea typeface="굴림"/>
              </a:rPr>
              <a:t>아는 길도 물어서 간다 </a:t>
            </a:r>
            <a:endParaRPr lang="en-US" altLang="ko-KR" sz="2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굴림"/>
              <a:ea typeface="굴림"/>
            </a:endParaRPr>
          </a:p>
          <a:p>
            <a:pPr>
              <a:lnSpc>
                <a:spcPct val="200000"/>
              </a:lnSpc>
            </a:pPr>
            <a:r>
              <a:rPr lang="en-US" altLang="ko-KR" sz="2400" b="1" dirty="0" smtClean="0">
                <a:solidFill>
                  <a:srgbClr val="000000"/>
                </a:solidFill>
                <a:latin typeface="굴림"/>
                <a:ea typeface="굴림"/>
              </a:rPr>
              <a:t>   </a:t>
            </a:r>
            <a:r>
              <a:rPr lang="en-US" altLang="ko-KR" sz="2400" b="1" dirty="0" smtClean="0">
                <a:solidFill>
                  <a:srgbClr val="0000FF"/>
                </a:solidFill>
                <a:latin typeface="굴림"/>
                <a:ea typeface="굴림"/>
              </a:rPr>
              <a:t>= ☞</a:t>
            </a:r>
            <a:r>
              <a:rPr lang="ko-KR" altLang="en-US" sz="2400" b="1" dirty="0" smtClean="0">
                <a:solidFill>
                  <a:srgbClr val="0000FF"/>
                </a:solidFill>
                <a:latin typeface="굴림"/>
                <a:ea typeface="굴림"/>
              </a:rPr>
              <a:t> 묻지 않고 가는 것은</a:t>
            </a:r>
            <a:r>
              <a:rPr lang="en-US" altLang="ko-KR" sz="2400" b="1" dirty="0" smtClean="0">
                <a:solidFill>
                  <a:srgbClr val="0000FF"/>
                </a:solidFill>
                <a:latin typeface="굴림"/>
                <a:ea typeface="굴림"/>
              </a:rPr>
              <a:t>~</a:t>
            </a:r>
            <a:r>
              <a:rPr lang="ko-KR" altLang="en-US" sz="2400" b="1" dirty="0" smtClean="0">
                <a:solidFill>
                  <a:srgbClr val="0000FF"/>
                </a:solidFill>
                <a:latin typeface="굴림"/>
                <a:ea typeface="굴림"/>
              </a:rPr>
              <a:t> 아는 길이 아니다</a:t>
            </a:r>
            <a:r>
              <a:rPr lang="en-US" altLang="ko-KR" sz="2400" b="1" dirty="0" smtClean="0">
                <a:solidFill>
                  <a:srgbClr val="0000FF"/>
                </a:solidFill>
                <a:latin typeface="굴림"/>
                <a:ea typeface="굴림"/>
              </a:rPr>
              <a:t>!</a:t>
            </a:r>
            <a:endParaRPr lang="ko-KR" altLang="en-US" sz="2400" b="1" dirty="0" smtClean="0">
              <a:solidFill>
                <a:srgbClr val="0000FF"/>
              </a:solidFill>
              <a:latin typeface="굴림"/>
              <a:ea typeface="굴림"/>
            </a:endParaRPr>
          </a:p>
          <a:p>
            <a:pPr>
              <a:lnSpc>
                <a:spcPct val="200000"/>
              </a:lnSpc>
              <a:buFontTx/>
              <a:buChar char="-"/>
            </a:pPr>
            <a:r>
              <a:rPr lang="ko-KR" altLang="en-US" sz="2400" b="1" dirty="0" smtClean="0">
                <a:solidFill>
                  <a:srgbClr val="CCFFCC"/>
                </a:solidFill>
                <a:latin typeface="굴림"/>
                <a:ea typeface="굴림"/>
              </a:rPr>
              <a:t>지</a:t>
            </a:r>
            <a:r>
              <a:rPr lang="en-US" altLang="ko-KR" sz="2400" b="1" dirty="0" smtClean="0">
                <a:solidFill>
                  <a:srgbClr val="CCFFCC"/>
                </a:solidFill>
                <a:latin typeface="굴림"/>
                <a:ea typeface="굴림"/>
              </a:rPr>
              <a:t>(</a:t>
            </a:r>
            <a:r>
              <a:rPr lang="ko-KR" altLang="en-US" sz="2400" b="1" dirty="0" smtClean="0">
                <a:solidFill>
                  <a:srgbClr val="CCFFCC"/>
                </a:solidFill>
                <a:latin typeface="굴림"/>
                <a:ea typeface="굴림"/>
              </a:rPr>
              <a:t>나</a:t>
            </a:r>
            <a:r>
              <a:rPr lang="en-US" altLang="ko-KR" sz="2400" b="1" dirty="0" smtClean="0">
                <a:solidFill>
                  <a:srgbClr val="CCFFCC"/>
                </a:solidFill>
                <a:latin typeface="굴림"/>
                <a:ea typeface="굴림"/>
              </a:rPr>
              <a:t>) </a:t>
            </a:r>
            <a:r>
              <a:rPr lang="ko-KR" altLang="en-US" sz="2400" b="1" dirty="0" smtClean="0">
                <a:solidFill>
                  <a:srgbClr val="CCFFCC"/>
                </a:solidFill>
                <a:latin typeface="굴림"/>
                <a:ea typeface="굴림"/>
              </a:rPr>
              <a:t>지</a:t>
            </a:r>
            <a:r>
              <a:rPr lang="en-US" altLang="ko-KR" sz="2400" b="1" dirty="0" smtClean="0">
                <a:solidFill>
                  <a:srgbClr val="CCFFCC"/>
                </a:solidFill>
                <a:latin typeface="굴림"/>
                <a:ea typeface="굴림"/>
              </a:rPr>
              <a:t>(</a:t>
            </a:r>
            <a:r>
              <a:rPr lang="ko-KR" altLang="en-US" sz="2400" b="1" dirty="0" smtClean="0">
                <a:solidFill>
                  <a:srgbClr val="CCFFCC"/>
                </a:solidFill>
                <a:latin typeface="굴림"/>
                <a:ea typeface="굴림"/>
              </a:rPr>
              <a:t>타인</a:t>
            </a:r>
            <a:r>
              <a:rPr lang="en-US" altLang="ko-KR" sz="2400" b="1" dirty="0" smtClean="0">
                <a:solidFill>
                  <a:srgbClr val="CCFFCC"/>
                </a:solidFill>
                <a:latin typeface="굴림"/>
                <a:ea typeface="굴림"/>
              </a:rPr>
              <a:t>) : </a:t>
            </a:r>
            <a:r>
              <a:rPr lang="ko-KR" altLang="en-US" sz="2400" b="1" dirty="0" smtClean="0">
                <a:solidFill>
                  <a:srgbClr val="CCFFCC"/>
                </a:solidFill>
                <a:latin typeface="굴림"/>
                <a:ea typeface="굴림"/>
              </a:rPr>
              <a:t>동료 </a:t>
            </a:r>
            <a:endParaRPr lang="en-US" altLang="ko-KR" sz="2400" b="1" dirty="0" smtClean="0">
              <a:solidFill>
                <a:srgbClr val="CCFFCC"/>
              </a:solidFill>
              <a:latin typeface="굴림"/>
              <a:ea typeface="굴림"/>
            </a:endParaRPr>
          </a:p>
          <a:p>
            <a:pPr>
              <a:lnSpc>
                <a:spcPct val="200000"/>
              </a:lnSpc>
            </a:pPr>
            <a:r>
              <a:rPr lang="en-US" altLang="ko-KR" sz="2400" b="1" dirty="0" smtClean="0">
                <a:solidFill>
                  <a:srgbClr val="CCFFCC"/>
                </a:solidFill>
                <a:latin typeface="굴림"/>
                <a:ea typeface="굴림"/>
              </a:rPr>
              <a:t>  </a:t>
            </a:r>
            <a:r>
              <a:rPr lang="ko-KR" altLang="en-US" sz="2400" b="1" dirty="0" smtClean="0">
                <a:solidFill>
                  <a:srgbClr val="CCFFCC"/>
                </a:solidFill>
                <a:latin typeface="굴림"/>
                <a:ea typeface="굴림"/>
              </a:rPr>
              <a:t>→ 유유상종</a:t>
            </a:r>
            <a:r>
              <a:rPr lang="en-US" altLang="ko-KR" sz="2400" b="1" dirty="0" smtClean="0">
                <a:solidFill>
                  <a:srgbClr val="CCFFCC"/>
                </a:solidFill>
                <a:latin typeface="굴림"/>
                <a:ea typeface="굴림"/>
              </a:rPr>
              <a:t>, </a:t>
            </a:r>
            <a:r>
              <a:rPr lang="ko-KR" altLang="en-US" sz="2400" b="1" dirty="0" smtClean="0">
                <a:solidFill>
                  <a:srgbClr val="CCFFCC"/>
                </a:solidFill>
                <a:latin typeface="굴림"/>
                <a:ea typeface="굴림"/>
              </a:rPr>
              <a:t>끼리끼리 모인다</a:t>
            </a:r>
            <a:r>
              <a:rPr lang="en-US" altLang="ko-KR" sz="2400" b="1" dirty="0" smtClean="0">
                <a:solidFill>
                  <a:srgbClr val="CCFFCC"/>
                </a:solidFill>
                <a:latin typeface="굴림"/>
                <a:ea typeface="굴림"/>
              </a:rPr>
              <a:t>. </a:t>
            </a:r>
            <a:r>
              <a:rPr lang="ko-KR" altLang="en-US" sz="2400" b="1" dirty="0" smtClean="0">
                <a:solidFill>
                  <a:srgbClr val="CCFFCC"/>
                </a:solidFill>
                <a:latin typeface="굴림"/>
                <a:ea typeface="굴림"/>
              </a:rPr>
              <a:t>친구역할 </a:t>
            </a:r>
            <a:r>
              <a:rPr lang="en-US" altLang="ko-KR" sz="2400" b="1" dirty="0" smtClean="0">
                <a:solidFill>
                  <a:srgbClr val="CCFFCC"/>
                </a:solidFill>
                <a:latin typeface="굴림"/>
                <a:ea typeface="굴림"/>
              </a:rPr>
              <a:t>+</a:t>
            </a:r>
            <a:r>
              <a:rPr lang="ko-KR" altLang="en-US" sz="2400" b="1" dirty="0" smtClean="0">
                <a:solidFill>
                  <a:srgbClr val="CCFFCC"/>
                </a:solidFill>
                <a:latin typeface="굴림"/>
                <a:ea typeface="굴림"/>
              </a:rPr>
              <a:t>개인차가 있다</a:t>
            </a:r>
            <a:r>
              <a:rPr lang="en-US" altLang="ko-KR" sz="2400" b="1" dirty="0" smtClean="0">
                <a:solidFill>
                  <a:srgbClr val="CCFFCC"/>
                </a:solidFill>
                <a:latin typeface="굴림"/>
                <a:ea typeface="굴림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altLang="ko-KR" sz="2400" b="1" dirty="0" smtClean="0">
                <a:solidFill>
                  <a:srgbClr val="CCFFCC"/>
                </a:solidFill>
                <a:latin typeface="굴림"/>
                <a:ea typeface="굴림"/>
              </a:rPr>
              <a:t>  </a:t>
            </a:r>
            <a:r>
              <a:rPr lang="ko-KR" altLang="en-US" sz="2400" b="1" dirty="0" smtClean="0">
                <a:solidFill>
                  <a:srgbClr val="CCFFCC"/>
                </a:solidFill>
                <a:latin typeface="굴림"/>
                <a:ea typeface="굴림"/>
              </a:rPr>
              <a:t>동료호칭</a:t>
            </a:r>
            <a:r>
              <a:rPr lang="en-US" altLang="ko-KR" sz="2400" b="1" dirty="0" smtClean="0">
                <a:solidFill>
                  <a:srgbClr val="CCFFCC"/>
                </a:solidFill>
                <a:latin typeface="굴림"/>
                <a:ea typeface="굴림"/>
              </a:rPr>
              <a:t>(</a:t>
            </a:r>
            <a:r>
              <a:rPr lang="ko-KR" altLang="en-US" sz="2400" b="1" dirty="0" smtClean="0">
                <a:solidFill>
                  <a:srgbClr val="CCFFCC"/>
                </a:solidFill>
                <a:latin typeface="굴림"/>
                <a:ea typeface="굴림"/>
              </a:rPr>
              <a:t>대표</a:t>
            </a:r>
            <a:r>
              <a:rPr lang="en-US" altLang="ko-KR" sz="2400" b="1" dirty="0" smtClean="0">
                <a:solidFill>
                  <a:srgbClr val="CCFFCC"/>
                </a:solidFill>
                <a:latin typeface="굴림"/>
                <a:ea typeface="굴림"/>
              </a:rPr>
              <a:t>,</a:t>
            </a:r>
            <a:r>
              <a:rPr lang="ko-KR" altLang="en-US" sz="2400" b="1" dirty="0" smtClean="0">
                <a:solidFill>
                  <a:srgbClr val="CCFFCC"/>
                </a:solidFill>
                <a:latin typeface="굴림"/>
                <a:ea typeface="굴림"/>
              </a:rPr>
              <a:t>이사</a:t>
            </a:r>
            <a:r>
              <a:rPr lang="en-US" altLang="ko-KR" sz="2400" b="1" dirty="0" smtClean="0">
                <a:solidFill>
                  <a:srgbClr val="CCFFCC"/>
                </a:solidFill>
                <a:latin typeface="굴림"/>
                <a:ea typeface="굴림"/>
              </a:rPr>
              <a:t>, </a:t>
            </a:r>
            <a:r>
              <a:rPr lang="ko-KR" altLang="en-US" sz="2400" b="1" dirty="0" smtClean="0">
                <a:solidFill>
                  <a:srgbClr val="CCFFCC"/>
                </a:solidFill>
                <a:latin typeface="굴림"/>
                <a:ea typeface="굴림"/>
              </a:rPr>
              <a:t>개인기업</a:t>
            </a:r>
            <a:r>
              <a:rPr lang="en-US" altLang="ko-KR" sz="2400" b="1" dirty="0" smtClean="0">
                <a:solidFill>
                  <a:srgbClr val="CCFFCC"/>
                </a:solidFill>
                <a:latin typeface="굴림"/>
                <a:ea typeface="굴림"/>
              </a:rPr>
              <a:t>), </a:t>
            </a:r>
            <a:r>
              <a:rPr lang="ko-KR" altLang="en-US" sz="2400" b="1" dirty="0" smtClean="0">
                <a:solidFill>
                  <a:srgbClr val="CCFFCC"/>
                </a:solidFill>
                <a:latin typeface="굴림"/>
                <a:ea typeface="굴림"/>
              </a:rPr>
              <a:t>벌집체제</a:t>
            </a:r>
            <a:endParaRPr lang="en-US" altLang="ko-KR" sz="2400" b="1" dirty="0" smtClean="0">
              <a:solidFill>
                <a:srgbClr val="CCFFCC"/>
              </a:solidFill>
              <a:latin typeface="굴림"/>
              <a:ea typeface="굴림"/>
            </a:endParaRPr>
          </a:p>
          <a:p>
            <a:pPr>
              <a:lnSpc>
                <a:spcPct val="200000"/>
              </a:lnSpc>
            </a:pPr>
            <a:r>
              <a:rPr lang="en-US" altLang="ko-KR" sz="2400" b="1" dirty="0" smtClean="0">
                <a:solidFill>
                  <a:srgbClr val="000000"/>
                </a:solidFill>
                <a:latin typeface="굴림"/>
                <a:ea typeface="굴림"/>
              </a:rPr>
              <a:t>  </a:t>
            </a:r>
            <a:r>
              <a:rPr lang="en-US" altLang="ko-KR" sz="2400" b="1" dirty="0" smtClean="0">
                <a:solidFill>
                  <a:srgbClr val="FFFF00"/>
                </a:solidFill>
                <a:latin typeface="굴림"/>
                <a:ea typeface="굴림"/>
              </a:rPr>
              <a:t>(1%</a:t>
            </a:r>
            <a:r>
              <a:rPr lang="ko-KR" altLang="en-US" sz="2400" b="1" dirty="0" smtClean="0">
                <a:solidFill>
                  <a:srgbClr val="FFFF00"/>
                </a:solidFill>
                <a:latin typeface="굴림"/>
                <a:ea typeface="굴림"/>
              </a:rPr>
              <a:t>의 상대는 지금</a:t>
            </a:r>
            <a:r>
              <a:rPr lang="en-US" altLang="ko-KR" sz="2400" b="1" dirty="0" smtClean="0">
                <a:solidFill>
                  <a:srgbClr val="FFFF00"/>
                </a:solidFill>
                <a:latin typeface="굴림"/>
                <a:ea typeface="굴림"/>
              </a:rPr>
              <a:t>, </a:t>
            </a:r>
            <a:r>
              <a:rPr lang="ko-KR" altLang="en-US" sz="2400" b="1" dirty="0" smtClean="0">
                <a:solidFill>
                  <a:srgbClr val="FFFF00"/>
                </a:solidFill>
                <a:latin typeface="굴림"/>
                <a:ea typeface="굴림"/>
              </a:rPr>
              <a:t>어떻게 하고 있는가</a:t>
            </a:r>
            <a:r>
              <a:rPr lang="en-US" altLang="ko-KR" sz="2400" b="1" dirty="0" smtClean="0">
                <a:solidFill>
                  <a:srgbClr val="FFFF00"/>
                </a:solidFill>
                <a:latin typeface="굴림"/>
                <a:ea typeface="굴림"/>
              </a:rPr>
              <a:t>?)</a:t>
            </a:r>
            <a:endParaRPr lang="ko-KR" altLang="en-US" sz="2400" b="1" dirty="0">
              <a:solidFill>
                <a:srgbClr val="FFFF00"/>
              </a:solidFill>
              <a:latin typeface="굴림"/>
              <a:ea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val="48362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908720"/>
            <a:ext cx="8496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ko-KR" sz="2400" b="1" dirty="0" smtClean="0">
                <a:solidFill>
                  <a:srgbClr val="CCFFCC"/>
                </a:solidFill>
              </a:rPr>
              <a:t>- </a:t>
            </a:r>
            <a:r>
              <a:rPr lang="ko-KR" altLang="en-US" sz="2400" b="1" dirty="0" smtClean="0">
                <a:solidFill>
                  <a:srgbClr val="CCFFCC"/>
                </a:solidFill>
              </a:rPr>
              <a:t>지 </a:t>
            </a:r>
            <a:r>
              <a:rPr lang="en-US" altLang="ko-KR" sz="2400" b="1" dirty="0" smtClean="0">
                <a:solidFill>
                  <a:srgbClr val="CCFFCC"/>
                </a:solidFill>
              </a:rPr>
              <a:t>: </a:t>
            </a:r>
            <a:r>
              <a:rPr lang="ko-KR" altLang="en-US" sz="2400" b="1" dirty="0" smtClean="0">
                <a:solidFill>
                  <a:srgbClr val="CCFFCC"/>
                </a:solidFill>
              </a:rPr>
              <a:t>부지</a:t>
            </a:r>
            <a:r>
              <a:rPr lang="en-US" altLang="ko-KR" sz="2400" b="1" dirty="0" smtClean="0">
                <a:solidFill>
                  <a:srgbClr val="CCFFCC"/>
                </a:solidFill>
              </a:rPr>
              <a:t>(</a:t>
            </a:r>
            <a:r>
              <a:rPr lang="ko-KR" altLang="en-US" sz="2400" b="1" dirty="0" err="1" smtClean="0">
                <a:solidFill>
                  <a:srgbClr val="CCFFCC"/>
                </a:solidFill>
              </a:rPr>
              <a:t>연결망</a:t>
            </a:r>
            <a:r>
              <a:rPr lang="ko-KR" altLang="en-US" sz="2400" b="1" dirty="0" smtClean="0">
                <a:solidFill>
                  <a:srgbClr val="CCFFCC"/>
                </a:solidFill>
              </a:rPr>
              <a:t> 확대 조건</a:t>
            </a:r>
            <a:r>
              <a:rPr lang="en-US" altLang="ko-KR" sz="2400" b="1" dirty="0" smtClean="0">
                <a:solidFill>
                  <a:srgbClr val="CCFFCC"/>
                </a:solidFill>
              </a:rPr>
              <a:t>) : </a:t>
            </a:r>
            <a:r>
              <a:rPr lang="ko-KR" altLang="en-US" sz="2400" b="1" dirty="0" err="1" smtClean="0">
                <a:solidFill>
                  <a:srgbClr val="CCFFCC"/>
                </a:solidFill>
              </a:rPr>
              <a:t>도움주고</a:t>
            </a:r>
            <a:endParaRPr lang="ko-KR" altLang="en-US" sz="2400" b="1" dirty="0" smtClean="0">
              <a:solidFill>
                <a:srgbClr val="CCFFCC"/>
              </a:solidFill>
            </a:endParaRPr>
          </a:p>
          <a:p>
            <a:pPr>
              <a:lnSpc>
                <a:spcPct val="250000"/>
              </a:lnSpc>
            </a:pPr>
            <a:r>
              <a:rPr lang="en-US" altLang="ko-KR" sz="2400" b="1" dirty="0" smtClean="0">
                <a:solidFill>
                  <a:srgbClr val="CCFFCC"/>
                </a:solidFill>
              </a:rPr>
              <a:t>- </a:t>
            </a:r>
            <a:r>
              <a:rPr lang="ko-KR" altLang="en-US" sz="2400" b="1" dirty="0" smtClean="0">
                <a:solidFill>
                  <a:srgbClr val="CCFFCC"/>
                </a:solidFill>
              </a:rPr>
              <a:t>부지 </a:t>
            </a:r>
            <a:r>
              <a:rPr lang="en-US" altLang="ko-KR" sz="2400" b="1" dirty="0" smtClean="0">
                <a:solidFill>
                  <a:srgbClr val="CCFFCC"/>
                </a:solidFill>
              </a:rPr>
              <a:t>: </a:t>
            </a:r>
            <a:r>
              <a:rPr lang="ko-KR" altLang="en-US" sz="2400" b="1" dirty="0" smtClean="0">
                <a:solidFill>
                  <a:srgbClr val="CCFFCC"/>
                </a:solidFill>
              </a:rPr>
              <a:t>지 </a:t>
            </a:r>
            <a:r>
              <a:rPr lang="en-US" altLang="ko-KR" sz="2400" b="1" dirty="0" smtClean="0">
                <a:solidFill>
                  <a:srgbClr val="CCFFCC"/>
                </a:solidFill>
              </a:rPr>
              <a:t>(</a:t>
            </a:r>
            <a:r>
              <a:rPr lang="ko-KR" altLang="en-US" sz="2400" b="1" dirty="0" smtClean="0">
                <a:solidFill>
                  <a:srgbClr val="CCFFCC"/>
                </a:solidFill>
              </a:rPr>
              <a:t>자신이 필요한 지식</a:t>
            </a:r>
            <a:r>
              <a:rPr lang="en-US" altLang="ko-KR" sz="2400" b="1" dirty="0" smtClean="0">
                <a:solidFill>
                  <a:srgbClr val="CCFFCC"/>
                </a:solidFill>
              </a:rPr>
              <a:t>) : </a:t>
            </a:r>
            <a:r>
              <a:rPr lang="ko-KR" altLang="en-US" sz="2400" b="1" dirty="0" err="1" smtClean="0">
                <a:solidFill>
                  <a:srgbClr val="CCFFCC"/>
                </a:solidFill>
              </a:rPr>
              <a:t>도움받고</a:t>
            </a:r>
            <a:endParaRPr lang="ko-KR" altLang="en-US" sz="2400" b="1" dirty="0" smtClean="0">
              <a:solidFill>
                <a:srgbClr val="CCFFCC"/>
              </a:solidFill>
            </a:endParaRPr>
          </a:p>
          <a:p>
            <a:pPr>
              <a:lnSpc>
                <a:spcPct val="250000"/>
              </a:lnSpc>
              <a:buFontTx/>
              <a:buChar char="-"/>
            </a:pPr>
            <a:r>
              <a:rPr lang="ko-KR" altLang="en-US" sz="2400" b="1" dirty="0" smtClean="0">
                <a:solidFill>
                  <a:srgbClr val="CCFFCC"/>
                </a:solidFill>
              </a:rPr>
              <a:t> </a:t>
            </a:r>
            <a:r>
              <a:rPr lang="ko-KR" altLang="en-US" sz="2400" b="1" dirty="0" smtClean="0">
                <a:solidFill>
                  <a:srgbClr val="FFFF00"/>
                </a:solidFill>
              </a:rPr>
              <a:t>부지 </a:t>
            </a:r>
            <a:r>
              <a:rPr lang="en-US" altLang="ko-KR" sz="2400" b="1" dirty="0" smtClean="0">
                <a:solidFill>
                  <a:srgbClr val="FFFF00"/>
                </a:solidFill>
              </a:rPr>
              <a:t>: </a:t>
            </a:r>
            <a:r>
              <a:rPr lang="ko-KR" altLang="en-US" sz="2400" b="1" dirty="0" smtClean="0">
                <a:solidFill>
                  <a:srgbClr val="FFFF00"/>
                </a:solidFill>
              </a:rPr>
              <a:t>부지 </a:t>
            </a:r>
            <a:r>
              <a:rPr lang="en-US" altLang="ko-KR" sz="2400" b="1" dirty="0" smtClean="0">
                <a:solidFill>
                  <a:srgbClr val="FFFF00"/>
                </a:solidFill>
              </a:rPr>
              <a:t>(</a:t>
            </a:r>
            <a:r>
              <a:rPr lang="ko-KR" altLang="en-US" sz="2400" b="1" dirty="0" smtClean="0">
                <a:solidFill>
                  <a:srgbClr val="FFFF00"/>
                </a:solidFill>
              </a:rPr>
              <a:t>미래지식</a:t>
            </a:r>
            <a:r>
              <a:rPr lang="en-US" altLang="ko-KR" sz="2400" b="1" dirty="0" smtClean="0">
                <a:solidFill>
                  <a:srgbClr val="FFFF00"/>
                </a:solidFill>
              </a:rPr>
              <a:t>) : </a:t>
            </a:r>
            <a:r>
              <a:rPr lang="ko-KR" altLang="en-US" sz="2400" b="1" dirty="0" smtClean="0">
                <a:solidFill>
                  <a:srgbClr val="FFFF00"/>
                </a:solidFill>
              </a:rPr>
              <a:t>지식 가치창조</a:t>
            </a:r>
            <a:r>
              <a:rPr lang="en-US" altLang="ko-KR" sz="2400" b="1" dirty="0" smtClean="0"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250000"/>
              </a:lnSpc>
            </a:pPr>
            <a:r>
              <a:rPr lang="ko-KR" alt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→ 결국은 우리가 </a:t>
            </a:r>
            <a:r>
              <a:rPr lang="ko-KR" altLang="en-US" sz="2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모르는게</a:t>
            </a:r>
            <a:r>
              <a:rPr lang="ko-KR" alt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ko-K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ko-KR" alt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미래</a:t>
            </a:r>
            <a:r>
              <a:rPr lang="en-US" altLang="ko-K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  <a:r>
              <a:rPr lang="ko-KR" alt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자산</a:t>
            </a:r>
            <a:r>
              <a:rPr lang="en-US" altLang="ko-K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?</a:t>
            </a:r>
            <a:r>
              <a:rPr lang="ko-KR" alt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ko-KR" altLang="en-US" sz="2400" b="1" dirty="0" smtClean="0">
                <a:solidFill>
                  <a:srgbClr val="FF00FF"/>
                </a:solidFill>
              </a:rPr>
              <a:t>→ 나선형 우주폭발</a:t>
            </a:r>
            <a:endParaRPr lang="ko-KR" altLang="en-US" sz="24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5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76672"/>
            <a:ext cx="76328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400" dirty="0" smtClean="0">
                <a:solidFill>
                  <a:srgbClr val="FFFF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♧ 정리단계 </a:t>
            </a:r>
            <a:r>
              <a:rPr lang="en-US" altLang="ko-KR" sz="2400" dirty="0" smtClean="0">
                <a:solidFill>
                  <a:srgbClr val="FFFF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sz="2400" dirty="0" smtClean="0">
                <a:solidFill>
                  <a:srgbClr val="FFFF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행운을 잡아라</a:t>
            </a:r>
            <a:r>
              <a:rPr lang="en-US" altLang="ko-KR" sz="2400" dirty="0" smtClean="0">
                <a:solidFill>
                  <a:srgbClr val="FFFF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2400" dirty="0" smtClean="0">
                <a:solidFill>
                  <a:srgbClr val="FFFF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마지막에</a:t>
            </a:r>
            <a:r>
              <a:rPr lang="en-US" altLang="ko-KR" sz="2400" dirty="0" smtClean="0">
                <a:solidFill>
                  <a:srgbClr val="FFFF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~)</a:t>
            </a:r>
            <a:endParaRPr lang="ko-KR" altLang="en-US" sz="2400" dirty="0" smtClean="0">
              <a:solidFill>
                <a:srgbClr val="FFFF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400" b="1" dirty="0" smtClean="0">
                <a:solidFill>
                  <a:srgbClr val="C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www.organic.or.kr</a:t>
            </a:r>
            <a:r>
              <a:rPr lang="en-US" altLang="ko-KR" sz="2400" dirty="0" smtClean="0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2400" dirty="0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sz="2400" dirty="0" err="1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한국유기농협회</a:t>
            </a:r>
            <a:endParaRPr lang="ko-KR" altLang="en-US" sz="2400" dirty="0">
              <a:solidFill>
                <a:srgbClr val="00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400" b="1" u="sng" dirty="0" smtClean="0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  <a:hlinkClick r:id="rId2" action="ppaction://hlinkfile"/>
              </a:rPr>
              <a:t>www.naturei.net</a:t>
            </a:r>
            <a:r>
              <a:rPr lang="ko-KR" altLang="en-US" sz="2400" b="1" u="sng" dirty="0" smtClean="0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2400" b="1" u="sng" dirty="0" smtClean="0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sz="2400" b="1" u="sng" dirty="0" smtClean="0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자연을 닮은 사람들</a:t>
            </a:r>
            <a:endParaRPr lang="ko-KR" altLang="en-US" sz="2400" dirty="0" smtClean="0">
              <a:solidFill>
                <a:srgbClr val="00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400" b="1" u="sng" dirty="0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  <a:hlinkClick r:id="rId3"/>
              </a:rPr>
              <a:t>http://</a:t>
            </a:r>
            <a:r>
              <a:rPr lang="en-US" altLang="ko-KR" sz="2400" b="1" u="sng" dirty="0" smtClean="0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  <a:hlinkClick r:id="rId3"/>
              </a:rPr>
              <a:t>www.emcenter.or.kr</a:t>
            </a:r>
            <a:r>
              <a:rPr lang="en-US" altLang="ko-KR" sz="2400" b="1" u="sng" dirty="0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  <a:hlinkClick r:id="rId3"/>
              </a:rPr>
              <a:t> </a:t>
            </a:r>
            <a:r>
              <a:rPr lang="en-US" altLang="ko-KR" sz="2400" b="1" u="sng" dirty="0" smtClean="0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  <a:hlinkClick r:id="rId3"/>
              </a:rPr>
              <a:t>: </a:t>
            </a:r>
            <a:r>
              <a:rPr lang="ko-KR" altLang="en-US" sz="2400" b="1" u="sng" dirty="0" smtClean="0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  <a:hlinkClick r:id="rId3"/>
              </a:rPr>
              <a:t>미생물환경센터</a:t>
            </a:r>
            <a:endParaRPr lang="en-US" altLang="ko-KR" sz="2400" b="1" u="sng" dirty="0">
              <a:solidFill>
                <a:srgbClr val="000000"/>
              </a:solidFill>
              <a:latin typeface="HY강B" panose="02030600000101010101" pitchFamily="18" charset="-127"/>
              <a:ea typeface="HY강B" panose="02030600000101010101" pitchFamily="18" charset="-127"/>
              <a:hlinkClick r:id="rId3"/>
            </a:endParaRPr>
          </a:p>
          <a:p>
            <a:pPr>
              <a:lnSpc>
                <a:spcPct val="200000"/>
              </a:lnSpc>
            </a:pPr>
            <a:r>
              <a:rPr lang="en-US" altLang="ko-KR" sz="2400" b="1" u="sng" dirty="0" smtClean="0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  <a:hlinkClick r:id="rId3"/>
              </a:rPr>
              <a:t>www.62nong.org</a:t>
            </a:r>
            <a:r>
              <a:rPr lang="en-US" altLang="ko-KR" sz="2400" b="1" u="sng" dirty="0" smtClean="0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: </a:t>
            </a:r>
            <a:r>
              <a:rPr lang="ko-KR" altLang="en-US" sz="2400" b="1" u="sng" dirty="0" err="1" smtClean="0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유기농</a:t>
            </a:r>
            <a:endParaRPr lang="en-US" altLang="ko-KR" sz="2400" b="1" u="sng" dirty="0" smtClean="0">
              <a:solidFill>
                <a:srgbClr val="00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400" b="1" u="sng" dirty="0" smtClean="0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  <a:hlinkClick r:id="rId4"/>
              </a:rPr>
              <a:t>www.rda.go.kr</a:t>
            </a:r>
            <a:r>
              <a:rPr lang="en-US" altLang="ko-KR" sz="2400" b="1" u="sng" dirty="0" smtClean="0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: </a:t>
            </a:r>
            <a:r>
              <a:rPr lang="ko-KR" altLang="en-US" sz="2400" b="1" u="sng" dirty="0" smtClean="0">
                <a:solidFill>
                  <a:srgbClr val="00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농촌진흥청</a:t>
            </a:r>
            <a:endParaRPr lang="en-US" altLang="ko-KR" sz="2400" b="1" u="sng" dirty="0" smtClean="0">
              <a:solidFill>
                <a:srgbClr val="00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669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00">
              <a:solidFill>
                <a:srgbClr val="000000"/>
              </a:solidFill>
            </a:endParaRPr>
          </a:p>
        </p:txBody>
      </p:sp>
      <p:pic>
        <p:nvPicPr>
          <p:cNvPr id="95233" name="_x69802824" descr="DRW00000facbf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659841" cy="381642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5157192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0000FF"/>
                </a:solidFill>
              </a:rPr>
              <a:t>그림</a:t>
            </a:r>
            <a:r>
              <a:rPr lang="en-US" altLang="ko-KR" sz="2400" b="1" dirty="0" smtClean="0">
                <a:solidFill>
                  <a:srgbClr val="0000FF"/>
                </a:solidFill>
              </a:rPr>
              <a:t>. 2. </a:t>
            </a:r>
            <a:r>
              <a:rPr lang="ko-KR" altLang="en-US" sz="2400" b="1" dirty="0" smtClean="0">
                <a:solidFill>
                  <a:srgbClr val="0000FF"/>
                </a:solidFill>
              </a:rPr>
              <a:t>친환경농산물의 유통 경로</a:t>
            </a:r>
            <a:endParaRPr lang="ko-KR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3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836712"/>
            <a:ext cx="802495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err="1" smtClean="0">
                <a:solidFill>
                  <a:srgbClr val="FFFF00"/>
                </a:solidFill>
              </a:rPr>
              <a:t>유기농은</a:t>
            </a:r>
            <a:r>
              <a:rPr lang="ko-KR" altLang="en-US" sz="2400" b="1" dirty="0" smtClean="0">
                <a:solidFill>
                  <a:srgbClr val="FFFF00"/>
                </a:solidFill>
              </a:rPr>
              <a:t> </a:t>
            </a:r>
            <a:r>
              <a:rPr lang="ko-KR" alt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세계의 흐름과 지구환경 변화</a:t>
            </a:r>
            <a:r>
              <a:rPr lang="en-US" altLang="ko-KR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</a:t>
            </a:r>
            <a:r>
              <a:rPr lang="ko-KR" alt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대상지역의 조사</a:t>
            </a:r>
            <a:r>
              <a:rPr lang="en-US" altLang="ko-KR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소비자의 건강 등을 포함한 선호도 조사 등의</a:t>
            </a:r>
            <a:r>
              <a:rPr lang="ko-KR" altLang="en-US" sz="2400" b="1" dirty="0" smtClean="0">
                <a:solidFill>
                  <a:srgbClr val="000000"/>
                </a:solidFill>
              </a:rPr>
              <a:t> </a:t>
            </a:r>
            <a:endParaRPr lang="en-US" altLang="ko-KR" sz="2400" b="1" dirty="0" smtClean="0">
              <a:solidFill>
                <a:srgbClr val="00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2400" b="1" dirty="0" smtClean="0">
                <a:solidFill>
                  <a:srgbClr val="FFFF00"/>
                </a:solidFill>
              </a:rPr>
              <a:t>1. </a:t>
            </a:r>
            <a:r>
              <a:rPr lang="ko-KR" altLang="en-US" sz="2400" b="1" dirty="0" smtClean="0">
                <a:solidFill>
                  <a:srgbClr val="FFFF00"/>
                </a:solidFill>
              </a:rPr>
              <a:t>정확한 현황파악의 기본적 지식과 </a:t>
            </a:r>
            <a:endParaRPr lang="en-US" altLang="ko-KR" sz="2400" b="1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2. </a:t>
            </a:r>
            <a:r>
              <a:rPr lang="ko-KR" alt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우리나라 </a:t>
            </a:r>
            <a:r>
              <a:rPr lang="ko-KR" altLang="en-US" sz="24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비전있는</a:t>
            </a:r>
            <a:r>
              <a:rPr lang="ko-KR" alt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연구와 정책에 따른 </a:t>
            </a:r>
            <a:endParaRPr lang="en-US" altLang="ko-KR" sz="2400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세계를 이끌어 갈 지혜</a:t>
            </a:r>
            <a:r>
              <a:rPr lang="en-US" altLang="ko-KR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</a:t>
            </a:r>
            <a:r>
              <a:rPr lang="ko-KR" alt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그리고 </a:t>
            </a:r>
            <a:endParaRPr lang="en-US" altLang="ko-KR" sz="2400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b="1" dirty="0" smtClean="0">
                <a:solidFill>
                  <a:srgbClr val="FFFF00"/>
                </a:solidFill>
              </a:rPr>
              <a:t>3. </a:t>
            </a:r>
            <a:r>
              <a:rPr lang="ko-KR" altLang="en-US" sz="2400" b="1" dirty="0" smtClean="0">
                <a:solidFill>
                  <a:srgbClr val="FFFF00"/>
                </a:solidFill>
              </a:rPr>
              <a:t>이러한 여건을 감안한 국민의식에 따른 합리적 결정이 </a:t>
            </a:r>
            <a:endParaRPr lang="en-US" altLang="ko-KR" sz="2400" b="1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FF00"/>
                </a:solidFill>
              </a:rPr>
              <a:t>   우리나라의 발전을 위한 미래 유기농업을 </a:t>
            </a:r>
            <a:endParaRPr lang="en-US" altLang="ko-KR" sz="2400" b="1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FF00"/>
                </a:solidFill>
              </a:rPr>
              <a:t>   밝히는 빛이 될 것이다</a:t>
            </a:r>
            <a:r>
              <a:rPr lang="en-US" altLang="ko-KR" sz="2400" b="1" dirty="0" smtClean="0">
                <a:solidFill>
                  <a:srgbClr val="FFFF00"/>
                </a:solidFill>
              </a:rPr>
              <a:t>.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081806"/>
              </p:ext>
            </p:extLst>
          </p:nvPr>
        </p:nvGraphicFramePr>
        <p:xfrm>
          <a:off x="595900" y="44624"/>
          <a:ext cx="7720515" cy="6817299"/>
        </p:xfrm>
        <a:graphic>
          <a:graphicData uri="http://schemas.openxmlformats.org/drawingml/2006/table">
            <a:tbl>
              <a:tblPr/>
              <a:tblGrid>
                <a:gridCol w="1386008"/>
                <a:gridCol w="1294363"/>
                <a:gridCol w="1294363"/>
                <a:gridCol w="1156894"/>
                <a:gridCol w="1294363"/>
                <a:gridCol w="1294524"/>
              </a:tblGrid>
              <a:tr h="436111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신의관점</a:t>
                      </a: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세속의 관점</a:t>
                      </a:r>
                      <a:endParaRPr lang="ko-KR" altLang="en-US" sz="1300" b="1" kern="0" spc="0" dirty="0">
                        <a:solidFill>
                          <a:srgbClr val="0066C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수준</a:t>
                      </a:r>
                      <a:endParaRPr lang="ko-KR" altLang="en-US" sz="1300" b="1" kern="0" spc="0" dirty="0">
                        <a:solidFill>
                          <a:srgbClr val="0066C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대수의 수치</a:t>
                      </a:r>
                      <a:endParaRPr lang="ko-KR" altLang="en-US" sz="1300" b="1" kern="0" spc="0" dirty="0">
                        <a:solidFill>
                          <a:srgbClr val="0066C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감정</a:t>
                      </a:r>
                      <a:endParaRPr lang="ko-KR" altLang="en-US" sz="1300" b="1" kern="0" spc="0" dirty="0">
                        <a:solidFill>
                          <a:srgbClr val="0066C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과정</a:t>
                      </a:r>
                      <a:endParaRPr lang="ko-KR" altLang="en-US" sz="1300" b="1" kern="0" spc="0" dirty="0">
                        <a:solidFill>
                          <a:srgbClr val="0066C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5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자아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존재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깨달음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700-1000</a:t>
                      </a:r>
                      <a:endParaRPr 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언어 이전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순수 의식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375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항상 존재하는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완전한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평화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600</a:t>
                      </a:r>
                      <a:endParaRPr 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축복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자각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375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하나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전부 갖춘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기쁨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540</a:t>
                      </a:r>
                      <a:endParaRPr 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고요함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거룩함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375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bg1"/>
                          </a:solidFill>
                          <a:effectLst/>
                          <a:ea typeface="맑은 고딕"/>
                        </a:rPr>
                        <a:t>사랑</a:t>
                      </a:r>
                      <a:endParaRPr lang="ko-KR" altLang="en-US" sz="13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bg1"/>
                          </a:solidFill>
                          <a:effectLst/>
                          <a:ea typeface="맑은 고딕"/>
                        </a:rPr>
                        <a:t>자비로운</a:t>
                      </a:r>
                      <a:endParaRPr lang="ko-KR" altLang="en-US" sz="13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bg1"/>
                          </a:solidFill>
                          <a:effectLst/>
                          <a:ea typeface="맑은 고딕"/>
                        </a:rPr>
                        <a:t>사랑</a:t>
                      </a:r>
                      <a:endParaRPr lang="ko-KR" altLang="en-US" sz="13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</a:rPr>
                        <a:t>500</a:t>
                      </a:r>
                      <a:endParaRPr lang="en-US" sz="13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bg1"/>
                          </a:solidFill>
                          <a:effectLst/>
                          <a:ea typeface="맑은 고딕"/>
                        </a:rPr>
                        <a:t>존경</a:t>
                      </a:r>
                      <a:endParaRPr lang="ko-KR" altLang="en-US" sz="13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bg1"/>
                          </a:solidFill>
                          <a:effectLst/>
                          <a:ea typeface="맑은 고딕"/>
                        </a:rPr>
                        <a:t>계시</a:t>
                      </a:r>
                      <a:endParaRPr lang="ko-KR" altLang="en-US" sz="13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5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현명함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의미 있는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이성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400</a:t>
                      </a:r>
                      <a:endParaRPr 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이해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추상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375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인정 많은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화목한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포용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350</a:t>
                      </a:r>
                      <a:endParaRPr 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용서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초월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375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감화 주는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희망이 찬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자발성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310</a:t>
                      </a:r>
                      <a:endParaRPr 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낙관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의향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375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능력이 있는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만족한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중용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250</a:t>
                      </a:r>
                      <a:endParaRPr 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신뢰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해방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375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bg1"/>
                          </a:solidFill>
                          <a:effectLst/>
                          <a:ea typeface="맑은 고딕"/>
                        </a:rPr>
                        <a:t>용납하는</a:t>
                      </a:r>
                      <a:endParaRPr lang="ko-KR" altLang="en-US" sz="13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bg1"/>
                          </a:solidFill>
                          <a:effectLst/>
                          <a:ea typeface="맑은 고딕"/>
                        </a:rPr>
                        <a:t>가능한</a:t>
                      </a:r>
                      <a:endParaRPr lang="ko-KR" altLang="en-US" sz="13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bg1"/>
                          </a:solidFill>
                          <a:effectLst/>
                          <a:ea typeface="맑은 고딕"/>
                        </a:rPr>
                        <a:t>용기</a:t>
                      </a:r>
                      <a:endParaRPr lang="ko-KR" altLang="en-US" sz="13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chemeClr val="bg1"/>
                          </a:solidFill>
                          <a:effectLst/>
                          <a:latin typeface="맑은 고딕"/>
                        </a:rPr>
                        <a:t>200</a:t>
                      </a:r>
                      <a:endParaRPr lang="en-US" sz="13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bg1"/>
                          </a:solidFill>
                          <a:effectLst/>
                          <a:ea typeface="맑은 고딕"/>
                        </a:rPr>
                        <a:t>긍정</a:t>
                      </a:r>
                      <a:endParaRPr lang="ko-KR" altLang="en-US" sz="13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chemeClr val="bg1"/>
                          </a:solidFill>
                          <a:effectLst/>
                          <a:ea typeface="맑은 고딕"/>
                        </a:rPr>
                        <a:t>힘을 주는</a:t>
                      </a:r>
                      <a:endParaRPr lang="ko-KR" altLang="en-US" sz="1300" b="1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75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무관심한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요구가 많은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자존심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175</a:t>
                      </a:r>
                      <a:endParaRPr 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경멸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과장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375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복수에 찬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적대의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분노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150</a:t>
                      </a:r>
                      <a:endParaRPr 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미움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공격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375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부정하는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실망하는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욕망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125</a:t>
                      </a:r>
                      <a:endParaRPr 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갈망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구속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375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징벌의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무서운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두려움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100</a:t>
                      </a:r>
                      <a:endParaRPr 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근심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물러남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375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경멸의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비극의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슬픔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75</a:t>
                      </a:r>
                      <a:endParaRPr 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후회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낙담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375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비난하는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절망의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무기력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50</a:t>
                      </a:r>
                      <a:endParaRPr 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절망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포기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375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원한을 품음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사악한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죄의식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30</a:t>
                      </a:r>
                      <a:endParaRPr 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비난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파괴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375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멸시하는</a:t>
                      </a:r>
                      <a:endParaRPr lang="ko-KR" altLang="en-US" sz="13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비참한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수치심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20</a:t>
                      </a:r>
                      <a:endParaRPr 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굴욕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1" kern="0" spc="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제거</a:t>
                      </a:r>
                      <a:endParaRPr lang="ko-KR" altLang="en-US" sz="13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372" marR="58372" marT="29186" marB="2918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88433" y="779319"/>
            <a:ext cx="492443" cy="38032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2000" b="1" dirty="0">
                <a:solidFill>
                  <a:srgbClr val="FFFF00"/>
                </a:solidFill>
              </a:rPr>
              <a:t>※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의식의 수준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(</a:t>
            </a:r>
            <a:r>
              <a:rPr lang="ko-KR" altLang="en-US" sz="2000" b="1" dirty="0" err="1" smtClean="0">
                <a:solidFill>
                  <a:srgbClr val="FFFF00"/>
                </a:solidFill>
              </a:rPr>
              <a:t>데이비스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 </a:t>
            </a:r>
            <a:r>
              <a:rPr lang="ko-KR" altLang="en-US" sz="2000" b="1" dirty="0" err="1" smtClean="0">
                <a:solidFill>
                  <a:srgbClr val="FFFF00"/>
                </a:solidFill>
              </a:rPr>
              <a:t>호킨스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)</a:t>
            </a:r>
            <a:endParaRPr lang="ko-KR" alt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829105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800" b="1" dirty="0" smtClean="0">
                <a:solidFill>
                  <a:srgbClr val="FFFF00"/>
                </a:solidFill>
              </a:rPr>
              <a:t>※ </a:t>
            </a:r>
            <a:r>
              <a:rPr lang="ko-KR" altLang="en-US" sz="2800" b="1" dirty="0" smtClean="0">
                <a:solidFill>
                  <a:srgbClr val="FFFF00"/>
                </a:solidFill>
              </a:rPr>
              <a:t>의식의 지도</a:t>
            </a:r>
            <a:r>
              <a:rPr lang="en-US" altLang="ko-KR" sz="2800" b="1" dirty="0" smtClean="0">
                <a:solidFill>
                  <a:srgbClr val="0000FF"/>
                </a:solidFill>
              </a:rPr>
              <a:t>(</a:t>
            </a:r>
            <a:r>
              <a:rPr lang="ko-KR" altLang="en-US" sz="2800" b="1" dirty="0" smtClean="0">
                <a:solidFill>
                  <a:srgbClr val="0000FF"/>
                </a:solidFill>
              </a:rPr>
              <a:t>긍정의 마음이 도달하면 실행</a:t>
            </a:r>
            <a:r>
              <a:rPr lang="en-US" altLang="ko-KR" sz="2800" b="1" dirty="0" smtClean="0">
                <a:solidFill>
                  <a:srgbClr val="0000FF"/>
                </a:solidFill>
              </a:rPr>
              <a:t>)</a:t>
            </a:r>
            <a:endParaRPr lang="ko-KR" altLang="en-US" sz="2800" b="1" dirty="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sz="2800" b="1" dirty="0" smtClean="0">
                <a:solidFill>
                  <a:srgbClr val="FFFFFF"/>
                </a:solidFill>
              </a:rPr>
              <a:t>○ 정체 </a:t>
            </a:r>
            <a:r>
              <a:rPr lang="en-US" altLang="ko-KR" sz="2800" b="1" dirty="0" smtClean="0">
                <a:solidFill>
                  <a:srgbClr val="FFFFFF"/>
                </a:solidFill>
              </a:rPr>
              <a:t>: </a:t>
            </a:r>
            <a:r>
              <a:rPr lang="ko-KR" altLang="en-US" sz="2800" b="1" dirty="0" smtClean="0">
                <a:solidFill>
                  <a:srgbClr val="FFFFFF"/>
                </a:solidFill>
              </a:rPr>
              <a:t>고인 물은 썩는다</a:t>
            </a:r>
            <a:r>
              <a:rPr lang="en-US" altLang="ko-KR" sz="2800" b="1" dirty="0" smtClean="0">
                <a:solidFill>
                  <a:srgbClr val="FFFFFF"/>
                </a:solidFill>
              </a:rPr>
              <a:t> :(</a:t>
            </a:r>
            <a:r>
              <a:rPr lang="ko-KR" altLang="en-US" sz="2800" b="1" dirty="0" smtClean="0">
                <a:solidFill>
                  <a:srgbClr val="FFFFFF"/>
                </a:solidFill>
              </a:rPr>
              <a:t>고인 물로 인식</a:t>
            </a:r>
            <a:r>
              <a:rPr lang="en-US" altLang="ko-KR" sz="2800" b="1" dirty="0" smtClean="0">
                <a:solidFill>
                  <a:srgbClr val="FFFFFF"/>
                </a:solidFill>
              </a:rPr>
              <a:t>)</a:t>
            </a:r>
            <a:endParaRPr lang="ko-KR" altLang="en-US" sz="2800" b="1" dirty="0" smtClean="0">
              <a:solidFill>
                <a:srgbClr val="FFFFFF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sz="2800" b="1" dirty="0" smtClean="0">
                <a:solidFill>
                  <a:srgbClr val="FF00FF"/>
                </a:solidFill>
              </a:rPr>
              <a:t>○ </a:t>
            </a:r>
            <a:r>
              <a:rPr lang="ko-KR" altLang="en-US" sz="2800" b="1" dirty="0">
                <a:solidFill>
                  <a:srgbClr val="FF00FF"/>
                </a:solidFill>
              </a:rPr>
              <a:t>처해진 상황에 감사 </a:t>
            </a:r>
            <a:r>
              <a:rPr lang="en-US" altLang="ko-KR" sz="2800" b="1" dirty="0">
                <a:solidFill>
                  <a:srgbClr val="FF00FF"/>
                </a:solidFill>
              </a:rPr>
              <a:t>: </a:t>
            </a:r>
            <a:r>
              <a:rPr lang="en-US" altLang="ko-KR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☞ </a:t>
            </a:r>
            <a:r>
              <a:rPr lang="ko-KR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거룩한 일 </a:t>
            </a:r>
            <a:r>
              <a:rPr lang="en-US" altLang="ko-KR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→ </a:t>
            </a:r>
            <a:r>
              <a:rPr lang="ko-KR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모두 행복</a:t>
            </a:r>
            <a:r>
              <a:rPr lang="en-US" altLang="ko-KR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endParaRPr lang="en-US" altLang="ko-KR" sz="2800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sz="2800" b="1" dirty="0" smtClean="0">
                <a:solidFill>
                  <a:srgbClr val="FF00FF"/>
                </a:solidFill>
              </a:rPr>
              <a:t>   긍정적 </a:t>
            </a:r>
            <a:r>
              <a:rPr lang="ko-KR" altLang="en-US" sz="2800" b="1" dirty="0">
                <a:solidFill>
                  <a:srgbClr val="FF00FF"/>
                </a:solidFill>
              </a:rPr>
              <a:t>해석이 행복♡</a:t>
            </a:r>
            <a:endParaRPr lang="en-US" altLang="ko-KR" sz="2800" b="1" dirty="0">
              <a:solidFill>
                <a:srgbClr val="FF00FF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sz="2800" b="1" dirty="0">
                <a:solidFill>
                  <a:srgbClr val="FFFF00"/>
                </a:solidFill>
              </a:rPr>
              <a:t>☞ </a:t>
            </a:r>
            <a:r>
              <a:rPr lang="ko-KR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아리랑 ♪</a:t>
            </a:r>
            <a:r>
              <a:rPr lang="ko-KR" altLang="en-US" sz="2800" b="1" dirty="0">
                <a:solidFill>
                  <a:srgbClr val="FFFF00"/>
                </a:solidFill>
              </a:rPr>
              <a:t> 희망의 나라로 </a:t>
            </a:r>
            <a:r>
              <a:rPr lang="ko-KR" altLang="en-US" sz="2800" b="1" dirty="0" smtClean="0">
                <a:solidFill>
                  <a:srgbClr val="FFFF00"/>
                </a:solidFill>
              </a:rPr>
              <a:t>♬</a:t>
            </a:r>
            <a:endParaRPr lang="ko-KR" alt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9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179512" y="404664"/>
            <a:ext cx="878497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kumimoji="0" lang="en-US" altLang="ko-KR" sz="28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Brainstorming = </a:t>
            </a:r>
            <a:r>
              <a:rPr kumimoji="0" lang="ko-KR" altLang="en-US" sz="28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창조적 집단사고법</a:t>
            </a:r>
            <a:endParaRPr kumimoji="0" lang="en-US" altLang="ko-KR" sz="2800" b="1" dirty="0" smtClean="0">
              <a:solidFill>
                <a:srgbClr val="3333FF"/>
              </a:solidFill>
              <a:latin typeface="맑은 고딕"/>
              <a:ea typeface="맑은 고딕"/>
            </a:endParaRP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kumimoji="0" lang="en-US" altLang="ko-KR" sz="28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8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산업 선구자</a:t>
            </a:r>
            <a:r>
              <a:rPr kumimoji="0" lang="en-US" altLang="ko-KR" sz="28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)</a:t>
            </a:r>
            <a:r>
              <a:rPr kumimoji="0" lang="ko-KR" altLang="en-US" sz="28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 역할</a:t>
            </a:r>
            <a:r>
              <a:rPr kumimoji="0" lang="en-US" altLang="ko-KR" sz="28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?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 </a:t>
            </a:r>
            <a:endParaRPr kumimoji="0" lang="en-US" altLang="ko-KR" sz="2800" b="1" dirty="0" smtClean="0">
              <a:solidFill>
                <a:srgbClr val="FF0000"/>
              </a:solidFill>
              <a:latin typeface="맑은 고딕"/>
              <a:ea typeface="맑은 고딕"/>
            </a:endParaRPr>
          </a:p>
          <a:p>
            <a:pPr marL="514350" indent="-5143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ko-KR" altLang="en-US" sz="2800" b="1" dirty="0" err="1" smtClean="0">
                <a:solidFill>
                  <a:srgbClr val="FF0000"/>
                </a:solidFill>
                <a:latin typeface="맑은 고딕"/>
                <a:ea typeface="맑은 고딕"/>
              </a:rPr>
              <a:t>농산업</a:t>
            </a:r>
            <a:r>
              <a:rPr kumimoji="0" lang="ko-KR" altLang="en-US" sz="28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 목표</a:t>
            </a:r>
            <a:r>
              <a:rPr kumimoji="0" lang="en-US" altLang="ko-KR" sz="28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?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dirty="0">
                <a:solidFill>
                  <a:srgbClr val="FF0000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8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8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가</a:t>
            </a:r>
            <a:r>
              <a:rPr kumimoji="0" lang="en-US" altLang="ko-KR" sz="28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. </a:t>
            </a:r>
            <a:r>
              <a:rPr kumimoji="0" lang="ko-KR" altLang="en-US" sz="28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환경에 따라</a:t>
            </a:r>
            <a:r>
              <a:rPr kumimoji="0" lang="en-US" altLang="ko-KR" sz="28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? </a:t>
            </a:r>
            <a:r>
              <a:rPr kumimoji="0" lang="ko-KR" altLang="en-US" sz="24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궁</a:t>
            </a:r>
            <a:r>
              <a:rPr kumimoji="0" lang="ko-KR" altLang="en-US" sz="2400" b="1" dirty="0">
                <a:solidFill>
                  <a:srgbClr val="002060"/>
                </a:solidFill>
                <a:latin typeface="맑은 고딕"/>
                <a:ea typeface="맑은 고딕"/>
              </a:rPr>
              <a:t>극</a:t>
            </a:r>
            <a:r>
              <a:rPr kumimoji="0" lang="ko-KR" altLang="en-US" sz="24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적 목표</a:t>
            </a:r>
            <a:r>
              <a:rPr kumimoji="0" lang="en-US" altLang="ko-KR" sz="24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4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현실타개 목표</a:t>
            </a:r>
            <a:endParaRPr kumimoji="0" lang="en-US" altLang="ko-KR" sz="2400" b="1" dirty="0" smtClean="0">
              <a:solidFill>
                <a:srgbClr val="002060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     </a:t>
            </a:r>
            <a:r>
              <a:rPr kumimoji="0" lang="en-US" altLang="ko-KR" sz="28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- </a:t>
            </a:r>
            <a:r>
              <a:rPr kumimoji="0" lang="ko-KR" altLang="en-US" sz="24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변화 통찰</a:t>
            </a:r>
            <a:endParaRPr kumimoji="0" lang="en-US" altLang="ko-KR" sz="2400" b="1" dirty="0" smtClean="0">
              <a:solidFill>
                <a:srgbClr val="002060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dirty="0">
                <a:solidFill>
                  <a:srgbClr val="3333FF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8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8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나</a:t>
            </a:r>
            <a:r>
              <a:rPr kumimoji="0" lang="en-US" altLang="ko-KR" sz="28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. </a:t>
            </a:r>
            <a:r>
              <a:rPr kumimoji="0" lang="ko-KR" altLang="en-US" sz="28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우리환경은</a:t>
            </a:r>
            <a:r>
              <a:rPr kumimoji="0" lang="en-US" altLang="ko-KR" sz="28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? </a:t>
            </a:r>
            <a:r>
              <a:rPr kumimoji="0" lang="en-US" altLang="ko-KR" sz="24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⇒</a:t>
            </a:r>
            <a:r>
              <a:rPr kumimoji="0" lang="ko-KR" altLang="en-US" sz="2400" b="1" dirty="0" smtClean="0">
                <a:solidFill>
                  <a:srgbClr val="C00000"/>
                </a:solidFill>
                <a:latin typeface="맑은 고딕"/>
                <a:ea typeface="맑은 고딕"/>
              </a:rPr>
              <a:t>자유무역 전쟁</a:t>
            </a:r>
            <a:r>
              <a:rPr kumimoji="0" lang="en-US" altLang="ko-KR" sz="2400" b="1" dirty="0" smtClean="0">
                <a:solidFill>
                  <a:srgbClr val="C00000"/>
                </a:solidFill>
                <a:latin typeface="맑은 고딕"/>
                <a:ea typeface="맑은 고딕"/>
              </a:rPr>
              <a:t>!? </a:t>
            </a:r>
            <a:r>
              <a:rPr kumimoji="0" lang="en-US" altLang="ko-KR" sz="24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⇒</a:t>
            </a:r>
            <a:r>
              <a:rPr kumimoji="0" lang="ko-KR" altLang="en-US" sz="24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산업결정</a:t>
            </a:r>
            <a:r>
              <a:rPr kumimoji="0" lang="en-US" altLang="ko-KR" sz="24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!? </a:t>
            </a:r>
            <a:endParaRPr kumimoji="0" lang="en-US" altLang="ko-KR" sz="2800" b="1" dirty="0" smtClean="0">
              <a:solidFill>
                <a:srgbClr val="3333FF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     </a:t>
            </a:r>
            <a:r>
              <a:rPr kumimoji="0" lang="en-US" altLang="ko-KR" sz="28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- </a:t>
            </a:r>
            <a:r>
              <a:rPr kumimoji="0" lang="ko-KR" altLang="en-US" sz="24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세계환경</a:t>
            </a:r>
            <a:r>
              <a:rPr kumimoji="0" lang="en-US" altLang="ko-KR" sz="24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: FTA, TPP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     </a:t>
            </a:r>
            <a:r>
              <a:rPr kumimoji="0" lang="en-US" altLang="ko-KR" sz="28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- </a:t>
            </a:r>
            <a:r>
              <a:rPr kumimoji="0" lang="ko-KR" altLang="en-US" sz="24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자체환경</a:t>
            </a:r>
            <a:r>
              <a:rPr kumimoji="0" lang="en-US" altLang="ko-KR" sz="24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: </a:t>
            </a:r>
            <a:r>
              <a:rPr kumimoji="0" lang="en-US" altLang="ko-KR" sz="2400" b="1" dirty="0">
                <a:solidFill>
                  <a:srgbClr val="002060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400" b="1" dirty="0">
                <a:solidFill>
                  <a:srgbClr val="002060"/>
                </a:solidFill>
                <a:latin typeface="맑은 고딕"/>
                <a:ea typeface="맑은 고딕"/>
              </a:rPr>
              <a:t>관</a:t>
            </a:r>
            <a:r>
              <a:rPr kumimoji="0" lang="en-US" altLang="ko-KR" sz="2400" b="1" dirty="0">
                <a:solidFill>
                  <a:srgbClr val="002060"/>
                </a:solidFill>
                <a:latin typeface="맑은 고딕"/>
                <a:ea typeface="맑은 고딕"/>
              </a:rPr>
              <a:t>/</a:t>
            </a:r>
            <a:r>
              <a:rPr kumimoji="0" lang="ko-KR" altLang="en-US" sz="2400" b="1" dirty="0">
                <a:solidFill>
                  <a:srgbClr val="002060"/>
                </a:solidFill>
                <a:latin typeface="맑은 고딕"/>
                <a:ea typeface="맑은 고딕"/>
              </a:rPr>
              <a:t>사 시스템</a:t>
            </a:r>
            <a:r>
              <a:rPr kumimoji="0" lang="en-US" altLang="ko-KR" sz="2400" b="1" dirty="0">
                <a:solidFill>
                  <a:srgbClr val="002060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400" b="1" dirty="0">
                <a:solidFill>
                  <a:srgbClr val="002060"/>
                </a:solidFill>
                <a:latin typeface="맑은 고딕"/>
                <a:ea typeface="맑은 고딕"/>
              </a:rPr>
              <a:t>운영</a:t>
            </a:r>
            <a:r>
              <a:rPr kumimoji="0" lang="en-US" altLang="ko-KR" sz="2400" b="1" dirty="0">
                <a:solidFill>
                  <a:srgbClr val="002060"/>
                </a:solidFill>
                <a:latin typeface="맑은 고딕"/>
                <a:ea typeface="맑은 고딕"/>
              </a:rPr>
              <a:t>) </a:t>
            </a:r>
            <a:r>
              <a:rPr kumimoji="0" lang="en-US" altLang="ko-KR" sz="2400" b="1" dirty="0" smtClean="0">
                <a:solidFill>
                  <a:srgbClr val="C00000"/>
                </a:solidFill>
                <a:latin typeface="맑은 고딕"/>
                <a:ea typeface="맑은 고딕"/>
              </a:rPr>
              <a:t>⇒</a:t>
            </a:r>
            <a:r>
              <a:rPr kumimoji="0" lang="ko-KR" altLang="en-US" sz="2400" b="1" dirty="0" smtClean="0">
                <a:solidFill>
                  <a:srgbClr val="C00000"/>
                </a:solidFill>
                <a:latin typeface="맑은 고딕"/>
                <a:ea typeface="맑은 고딕"/>
              </a:rPr>
              <a:t>적절하고</a:t>
            </a:r>
            <a:r>
              <a:rPr kumimoji="0" lang="en-US" altLang="ko-KR" sz="2400" b="1" dirty="0" smtClean="0">
                <a:solidFill>
                  <a:srgbClr val="C00000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400" b="1" dirty="0" smtClean="0">
                <a:solidFill>
                  <a:srgbClr val="C00000"/>
                </a:solidFill>
                <a:latin typeface="맑은 고딕"/>
                <a:ea typeface="맑은 고딕"/>
              </a:rPr>
              <a:t>효율적인가</a:t>
            </a:r>
            <a:r>
              <a:rPr kumimoji="0" lang="en-US" altLang="ko-KR" sz="2400" b="1" dirty="0" smtClean="0">
                <a:solidFill>
                  <a:srgbClr val="C00000"/>
                </a:solidFill>
                <a:latin typeface="맑은 고딕"/>
                <a:ea typeface="맑은 고딕"/>
              </a:rPr>
              <a:t>?</a:t>
            </a:r>
            <a:r>
              <a:rPr kumimoji="0" lang="en-US" altLang="ko-KR" sz="2800" b="1" dirty="0" smtClean="0">
                <a:solidFill>
                  <a:srgbClr val="C00000"/>
                </a:solidFill>
                <a:latin typeface="맑은 고딕"/>
                <a:ea typeface="맑은 고딕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25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60648"/>
            <a:ext cx="8604448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800" b="1" dirty="0" smtClean="0">
                <a:solidFill>
                  <a:srgbClr val="FFFF00"/>
                </a:solidFill>
              </a:rPr>
              <a:t>※ </a:t>
            </a:r>
            <a:r>
              <a:rPr lang="ko-KR" altLang="en-US" sz="2800" b="1" dirty="0" err="1" smtClean="0">
                <a:solidFill>
                  <a:srgbClr val="FFFF00"/>
                </a:solidFill>
              </a:rPr>
              <a:t>유기농</a:t>
            </a:r>
            <a:r>
              <a:rPr lang="ko-KR" altLang="en-US" sz="2800" b="1" dirty="0" smtClean="0">
                <a:solidFill>
                  <a:srgbClr val="FFFF00"/>
                </a:solidFill>
              </a:rPr>
              <a:t> 실천 </a:t>
            </a:r>
            <a:r>
              <a:rPr lang="en-US" altLang="ko-KR" sz="2800" b="1" dirty="0" smtClean="0">
                <a:solidFill>
                  <a:srgbClr val="FFFF00"/>
                </a:solidFill>
              </a:rPr>
              <a:t>: </a:t>
            </a:r>
            <a:r>
              <a:rPr lang="ko-KR" altLang="en-US" sz="2800" b="1" dirty="0" smtClean="0">
                <a:solidFill>
                  <a:srgbClr val="FFFF00"/>
                </a:solidFill>
              </a:rPr>
              <a:t>이제</a:t>
            </a:r>
            <a:r>
              <a:rPr lang="en-US" altLang="ko-KR" sz="2800" b="1" dirty="0" smtClean="0">
                <a:solidFill>
                  <a:srgbClr val="FFFF00"/>
                </a:solidFill>
              </a:rPr>
              <a:t>, </a:t>
            </a:r>
            <a:r>
              <a:rPr lang="ko-KR" altLang="en-US" sz="2800" b="1" dirty="0" smtClean="0">
                <a:solidFill>
                  <a:srgbClr val="FFFF00"/>
                </a:solidFill>
              </a:rPr>
              <a:t>시작하라</a:t>
            </a:r>
            <a:r>
              <a:rPr lang="en-US" altLang="ko-KR" sz="2800" b="1" dirty="0" smtClean="0">
                <a:solidFill>
                  <a:srgbClr val="FFFF00"/>
                </a:solidFill>
              </a:rPr>
              <a:t>, + </a:t>
            </a:r>
            <a:r>
              <a:rPr lang="ko-KR" altLang="en-US" sz="2800" b="1" dirty="0" smtClean="0">
                <a:solidFill>
                  <a:srgbClr val="FFFF00"/>
                </a:solidFill>
              </a:rPr>
              <a:t>길을 찾아라</a:t>
            </a:r>
            <a:r>
              <a:rPr lang="en-US" altLang="ko-KR" sz="2800" b="1" dirty="0" smtClean="0">
                <a:solidFill>
                  <a:srgbClr val="FFFF00"/>
                </a:solidFill>
              </a:rPr>
              <a:t>.</a:t>
            </a:r>
            <a:endParaRPr lang="ko-KR" alt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sz="2800" b="1" dirty="0" smtClean="0">
                <a:solidFill>
                  <a:srgbClr val="0000FF"/>
                </a:solidFill>
              </a:rPr>
              <a:t>○ </a:t>
            </a:r>
            <a:r>
              <a:rPr lang="ko-KR" altLang="en-US" sz="2800" b="1" dirty="0" err="1" smtClean="0">
                <a:solidFill>
                  <a:srgbClr val="0000FF"/>
                </a:solidFill>
              </a:rPr>
              <a:t>비가림</a:t>
            </a:r>
            <a:r>
              <a:rPr lang="ko-KR" altLang="en-US" sz="2800" b="1" dirty="0" smtClean="0">
                <a:solidFill>
                  <a:srgbClr val="0000FF"/>
                </a:solidFill>
              </a:rPr>
              <a:t> 시설</a:t>
            </a:r>
            <a:r>
              <a:rPr lang="en-US" altLang="ko-KR" sz="2800" b="1" dirty="0" smtClean="0">
                <a:solidFill>
                  <a:srgbClr val="0000FF"/>
                </a:solidFill>
              </a:rPr>
              <a:t>(</a:t>
            </a:r>
            <a:r>
              <a:rPr lang="ko-KR" altLang="en-US" sz="2800" b="1" dirty="0" smtClean="0">
                <a:solidFill>
                  <a:srgbClr val="0000FF"/>
                </a:solidFill>
              </a:rPr>
              <a:t>간이시설</a:t>
            </a:r>
            <a:r>
              <a:rPr lang="en-US" altLang="ko-KR" sz="2800" b="1" dirty="0" smtClean="0">
                <a:solidFill>
                  <a:srgbClr val="0000FF"/>
                </a:solidFill>
              </a:rPr>
              <a:t>)</a:t>
            </a:r>
            <a:endParaRPr lang="en-US" altLang="ko-KR" sz="2800" b="1" dirty="0" smtClean="0">
              <a:solidFill>
                <a:srgbClr val="FFFFFF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sz="2800" b="1" dirty="0" smtClean="0">
                <a:solidFill>
                  <a:srgbClr val="FFFFFF"/>
                </a:solidFill>
              </a:rPr>
              <a:t>○ 토양</a:t>
            </a:r>
            <a:r>
              <a:rPr lang="en-US" altLang="ko-KR" sz="2800" b="1" dirty="0" smtClean="0">
                <a:solidFill>
                  <a:srgbClr val="FFFFFF"/>
                </a:solidFill>
              </a:rPr>
              <a:t>: </a:t>
            </a:r>
            <a:r>
              <a:rPr lang="ko-KR" altLang="en-US" sz="2800" b="1" dirty="0" smtClean="0">
                <a:solidFill>
                  <a:srgbClr val="FFFFFF"/>
                </a:solidFill>
              </a:rPr>
              <a:t>화학비료 </a:t>
            </a:r>
            <a:r>
              <a:rPr lang="ko-KR" altLang="en-US" sz="2800" b="1" dirty="0" err="1" smtClean="0">
                <a:solidFill>
                  <a:srgbClr val="FFFFFF"/>
                </a:solidFill>
              </a:rPr>
              <a:t>주지말고</a:t>
            </a:r>
            <a:r>
              <a:rPr lang="en-US" altLang="ko-KR" sz="2800" b="1" dirty="0" smtClean="0">
                <a:solidFill>
                  <a:srgbClr val="FFFFFF"/>
                </a:solidFill>
              </a:rPr>
              <a:t>,</a:t>
            </a:r>
            <a:r>
              <a:rPr lang="ko-KR" altLang="en-US" sz="2800" b="1" dirty="0" smtClean="0">
                <a:solidFill>
                  <a:srgbClr val="FFFFFF"/>
                </a:solidFill>
              </a:rPr>
              <a:t> 유기질비료</a:t>
            </a:r>
            <a:r>
              <a:rPr lang="en-US" altLang="ko-KR" sz="2800" b="1" dirty="0" smtClean="0">
                <a:solidFill>
                  <a:srgbClr val="FFFFFF"/>
                </a:solidFill>
              </a:rPr>
              <a:t>, </a:t>
            </a:r>
            <a:r>
              <a:rPr lang="en-US" altLang="ko-KR" sz="2800" b="1" dirty="0" err="1" smtClean="0">
                <a:solidFill>
                  <a:srgbClr val="FFFFFF"/>
                </a:solidFill>
              </a:rPr>
              <a:t>Ph</a:t>
            </a:r>
            <a:r>
              <a:rPr lang="en-US" altLang="ko-KR" sz="2800" b="1" dirty="0" smtClean="0">
                <a:solidFill>
                  <a:srgbClr val="FFFFFF"/>
                </a:solidFill>
              </a:rPr>
              <a:t> 7, </a:t>
            </a:r>
            <a:r>
              <a:rPr lang="ko-KR" altLang="en-US" sz="2800" b="1" dirty="0" smtClean="0">
                <a:solidFill>
                  <a:srgbClr val="FFFFFF"/>
                </a:solidFill>
              </a:rPr>
              <a:t>호밀</a:t>
            </a:r>
            <a:endParaRPr lang="en-US" altLang="ko-KR" sz="2800" b="1" dirty="0" smtClean="0">
              <a:solidFill>
                <a:srgbClr val="FFFFFF"/>
              </a:solidFill>
            </a:endParaRPr>
          </a:p>
          <a:p>
            <a:r>
              <a:rPr lang="en-US" altLang="ko-KR" sz="2800" b="1" dirty="0">
                <a:solidFill>
                  <a:srgbClr val="FFFFFF"/>
                </a:solidFill>
              </a:rPr>
              <a:t> </a:t>
            </a:r>
            <a:r>
              <a:rPr lang="en-US" altLang="ko-KR" sz="2800" b="1" dirty="0" smtClean="0">
                <a:solidFill>
                  <a:srgbClr val="FFFFFF"/>
                </a:solidFill>
              </a:rPr>
              <a:t>           </a:t>
            </a:r>
            <a:r>
              <a:rPr lang="ko-KR" altLang="en-US" sz="2800" b="1" dirty="0" smtClean="0">
                <a:solidFill>
                  <a:srgbClr val="FFFFFF"/>
                </a:solidFill>
              </a:rPr>
              <a:t>미생물환경</a:t>
            </a:r>
            <a:endParaRPr lang="en-US" altLang="ko-KR" sz="2800" b="1" dirty="0" smtClean="0">
              <a:solidFill>
                <a:srgbClr val="FFFFFF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sz="2800" b="1" dirty="0">
                <a:solidFill>
                  <a:srgbClr val="0000FF"/>
                </a:solidFill>
              </a:rPr>
              <a:t>○ </a:t>
            </a:r>
            <a:r>
              <a:rPr lang="ko-KR" altLang="en-US" sz="2800" b="1" dirty="0" err="1" smtClean="0">
                <a:solidFill>
                  <a:srgbClr val="0000FF"/>
                </a:solidFill>
              </a:rPr>
              <a:t>엽채</a:t>
            </a:r>
            <a:r>
              <a:rPr lang="ko-KR" altLang="en-US" sz="2800" b="1" dirty="0" err="1">
                <a:solidFill>
                  <a:srgbClr val="0000FF"/>
                </a:solidFill>
              </a:rPr>
              <a:t>류</a:t>
            </a:r>
            <a:r>
              <a:rPr lang="en-US" altLang="ko-KR" sz="2800" b="1" dirty="0" smtClean="0">
                <a:solidFill>
                  <a:srgbClr val="0000FF"/>
                </a:solidFill>
              </a:rPr>
              <a:t>(</a:t>
            </a:r>
            <a:r>
              <a:rPr lang="ko-KR" altLang="en-US" sz="2800" b="1" dirty="0" smtClean="0">
                <a:solidFill>
                  <a:srgbClr val="0000FF"/>
                </a:solidFill>
              </a:rPr>
              <a:t>단기간 작물</a:t>
            </a:r>
            <a:r>
              <a:rPr lang="en-US" altLang="ko-KR" sz="2800" b="1" dirty="0" smtClean="0">
                <a:solidFill>
                  <a:srgbClr val="0000FF"/>
                </a:solidFill>
              </a:rPr>
              <a:t>): ☞2</a:t>
            </a:r>
            <a:r>
              <a:rPr lang="ko-KR" altLang="en-US" sz="2800" b="1" dirty="0" smtClean="0">
                <a:solidFill>
                  <a:srgbClr val="0000FF"/>
                </a:solidFill>
              </a:rPr>
              <a:t>년간 </a:t>
            </a:r>
            <a:r>
              <a:rPr lang="ko-KR" altLang="en-US" sz="2800" b="1" dirty="0" err="1" smtClean="0">
                <a:solidFill>
                  <a:srgbClr val="0000FF"/>
                </a:solidFill>
              </a:rPr>
              <a:t>저농약</a:t>
            </a:r>
            <a:r>
              <a:rPr lang="en-US" altLang="ko-KR" sz="2800" b="1" dirty="0" smtClean="0">
                <a:solidFill>
                  <a:srgbClr val="0000FF"/>
                </a:solidFill>
              </a:rPr>
              <a:t>, </a:t>
            </a:r>
            <a:r>
              <a:rPr lang="ko-KR" altLang="en-US" sz="2800" b="1" dirty="0" err="1" smtClean="0">
                <a:solidFill>
                  <a:srgbClr val="0000FF"/>
                </a:solidFill>
              </a:rPr>
              <a:t>무농약</a:t>
            </a:r>
            <a:endParaRPr lang="en-US" altLang="ko-KR" sz="2800" b="1" dirty="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sz="2800" b="1" dirty="0">
                <a:solidFill>
                  <a:srgbClr val="FFFFFF"/>
                </a:solidFill>
              </a:rPr>
              <a:t>○ </a:t>
            </a:r>
            <a:r>
              <a:rPr lang="ko-KR" altLang="en-US" sz="2800" b="1" dirty="0" smtClean="0">
                <a:solidFill>
                  <a:srgbClr val="FF00FF"/>
                </a:solidFill>
              </a:rPr>
              <a:t>유황</a:t>
            </a:r>
            <a:r>
              <a:rPr lang="en-US" altLang="ko-KR" sz="2800" b="1" dirty="0" smtClean="0">
                <a:solidFill>
                  <a:srgbClr val="FF00FF"/>
                </a:solidFill>
              </a:rPr>
              <a:t>, </a:t>
            </a:r>
            <a:r>
              <a:rPr lang="ko-KR" altLang="en-US" sz="2800" b="1" dirty="0" smtClean="0">
                <a:solidFill>
                  <a:srgbClr val="FF00FF"/>
                </a:solidFill>
              </a:rPr>
              <a:t>오일</a:t>
            </a:r>
            <a:r>
              <a:rPr lang="en-US" altLang="ko-KR" sz="2800" b="1" dirty="0" smtClean="0">
                <a:solidFill>
                  <a:srgbClr val="FF00FF"/>
                </a:solidFill>
              </a:rPr>
              <a:t>,</a:t>
            </a:r>
            <a:r>
              <a:rPr lang="ko-KR" altLang="en-US" sz="2800" b="1" dirty="0" smtClean="0">
                <a:solidFill>
                  <a:srgbClr val="FF00FF"/>
                </a:solidFill>
              </a:rPr>
              <a:t> </a:t>
            </a:r>
            <a:r>
              <a:rPr lang="ko-KR" altLang="en-US" sz="2800" b="1" dirty="0" err="1" smtClean="0">
                <a:solidFill>
                  <a:srgbClr val="FFFFFF"/>
                </a:solidFill>
              </a:rPr>
              <a:t>난황유</a:t>
            </a:r>
            <a:r>
              <a:rPr lang="en-US" altLang="ko-KR" sz="2800" b="1" dirty="0" smtClean="0">
                <a:solidFill>
                  <a:srgbClr val="FFFFFF"/>
                </a:solidFill>
              </a:rPr>
              <a:t> </a:t>
            </a:r>
            <a:r>
              <a:rPr lang="ko-KR" altLang="en-US" sz="2800" b="1" dirty="0" smtClean="0">
                <a:solidFill>
                  <a:srgbClr val="FFFFFF"/>
                </a:solidFill>
              </a:rPr>
              <a:t>등 유기자재</a:t>
            </a:r>
            <a:endParaRPr lang="en-US" altLang="ko-KR" sz="2800" b="1" dirty="0" smtClean="0">
              <a:solidFill>
                <a:srgbClr val="FFFFFF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※ </a:t>
            </a:r>
            <a:r>
              <a:rPr lang="ko-KR" alt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정보는 과학적 지식으로</a:t>
            </a:r>
            <a:r>
              <a:rPr lang="en-US" altLang="ko-KR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!!! </a:t>
            </a:r>
          </a:p>
          <a:p>
            <a:pPr>
              <a:lnSpc>
                <a:spcPct val="200000"/>
              </a:lnSpc>
            </a:pPr>
            <a:r>
              <a:rPr lang="en-US" altLang="ko-K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⇒ </a:t>
            </a:r>
            <a:r>
              <a:rPr lang="ko-KR" alt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과학적 지식</a:t>
            </a:r>
            <a:r>
              <a:rPr lang="en-US" altLang="ko-K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ko-KR" altLang="en-U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과학적 검증된 지식을 바탕으로</a:t>
            </a:r>
            <a:r>
              <a:rPr lang="en-US" altLang="ko-K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682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199583"/>
            <a:ext cx="2414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rgbClr val="0000FF"/>
                </a:solidFill>
              </a:rPr>
              <a:t>유기농</a:t>
            </a:r>
            <a:r>
              <a:rPr lang="ko-KR" altLang="en-US" sz="3200" b="1" dirty="0">
                <a:solidFill>
                  <a:srgbClr val="0000FF"/>
                </a:solidFill>
              </a:rPr>
              <a:t>업</a:t>
            </a:r>
            <a:r>
              <a:rPr lang="ko-KR" altLang="en-US" sz="3200" b="1" dirty="0" smtClean="0">
                <a:solidFill>
                  <a:srgbClr val="0000FF"/>
                </a:solidFill>
              </a:rPr>
              <a:t>은</a:t>
            </a:r>
            <a:r>
              <a:rPr lang="en-US" altLang="ko-KR" sz="3200" b="1" dirty="0" smtClean="0">
                <a:solidFill>
                  <a:srgbClr val="0000FF"/>
                </a:solidFill>
              </a:rPr>
              <a:t>?</a:t>
            </a:r>
            <a:endParaRPr lang="ko-KR" alt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15" y="980728"/>
            <a:ext cx="6829425" cy="398145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2771800" y="5373216"/>
            <a:ext cx="3168352" cy="3600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prstClr val="black"/>
                </a:solidFill>
              </a:rPr>
              <a:t>○ ○ ○</a:t>
            </a:r>
            <a:endParaRPr lang="ko-KR" altLang="en-US" sz="1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1" y="5013176"/>
            <a:ext cx="2160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 smtClean="0">
                <a:solidFill>
                  <a:prstClr val="black"/>
                </a:solidFill>
                <a:latin typeface="맑은 고딕"/>
              </a:rPr>
              <a:t>적벽대전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</a:rPr>
              <a:t>,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</a:rPr>
              <a:t>제갈량</a:t>
            </a:r>
            <a:endParaRPr lang="ko-KR" altLang="en-US" sz="2000" b="1" dirty="0">
              <a:solidFill>
                <a:prstClr val="black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16044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ournews21.com/PEG/138408043175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2239"/>
            <a:ext cx="6696744" cy="647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63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cfile22.uf.tistory.com/image/1148EA4750B4223C14B4F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8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112" y="332656"/>
            <a:ext cx="30476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 smtClean="0">
                <a:solidFill>
                  <a:srgbClr val="FFFF00"/>
                </a:solidFill>
                <a:latin typeface="맑은 고딕"/>
                <a:ea typeface="맑은 고딕"/>
              </a:rPr>
              <a:t>정치에 무관심한 </a:t>
            </a:r>
            <a:r>
              <a:rPr kumimoji="0" lang="ko-KR" altLang="en-US" sz="2000" dirty="0" err="1" smtClean="0">
                <a:solidFill>
                  <a:srgbClr val="FFFF00"/>
                </a:solidFill>
                <a:latin typeface="맑은 고딕"/>
                <a:ea typeface="맑은 고딕"/>
              </a:rPr>
              <a:t>댓가는</a:t>
            </a:r>
            <a:r>
              <a:rPr kumimoji="0" lang="en-US" altLang="ko-KR" sz="2000" dirty="0" smtClean="0">
                <a:solidFill>
                  <a:srgbClr val="FFFF00"/>
                </a:solidFill>
                <a:latin typeface="맑은 고딕"/>
                <a:ea typeface="맑은 고딕"/>
              </a:rPr>
              <a:t>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 smtClean="0">
                <a:solidFill>
                  <a:srgbClr val="FFFF00"/>
                </a:solidFill>
                <a:latin typeface="맑은 고딕"/>
                <a:ea typeface="맑은 고딕"/>
              </a:rPr>
              <a:t>자기보다 저질에게 </a:t>
            </a:r>
            <a:endParaRPr kumimoji="0" lang="en-US" altLang="ko-KR" sz="2000" dirty="0" smtClean="0">
              <a:solidFill>
                <a:srgbClr val="FFFF00"/>
              </a:solidFill>
              <a:latin typeface="맑은 고딕"/>
              <a:ea typeface="맑은 고딕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 smtClean="0">
                <a:solidFill>
                  <a:srgbClr val="FFFF00"/>
                </a:solidFill>
                <a:latin typeface="맑은 고딕"/>
                <a:ea typeface="맑은 고딕"/>
              </a:rPr>
              <a:t>지배당한다</a:t>
            </a:r>
            <a:r>
              <a:rPr kumimoji="0" lang="en-US" altLang="ko-KR" sz="2000" dirty="0" smtClean="0">
                <a:solidFill>
                  <a:srgbClr val="FFFF00"/>
                </a:solidFill>
                <a:latin typeface="맑은 고딕"/>
                <a:ea typeface="맑은 고딕"/>
              </a:rPr>
              <a:t>!!!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white"/>
                </a:solidFill>
                <a:latin typeface="맑은 고딕"/>
                <a:ea typeface="맑은 고딕"/>
              </a:rPr>
              <a:t>-</a:t>
            </a:r>
            <a:r>
              <a:rPr kumimoji="0" lang="ko-KR" altLang="en-US" dirty="0" smtClean="0">
                <a:solidFill>
                  <a:prstClr val="white"/>
                </a:solidFill>
                <a:latin typeface="맑은 고딕"/>
                <a:ea typeface="맑은 고딕"/>
              </a:rPr>
              <a:t>아리스토텔레스</a:t>
            </a:r>
            <a:r>
              <a:rPr kumimoji="0" lang="en-US" altLang="ko-KR" sz="2000" dirty="0" smtClean="0">
                <a:solidFill>
                  <a:prstClr val="white"/>
                </a:solidFill>
                <a:latin typeface="맑은 고딕"/>
                <a:ea typeface="맑은 고딕"/>
              </a:rPr>
              <a:t>-</a:t>
            </a:r>
            <a:endParaRPr kumimoji="0" lang="ko-KR" altLang="en-US" sz="2000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4869160"/>
            <a:ext cx="237626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 smtClean="0">
                <a:solidFill>
                  <a:srgbClr val="00B050"/>
                </a:solidFill>
                <a:latin typeface="맑은 고딕"/>
                <a:ea typeface="맑은 고딕"/>
              </a:rPr>
              <a:t>이런 사회에서 </a:t>
            </a:r>
            <a:endParaRPr kumimoji="0" lang="en-US" altLang="ko-KR" b="1" dirty="0" smtClean="0">
              <a:solidFill>
                <a:srgbClr val="00B050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 smtClean="0">
                <a:solidFill>
                  <a:srgbClr val="00B050"/>
                </a:solidFill>
                <a:latin typeface="맑은 고딕"/>
                <a:ea typeface="맑은 고딕"/>
              </a:rPr>
              <a:t>선구자로 어떻게 </a:t>
            </a:r>
            <a:endParaRPr kumimoji="0" lang="en-US" altLang="ko-KR" b="1" dirty="0" smtClean="0">
              <a:solidFill>
                <a:srgbClr val="00B050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 smtClean="0">
                <a:solidFill>
                  <a:srgbClr val="00B050"/>
                </a:solidFill>
                <a:latin typeface="맑은 고딕"/>
                <a:ea typeface="맑은 고딕"/>
              </a:rPr>
              <a:t>살아가야 하는가</a:t>
            </a:r>
            <a:r>
              <a:rPr kumimoji="0" lang="en-US" altLang="ko-KR" b="1" dirty="0" smtClean="0">
                <a:solidFill>
                  <a:srgbClr val="00B050"/>
                </a:solidFill>
                <a:latin typeface="맑은 고딕"/>
                <a:ea typeface="맑은 고딕"/>
              </a:rPr>
              <a:t>???</a:t>
            </a:r>
            <a:endParaRPr kumimoji="0" lang="ko-KR" altLang="en-US" b="1" dirty="0">
              <a:solidFill>
                <a:srgbClr val="00B050"/>
              </a:solidFill>
              <a:latin typeface="맑은 고딕"/>
              <a:ea typeface="맑은 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2420888"/>
            <a:ext cx="1933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white"/>
                </a:solidFill>
                <a:latin typeface="맑은 고딕"/>
                <a:ea typeface="맑은 고딕"/>
              </a:rPr>
              <a:t>인간은</a:t>
            </a:r>
            <a:r>
              <a:rPr kumimoji="0" lang="en-US" altLang="ko-KR" dirty="0" smtClean="0">
                <a:solidFill>
                  <a:prstClr val="white"/>
                </a:solidFill>
                <a:latin typeface="맑은 고딕"/>
                <a:ea typeface="맑은 고딕"/>
              </a:rPr>
              <a:t>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white"/>
                </a:solidFill>
                <a:latin typeface="맑은 고딕"/>
                <a:ea typeface="맑은 고딕"/>
              </a:rPr>
              <a:t>정치적 동물이다</a:t>
            </a:r>
            <a:r>
              <a:rPr kumimoji="0" lang="en-US" altLang="ko-KR" dirty="0" smtClean="0">
                <a:solidFill>
                  <a:prstClr val="white"/>
                </a:solidFill>
                <a:latin typeface="맑은 고딕"/>
                <a:ea typeface="맑은 고딕"/>
              </a:rPr>
              <a:t>!</a:t>
            </a:r>
            <a:endParaRPr kumimoji="0" lang="ko-KR" altLang="en-US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21" y="3429000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white"/>
                </a:solidFill>
                <a:latin typeface="맑은 고딕"/>
                <a:ea typeface="맑은 고딕"/>
              </a:rPr>
              <a:t>정치</a:t>
            </a:r>
            <a:r>
              <a:rPr kumimoji="0" lang="en-US" altLang="ko-KR" dirty="0" smtClean="0">
                <a:solidFill>
                  <a:prstClr val="white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dirty="0" smtClean="0">
                <a:solidFill>
                  <a:prstClr val="white"/>
                </a:solidFill>
                <a:latin typeface="맑은 고딕"/>
                <a:ea typeface="맑은 고딕"/>
              </a:rPr>
              <a:t>본능</a:t>
            </a:r>
            <a:r>
              <a:rPr kumimoji="0" lang="en-US" altLang="ko-KR" dirty="0" smtClean="0">
                <a:solidFill>
                  <a:prstClr val="white"/>
                </a:solidFill>
                <a:latin typeface="맑은 고딕"/>
                <a:ea typeface="맑은 고딕"/>
              </a:rPr>
              <a:t>?) </a:t>
            </a:r>
            <a:r>
              <a:rPr kumimoji="0" lang="ko-KR" altLang="en-US" dirty="0" smtClean="0">
                <a:solidFill>
                  <a:prstClr val="white"/>
                </a:solidFill>
                <a:latin typeface="맑은 고딕"/>
                <a:ea typeface="맑은 고딕"/>
              </a:rPr>
              <a:t>포기를 </a:t>
            </a:r>
            <a:endParaRPr kumimoji="0" lang="en-US" altLang="ko-KR" dirty="0" smtClean="0">
              <a:solidFill>
                <a:prstClr val="white"/>
              </a:solidFill>
              <a:latin typeface="맑은 고딕"/>
              <a:ea typeface="맑은 고딕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err="1" smtClean="0">
                <a:solidFill>
                  <a:prstClr val="white"/>
                </a:solidFill>
                <a:latin typeface="맑은 고딕"/>
                <a:ea typeface="맑은 고딕"/>
              </a:rPr>
              <a:t>강요받는</a:t>
            </a:r>
            <a:r>
              <a:rPr kumimoji="0" lang="ko-KR" altLang="en-US" dirty="0" smtClean="0">
                <a:solidFill>
                  <a:prstClr val="white"/>
                </a:solidFill>
                <a:latin typeface="맑은 고딕"/>
                <a:ea typeface="맑은 고딕"/>
              </a:rPr>
              <a:t> 사회</a:t>
            </a:r>
            <a:r>
              <a:rPr kumimoji="0" lang="en-US" altLang="ko-KR" dirty="0" smtClean="0">
                <a:solidFill>
                  <a:prstClr val="white"/>
                </a:solidFill>
                <a:latin typeface="맑은 고딕"/>
                <a:ea typeface="맑은 고딕"/>
              </a:rPr>
              <a:t>!</a:t>
            </a:r>
            <a:endParaRPr kumimoji="0" lang="ko-KR" altLang="en-US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08304" y="2564904"/>
            <a:ext cx="1673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 smtClean="0">
                <a:solidFill>
                  <a:srgbClr val="FFFF00"/>
                </a:solidFill>
                <a:latin typeface="맑은 고딕"/>
                <a:ea typeface="맑은 고딕"/>
              </a:rPr>
              <a:t>역사정리</a:t>
            </a:r>
            <a:r>
              <a:rPr kumimoji="0" lang="en-US" altLang="ko-KR" b="1" dirty="0" smtClean="0">
                <a:solidFill>
                  <a:srgbClr val="FFFF00"/>
                </a:solidFill>
                <a:latin typeface="맑은 고딕"/>
                <a:ea typeface="맑은 고딕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 smtClean="0">
                <a:solidFill>
                  <a:srgbClr val="FFFF00"/>
                </a:solidFill>
                <a:latin typeface="맑은 고딕"/>
                <a:ea typeface="맑은 고딕"/>
              </a:rPr>
              <a:t>안 된 나라</a:t>
            </a:r>
            <a:r>
              <a:rPr kumimoji="0" lang="en-US" altLang="ko-KR" b="1" dirty="0" smtClean="0">
                <a:solidFill>
                  <a:srgbClr val="FFFF00"/>
                </a:solidFill>
                <a:latin typeface="맑은 고딕"/>
                <a:ea typeface="맑은 고딕"/>
              </a:rPr>
              <a:t>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 smtClean="0">
                <a:solidFill>
                  <a:srgbClr val="FFFF00"/>
                </a:solidFill>
                <a:latin typeface="맑은 고딕"/>
                <a:ea typeface="맑은 고딕"/>
              </a:rPr>
              <a:t>세계인권선언</a:t>
            </a:r>
            <a:r>
              <a:rPr kumimoji="0" lang="en-US" altLang="ko-KR" b="1" dirty="0" smtClean="0">
                <a:solidFill>
                  <a:srgbClr val="FFFF00"/>
                </a:solidFill>
                <a:latin typeface="맑은 고딕"/>
                <a:ea typeface="맑은 고딕"/>
              </a:rPr>
              <a:t>?</a:t>
            </a:r>
            <a:endParaRPr kumimoji="0" lang="ko-KR" altLang="en-US" b="1" dirty="0">
              <a:solidFill>
                <a:srgbClr val="FFFF00"/>
              </a:solidFill>
              <a:latin typeface="맑은 고딕"/>
              <a:ea typeface="맑은 고딕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4469050"/>
            <a:ext cx="155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b="1" dirty="0" smtClean="0">
                <a:solidFill>
                  <a:srgbClr val="00B0F0"/>
                </a:solidFill>
                <a:latin typeface="맑은 고딕"/>
                <a:ea typeface="맑은 고딕"/>
              </a:rPr>
              <a:t>상식사회</a:t>
            </a:r>
            <a:r>
              <a:rPr kumimoji="0" lang="en-US" altLang="ko-KR" sz="2000" b="1" dirty="0" smtClean="0">
                <a:solidFill>
                  <a:srgbClr val="00B0F0"/>
                </a:solidFill>
                <a:latin typeface="맑은 고딕"/>
                <a:ea typeface="맑은 고딕"/>
              </a:rPr>
              <a:t>???</a:t>
            </a:r>
            <a:endParaRPr kumimoji="0" lang="ko-KR" altLang="en-US" sz="2000" b="1" dirty="0">
              <a:solidFill>
                <a:srgbClr val="00B0F0"/>
              </a:solidFill>
              <a:latin typeface="맑은 고딕"/>
              <a:ea typeface="맑은 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4488071"/>
            <a:ext cx="1935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b="1" dirty="0" smtClean="0">
                <a:solidFill>
                  <a:srgbClr val="FFFF00"/>
                </a:solidFill>
                <a:latin typeface="맑은 고딕"/>
                <a:ea typeface="맑은 고딕"/>
              </a:rPr>
              <a:t>역사</a:t>
            </a:r>
            <a:r>
              <a:rPr kumimoji="0" lang="en-US" altLang="ko-KR" sz="2000" b="1" dirty="0" smtClean="0">
                <a:solidFill>
                  <a:srgbClr val="FFFF00"/>
                </a:solidFill>
                <a:latin typeface="맑은 고딕"/>
                <a:ea typeface="맑은 고딕"/>
              </a:rPr>
              <a:t>-</a:t>
            </a:r>
            <a:r>
              <a:rPr kumimoji="0" lang="ko-KR" altLang="en-US" sz="2000" b="1" dirty="0" smtClean="0">
                <a:solidFill>
                  <a:srgbClr val="FFFF00"/>
                </a:solidFill>
                <a:latin typeface="맑은 고딕"/>
                <a:ea typeface="맑은 고딕"/>
              </a:rPr>
              <a:t>정치</a:t>
            </a:r>
            <a:r>
              <a:rPr kumimoji="0" lang="en-US" altLang="ko-KR" sz="2000" b="1" dirty="0" smtClean="0">
                <a:solidFill>
                  <a:srgbClr val="FFFF00"/>
                </a:solidFill>
                <a:latin typeface="맑은 고딕"/>
                <a:ea typeface="맑은 고딕"/>
              </a:rPr>
              <a:t>-</a:t>
            </a:r>
            <a:r>
              <a:rPr kumimoji="0" lang="ko-KR" altLang="en-US" sz="2000" b="1" dirty="0" smtClean="0">
                <a:solidFill>
                  <a:srgbClr val="FFFF00"/>
                </a:solidFill>
                <a:latin typeface="맑은 고딕"/>
                <a:ea typeface="맑은 고딕"/>
              </a:rPr>
              <a:t>현실</a:t>
            </a:r>
            <a:endParaRPr kumimoji="0" lang="ko-KR" altLang="en-US" sz="2000" b="1" dirty="0">
              <a:solidFill>
                <a:srgbClr val="FFFF00"/>
              </a:solidFill>
              <a:latin typeface="맑은 고딕"/>
              <a:ea typeface="맑은 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2280" y="1772816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solidFill>
                  <a:srgbClr val="00FFFF"/>
                </a:solidFill>
              </a:rPr>
              <a:t>선진국</a:t>
            </a:r>
            <a:r>
              <a:rPr lang="en-US" altLang="ko-KR" sz="2400" b="1" dirty="0" smtClean="0">
                <a:solidFill>
                  <a:srgbClr val="00FFFF"/>
                </a:solidFill>
              </a:rPr>
              <a:t>???</a:t>
            </a:r>
            <a:endParaRPr lang="ko-KR" altLang="en-US" sz="24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548680"/>
            <a:ext cx="8064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ko-KR" altLang="en-US" sz="2400" b="1" dirty="0" smtClean="0"/>
              <a:t>대통령은 농업과 </a:t>
            </a:r>
            <a:r>
              <a:rPr lang="ko-KR" altLang="en-US" sz="2400" b="1" dirty="0" err="1" smtClean="0"/>
              <a:t>관계있습니까</a:t>
            </a:r>
            <a:r>
              <a:rPr lang="en-US" altLang="ko-KR" sz="2400" b="1" dirty="0" smtClean="0"/>
              <a:t>?</a:t>
            </a:r>
          </a:p>
          <a:p>
            <a:pPr marL="457200" indent="-457200">
              <a:buAutoNum type="arabicPeriod"/>
            </a:pPr>
            <a:r>
              <a:rPr lang="ko-KR" altLang="en-US" sz="2400" b="1" dirty="0" smtClean="0"/>
              <a:t>국회의원은 농업과 </a:t>
            </a:r>
            <a:r>
              <a:rPr lang="ko-KR" altLang="en-US" sz="2400" b="1" dirty="0" err="1" smtClean="0"/>
              <a:t>관계있습니까</a:t>
            </a:r>
            <a:r>
              <a:rPr lang="en-US" altLang="ko-KR" sz="2400" b="1" dirty="0" smtClean="0"/>
              <a:t>?</a:t>
            </a:r>
          </a:p>
          <a:p>
            <a:pPr marL="457200" indent="-457200">
              <a:buAutoNum type="arabicPeriod"/>
            </a:pPr>
            <a:r>
              <a:rPr lang="ko-KR" altLang="en-US" sz="2400" b="1" dirty="0" smtClean="0"/>
              <a:t>시장군수는 농업과 </a:t>
            </a:r>
            <a:r>
              <a:rPr lang="ko-KR" altLang="en-US" sz="2400" b="1" dirty="0" err="1" smtClean="0"/>
              <a:t>관계있습니까</a:t>
            </a:r>
            <a:r>
              <a:rPr lang="en-US" altLang="ko-KR" sz="2400" b="1" dirty="0" smtClean="0"/>
              <a:t>?</a:t>
            </a:r>
          </a:p>
          <a:p>
            <a:pPr marL="457200" indent="-457200">
              <a:buAutoNum type="arabicPeriod"/>
            </a:pPr>
            <a:r>
              <a:rPr lang="ko-KR" altLang="en-US" sz="2400" b="1" dirty="0" smtClean="0"/>
              <a:t>선진국</a:t>
            </a:r>
            <a:r>
              <a:rPr lang="en-US" altLang="ko-KR" sz="2400" b="1" dirty="0" smtClean="0"/>
              <a:t>= </a:t>
            </a:r>
            <a:r>
              <a:rPr lang="ko-KR" altLang="en-US" sz="2400" b="1" dirty="0" smtClean="0"/>
              <a:t>농업인구  </a:t>
            </a:r>
            <a:r>
              <a:rPr lang="en-US" altLang="ko-KR" sz="2400" b="1" dirty="0" smtClean="0"/>
              <a:t>5%: </a:t>
            </a:r>
            <a:r>
              <a:rPr lang="ko-KR" altLang="en-US" sz="2400" b="1" dirty="0" smtClean="0"/>
              <a:t>정치영향력은 결정적</a:t>
            </a:r>
            <a:endParaRPr lang="en-US" altLang="ko-KR" sz="2400" b="1" dirty="0" smtClean="0"/>
          </a:p>
          <a:p>
            <a:pPr marL="457200" indent="-457200">
              <a:buAutoNum type="arabicPeriod"/>
            </a:pPr>
            <a:endParaRPr lang="en-US" altLang="ko-KR" sz="2400" b="1" dirty="0" smtClean="0"/>
          </a:p>
          <a:p>
            <a:r>
              <a:rPr lang="ko-KR" altLang="en-US" sz="2400" b="1" dirty="0" smtClean="0"/>
              <a:t>그런데 말입니다</a:t>
            </a:r>
            <a:r>
              <a:rPr lang="en-US" altLang="ko-KR" sz="2400" b="1" dirty="0" smtClean="0"/>
              <a:t>. </a:t>
            </a:r>
          </a:p>
          <a:p>
            <a:r>
              <a:rPr lang="ko-KR" altLang="en-US" sz="2400" b="1" dirty="0" smtClean="0"/>
              <a:t>대부분 이렇게 이야기 합니다</a:t>
            </a:r>
            <a:r>
              <a:rPr lang="en-US" altLang="ko-KR" sz="2400" b="1" dirty="0" smtClean="0"/>
              <a:t>.</a:t>
            </a:r>
          </a:p>
          <a:p>
            <a:r>
              <a:rPr lang="ko-KR" altLang="en-US" sz="2400" b="1" dirty="0" smtClean="0"/>
              <a:t>나는 정치에 </a:t>
            </a:r>
            <a:r>
              <a:rPr lang="ko-KR" altLang="en-US" sz="2400" b="1" dirty="0" err="1" smtClean="0"/>
              <a:t>관심없습니다</a:t>
            </a:r>
            <a:r>
              <a:rPr lang="en-US" altLang="ko-KR" sz="2400" b="1" dirty="0" smtClean="0"/>
              <a:t>. </a:t>
            </a:r>
          </a:p>
          <a:p>
            <a:r>
              <a:rPr lang="ko-KR" altLang="en-US" sz="2400" b="1" dirty="0" smtClean="0"/>
              <a:t>왜 이러는 걸까요</a:t>
            </a:r>
            <a:r>
              <a:rPr lang="en-US" altLang="ko-KR" sz="2400" b="1" dirty="0" smtClean="0"/>
              <a:t>?</a:t>
            </a:r>
          </a:p>
          <a:p>
            <a:r>
              <a:rPr lang="ko-KR" altLang="en-US" sz="2400" b="1" dirty="0" smtClean="0"/>
              <a:t>정치 혐오증</a:t>
            </a:r>
            <a:r>
              <a:rPr lang="en-US" altLang="ko-KR" sz="2400" b="1" dirty="0" smtClean="0"/>
              <a:t>!!! </a:t>
            </a:r>
            <a:r>
              <a:rPr lang="ko-KR" altLang="en-US" sz="2400" b="1" dirty="0" smtClean="0"/>
              <a:t>속세 </a:t>
            </a:r>
            <a:r>
              <a:rPr lang="ko-KR" altLang="en-US" sz="2400" b="1" dirty="0" err="1" smtClean="0"/>
              <a:t>떠난사람</a:t>
            </a:r>
            <a:r>
              <a:rPr lang="en-US" altLang="ko-KR" sz="2400" b="1" dirty="0" smtClean="0"/>
              <a:t>??? </a:t>
            </a:r>
            <a:r>
              <a:rPr lang="ko-KR" altLang="en-US" sz="2400" b="1" dirty="0" smtClean="0"/>
              <a:t>고고하다</a:t>
            </a:r>
            <a:r>
              <a:rPr lang="en-US" altLang="ko-KR" sz="2400" b="1" dirty="0" smtClean="0"/>
              <a:t>???</a:t>
            </a:r>
          </a:p>
          <a:p>
            <a:r>
              <a:rPr lang="en-US" altLang="ko-KR" sz="2400" b="1" dirty="0"/>
              <a:t> </a:t>
            </a:r>
            <a:r>
              <a:rPr lang="en-US" altLang="ko-KR" sz="2400" b="1" dirty="0" smtClean="0"/>
              <a:t>   </a:t>
            </a:r>
          </a:p>
          <a:p>
            <a:r>
              <a:rPr lang="ko-KR" altLang="en-US" sz="2400" b="1" dirty="0" smtClean="0"/>
              <a:t>이것은 말이죠</a:t>
            </a:r>
            <a:r>
              <a:rPr lang="en-US" altLang="ko-KR" sz="2400" b="1" dirty="0" smtClean="0"/>
              <a:t>!!! </a:t>
            </a:r>
          </a:p>
          <a:p>
            <a:r>
              <a:rPr lang="ko-KR" altLang="en-US" sz="2400" b="1" dirty="0" smtClean="0"/>
              <a:t>독재자가 원하는 최고의 상태</a:t>
            </a:r>
            <a:r>
              <a:rPr lang="en-US" altLang="ko-KR" sz="2400" b="1" dirty="0" smtClean="0"/>
              <a:t>??? </a:t>
            </a:r>
            <a:r>
              <a:rPr lang="ko-KR" altLang="en-US" sz="2400" b="1" dirty="0" smtClean="0"/>
              <a:t>입니다</a:t>
            </a:r>
            <a:r>
              <a:rPr lang="en-US" altLang="ko-KR" sz="2400" b="1" dirty="0" smtClean="0"/>
              <a:t>.</a:t>
            </a:r>
          </a:p>
          <a:p>
            <a:r>
              <a:rPr lang="ko-KR" altLang="en-US" sz="2400" b="1" dirty="0" smtClean="0"/>
              <a:t>사람은 정치적 동물입니다</a:t>
            </a:r>
            <a:r>
              <a:rPr lang="en-US" altLang="ko-KR" sz="2400" b="1" dirty="0" smtClean="0"/>
              <a:t>.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845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file257.uf.daum.net/image/12034D404D63B9A71AF2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820137" cy="4365104"/>
          </a:xfrm>
          <a:prstGeom prst="rect">
            <a:avLst/>
          </a:prstGeom>
          <a:noFill/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6" r="9982"/>
          <a:stretch/>
        </p:blipFill>
        <p:spPr>
          <a:xfrm>
            <a:off x="4892248" y="2636913"/>
            <a:ext cx="4251751" cy="39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3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owner\My Documents\My Pictures\간도 2005 본부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71438"/>
            <a:ext cx="6429375" cy="6715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85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052736"/>
            <a:ext cx="8190640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○ </a:t>
            </a:r>
            <a:r>
              <a:rPr kumimoji="0" lang="ko-KR" altLang="en-US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대외적 농업 여건변화 </a:t>
            </a:r>
            <a:endParaRPr kumimoji="0" lang="en-US" altLang="ko-KR" sz="2400" b="1" dirty="0" smtClean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- DDA, FTA , </a:t>
            </a:r>
            <a:r>
              <a:rPr kumimoji="0" lang="en-US" altLang="ko-KR" sz="20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TPP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환태평양경제동반자협정</a:t>
            </a:r>
            <a:r>
              <a:rPr kumimoji="0" lang="en-US" altLang="ko-KR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등 범세계적 시장 통합 </a:t>
            </a:r>
            <a:endParaRPr kumimoji="0"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 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가속화 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: FTA(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농업최강국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신흥국과 모두 체결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)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 </a:t>
            </a:r>
            <a:endParaRPr kumimoji="0" lang="ko-KR" altLang="en-US" sz="2000" b="1" dirty="0">
              <a:solidFill>
                <a:srgbClr val="3333FF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-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세계인구증가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신흥경제국의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고도성장 등으로 </a:t>
            </a:r>
            <a:r>
              <a:rPr kumimoji="0" lang="ko-KR" altLang="en-US" sz="20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농식품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수요확대</a:t>
            </a:r>
            <a:endParaRPr kumimoji="0"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-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특히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선진국을 중심으로 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친환경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안전 기능성 건강식품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수요 증가</a:t>
            </a:r>
            <a:endParaRPr kumimoji="0"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-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지구 온난화로 기후변화와 자원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환경 제약 심화</a:t>
            </a:r>
            <a:endParaRPr kumimoji="0"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- IT, BT, NT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등 산업기술 간 </a:t>
            </a:r>
            <a:r>
              <a:rPr kumimoji="0" lang="ko-KR" altLang="en-US" sz="20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융복합화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가속</a:t>
            </a:r>
            <a:endParaRPr kumimoji="0"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>
                <a:solidFill>
                  <a:srgbClr val="C00000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000" b="1" dirty="0" smtClean="0">
                <a:solidFill>
                  <a:srgbClr val="C00000"/>
                </a:solidFill>
                <a:latin typeface="맑은 고딕"/>
                <a:ea typeface="맑은 고딕"/>
              </a:rPr>
              <a:t>    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→ </a:t>
            </a:r>
            <a:r>
              <a:rPr kumimoji="0" lang="ko-KR" altLang="en-US" sz="2000" b="1" dirty="0" smtClean="0">
                <a:solidFill>
                  <a:srgbClr val="C00000"/>
                </a:solidFill>
                <a:latin typeface="맑은 고딕"/>
                <a:ea typeface="맑은 고딕"/>
              </a:rPr>
              <a:t>산업간 융합으로 </a:t>
            </a:r>
            <a:r>
              <a:rPr kumimoji="0" lang="ko-KR" altLang="en-US" sz="2000" b="1" dirty="0" err="1" smtClean="0">
                <a:solidFill>
                  <a:srgbClr val="C00000"/>
                </a:solidFill>
                <a:latin typeface="맑은 고딕"/>
                <a:ea typeface="맑은 고딕"/>
              </a:rPr>
              <a:t>농어업</a:t>
            </a:r>
            <a:r>
              <a:rPr kumimoji="0" lang="ko-KR" altLang="en-US" sz="2000" b="1" dirty="0" smtClean="0">
                <a:solidFill>
                  <a:srgbClr val="C00000"/>
                </a:solidFill>
                <a:latin typeface="맑은 고딕"/>
                <a:ea typeface="맑은 고딕"/>
              </a:rPr>
              <a:t> 부가가치 및 생산량 증대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755576" y="5157192"/>
            <a:ext cx="7488832" cy="1015663"/>
            <a:chOff x="755576" y="5157192"/>
            <a:chExt cx="7488832" cy="1015663"/>
          </a:xfrm>
          <a:solidFill>
            <a:srgbClr val="FFFF00"/>
          </a:solidFill>
        </p:grpSpPr>
        <p:sp>
          <p:nvSpPr>
            <p:cNvPr id="3" name="TextBox 2"/>
            <p:cNvSpPr txBox="1"/>
            <p:nvPr/>
          </p:nvSpPr>
          <p:spPr>
            <a:xfrm>
              <a:off x="1259632" y="5157192"/>
              <a:ext cx="6984776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000" b="1" dirty="0" smtClean="0">
                  <a:solidFill>
                    <a:srgbClr val="3333FF"/>
                  </a:solidFill>
                  <a:latin typeface="맑은 고딕"/>
                  <a:ea typeface="맑은 고딕"/>
                </a:rPr>
                <a:t> FTA </a:t>
              </a:r>
              <a:r>
                <a:rPr kumimoji="0" lang="ko-KR" altLang="en-US" sz="2000" b="1" dirty="0" smtClean="0">
                  <a:solidFill>
                    <a:srgbClr val="3333FF"/>
                  </a:solidFill>
                  <a:latin typeface="맑은 고딕"/>
                  <a:ea typeface="맑은 고딕"/>
                </a:rPr>
                <a:t>본격적 가동되면</a:t>
              </a:r>
              <a:r>
                <a:rPr kumimoji="0" lang="en-US" altLang="ko-KR" sz="2000" b="1" dirty="0" smtClean="0">
                  <a:solidFill>
                    <a:srgbClr val="3333FF"/>
                  </a:solidFill>
                  <a:latin typeface="맑은 고딕"/>
                  <a:ea typeface="맑은 고딕"/>
                </a:rPr>
                <a:t>? </a:t>
              </a:r>
              <a:r>
                <a:rPr kumimoji="0" lang="ko-KR" altLang="en-US" sz="2000" b="1" dirty="0" smtClean="0">
                  <a:solidFill>
                    <a:srgbClr val="C00000"/>
                  </a:solidFill>
                  <a:latin typeface="맑은 고딕"/>
                  <a:ea typeface="맑은 고딕"/>
                </a:rPr>
                <a:t>경쟁력 있는 작목은</a:t>
              </a:r>
              <a:r>
                <a:rPr kumimoji="0" lang="en-US" altLang="ko-KR" sz="2000" b="1" dirty="0" smtClean="0">
                  <a:solidFill>
                    <a:srgbClr val="C00000"/>
                  </a:solidFill>
                  <a:latin typeface="맑은 고딕"/>
                  <a:ea typeface="맑은 고딕"/>
                </a:rPr>
                <a:t>????? ????? 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000" b="1" dirty="0">
                  <a:solidFill>
                    <a:srgbClr val="C00000"/>
                  </a:solidFill>
                  <a:latin typeface="맑은 고딕"/>
                  <a:ea typeface="맑은 고딕"/>
                </a:rPr>
                <a:t> </a:t>
              </a:r>
              <a:r>
                <a:rPr kumimoji="0" lang="en-US" altLang="ko-KR" sz="2000" b="1" dirty="0" smtClean="0">
                  <a:solidFill>
                    <a:srgbClr val="002060"/>
                  </a:solidFill>
                  <a:latin typeface="맑은 고딕"/>
                  <a:ea typeface="맑은 고딕"/>
                </a:rPr>
                <a:t>- (</a:t>
              </a:r>
              <a:r>
                <a:rPr kumimoji="0" lang="ko-KR" altLang="en-US" sz="2000" b="1" dirty="0" smtClean="0">
                  <a:solidFill>
                    <a:srgbClr val="002060"/>
                  </a:solidFill>
                  <a:latin typeface="맑은 고딕"/>
                  <a:ea typeface="맑은 고딕"/>
                </a:rPr>
                <a:t>세계 </a:t>
              </a:r>
              <a:r>
                <a:rPr kumimoji="0" lang="en-US" altLang="ko-KR" sz="2000" b="1" dirty="0" smtClean="0">
                  <a:solidFill>
                    <a:srgbClr val="002060"/>
                  </a:solidFill>
                  <a:latin typeface="맑은 고딕"/>
                  <a:ea typeface="맑은 고딕"/>
                </a:rPr>
                <a:t>10</a:t>
              </a:r>
              <a:r>
                <a:rPr kumimoji="0" lang="ko-KR" altLang="en-US" sz="2000" b="1" dirty="0" smtClean="0">
                  <a:solidFill>
                    <a:srgbClr val="002060"/>
                  </a:solidFill>
                  <a:latin typeface="맑은 고딕"/>
                  <a:ea typeface="맑은 고딕"/>
                </a:rPr>
                <a:t>대 작목 중에서</a:t>
              </a:r>
              <a:r>
                <a:rPr kumimoji="0" lang="en-US" altLang="ko-KR" sz="2000" b="1" dirty="0" smtClean="0">
                  <a:solidFill>
                    <a:srgbClr val="002060"/>
                  </a:solidFill>
                  <a:latin typeface="맑은 고딕"/>
                  <a:ea typeface="맑은 고딕"/>
                </a:rPr>
                <a:t>), </a:t>
              </a:r>
              <a:r>
                <a:rPr kumimoji="0" lang="ko-KR" altLang="en-US" sz="2000" b="1" dirty="0" smtClean="0">
                  <a:solidFill>
                    <a:srgbClr val="002060"/>
                  </a:solidFill>
                  <a:latin typeface="맑은 고딕"/>
                  <a:ea typeface="맑은 고딕"/>
                </a:rPr>
                <a:t>건강에 좋은 </a:t>
              </a:r>
              <a:r>
                <a:rPr kumimoji="0" lang="en-US" altLang="ko-KR" sz="2000" b="1" dirty="0" smtClean="0">
                  <a:solidFill>
                    <a:srgbClr val="002060"/>
                  </a:solidFill>
                  <a:latin typeface="맑은 고딕"/>
                  <a:ea typeface="맑은 고딕"/>
                </a:rPr>
                <a:t>10</a:t>
              </a:r>
              <a:r>
                <a:rPr kumimoji="0" lang="ko-KR" altLang="en-US" sz="2000" b="1" dirty="0" smtClean="0">
                  <a:solidFill>
                    <a:srgbClr val="002060"/>
                  </a:solidFill>
                  <a:latin typeface="맑은 고딕"/>
                  <a:ea typeface="맑은 고딕"/>
                </a:rPr>
                <a:t>대 작물</a:t>
              </a:r>
              <a:endParaRPr kumimoji="0" lang="ko-KR" altLang="en-US" sz="2000" dirty="0">
                <a:solidFill>
                  <a:srgbClr val="002060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4" name="오른쪽 화살표 3"/>
            <p:cNvSpPr/>
            <p:nvPr/>
          </p:nvSpPr>
          <p:spPr>
            <a:xfrm>
              <a:off x="755576" y="5269850"/>
              <a:ext cx="504056" cy="391398"/>
            </a:xfrm>
            <a:prstGeom prst="rightArrow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030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8680"/>
            <a:ext cx="8640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○ 지구환경</a:t>
            </a:r>
            <a:r>
              <a:rPr kumimoji="0" lang="en-US" altLang="ko-KR" sz="2400" b="1" dirty="0">
                <a:solidFill>
                  <a:srgbClr val="0000FF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기후변화</a:t>
            </a:r>
            <a:r>
              <a:rPr kumimoji="0" lang="en-US" altLang="ko-KR" sz="2400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환경변화 </a:t>
            </a:r>
            <a:endParaRPr kumimoji="0" lang="en-US" altLang="ko-KR" sz="2400" b="1" dirty="0" smtClean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→ 온도변화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석탄에너지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원자력에너지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-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농업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비료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-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미래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무병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자아실현→ 환경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식품의 품질→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생명자본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-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유기농업 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기후변화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건강식품의 핵심→국가경쟁력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건강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부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kumimoji="0"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○ 생산량→ </a:t>
            </a:r>
            <a:r>
              <a:rPr kumimoji="0"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품질</a:t>
            </a:r>
            <a:r>
              <a:rPr kumimoji="0" lang="en-US" altLang="ko-KR" sz="2400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영양→기능성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의약분야</a:t>
            </a:r>
            <a:r>
              <a:rPr kumimoji="0"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합성물질에서 천연물</a:t>
            </a:r>
            <a:r>
              <a:rPr kumimoji="0"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이용</a:t>
            </a:r>
            <a:r>
              <a:rPr kumimoji="0"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endParaRPr kumimoji="0"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농산물 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안전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기능성→ 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? →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유기농산물 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→ </a:t>
            </a:r>
            <a:r>
              <a:rPr kumimoji="0" lang="ko-KR" altLang="en-US" sz="20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생산 표준화</a:t>
            </a:r>
            <a:r>
              <a:rPr kumimoji="0" lang="en-US" altLang="ko-KR" sz="20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???</a:t>
            </a:r>
          </a:p>
        </p:txBody>
      </p:sp>
      <p:sp>
        <p:nvSpPr>
          <p:cNvPr id="3" name="아래쪽 화살표 2"/>
          <p:cNvSpPr/>
          <p:nvPr/>
        </p:nvSpPr>
        <p:spPr>
          <a:xfrm>
            <a:off x="3995936" y="4663014"/>
            <a:ext cx="1080120" cy="7822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2171" y="5538228"/>
            <a:ext cx="5688632" cy="523220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kumimoji="0" lang="en-US" altLang="ko-KR" sz="2800" b="1" dirty="0" smtClean="0">
                <a:solidFill>
                  <a:srgbClr val="6600FF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800" b="1" dirty="0">
                <a:solidFill>
                  <a:srgbClr val="6600FF"/>
                </a:solidFill>
                <a:latin typeface="맑은 고딕"/>
                <a:ea typeface="맑은 고딕"/>
              </a:rPr>
              <a:t>목표 </a:t>
            </a:r>
            <a:r>
              <a:rPr kumimoji="0" lang="en-US" altLang="ko-KR" sz="2800" b="1" dirty="0">
                <a:solidFill>
                  <a:srgbClr val="6600FF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800" b="1" dirty="0" err="1">
                <a:solidFill>
                  <a:srgbClr val="FF00FF"/>
                </a:solidFill>
                <a:latin typeface="맑은 고딕"/>
                <a:ea typeface="맑은 고딕"/>
              </a:rPr>
              <a:t>유기농</a:t>
            </a:r>
            <a:r>
              <a:rPr kumimoji="0" lang="ko-KR" altLang="en-US" sz="2800" b="1" dirty="0">
                <a:solidFill>
                  <a:srgbClr val="FF00FF"/>
                </a:solidFill>
                <a:latin typeface="맑은 고딕"/>
                <a:ea typeface="맑은 고딕"/>
              </a:rPr>
              <a:t> 생산 표준화</a:t>
            </a:r>
            <a:r>
              <a:rPr kumimoji="0" lang="en-US" altLang="ko-KR" sz="28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!!!!! ???</a:t>
            </a:r>
            <a:endParaRPr kumimoji="0" lang="ko-KR" altLang="en-US" sz="2800" b="1" dirty="0">
              <a:solidFill>
                <a:srgbClr val="FF00FF"/>
              </a:solidFill>
              <a:latin typeface="맑은 고딕"/>
              <a:ea typeface="맑은 고딕"/>
            </a:endParaRPr>
          </a:p>
        </p:txBody>
      </p:sp>
      <p:sp>
        <p:nvSpPr>
          <p:cNvPr id="5" name="포인트가 5개인 별 4"/>
          <p:cNvSpPr/>
          <p:nvPr/>
        </p:nvSpPr>
        <p:spPr>
          <a:xfrm>
            <a:off x="755576" y="5301208"/>
            <a:ext cx="914400" cy="914400"/>
          </a:xfrm>
          <a:prstGeom prst="star5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2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4402" y="519063"/>
            <a:ext cx="6203942" cy="52322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8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인간수명</a:t>
            </a:r>
            <a:r>
              <a:rPr kumimoji="0" lang="en-US" altLang="ko-KR" sz="28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??? </a:t>
            </a:r>
            <a:r>
              <a:rPr kumimoji="0" lang="ko-KR" altLang="en-US" sz="28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삶의 방향이 정해진다</a:t>
            </a:r>
            <a:r>
              <a:rPr kumimoji="0" lang="en-US" altLang="ko-KR" sz="28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???</a:t>
            </a:r>
            <a:endParaRPr kumimoji="0" lang="ko-KR" altLang="en-US" sz="2800" b="1" dirty="0">
              <a:solidFill>
                <a:srgbClr val="FF00FF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376482"/>
            <a:ext cx="3108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과거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: 60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세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? 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양적 충족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 </a:t>
            </a:r>
            <a:endParaRPr kumimoji="0" lang="ko-KR" altLang="en-US" sz="2000" b="1" dirty="0">
              <a:solidFill>
                <a:srgbClr val="3333FF"/>
              </a:solidFill>
              <a:latin typeface="맑은 고딕"/>
              <a:ea typeface="맑은 고딕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2145050"/>
            <a:ext cx="3607233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현재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: 100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세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!??? </a:t>
            </a:r>
            <a:r>
              <a:rPr kumimoji="0" lang="ko-KR" altLang="en-US" sz="20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안전</a:t>
            </a:r>
            <a:r>
              <a:rPr kumimoji="0" lang="en-US" altLang="ko-KR" sz="20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영양</a:t>
            </a:r>
            <a:endParaRPr kumimoji="0" lang="en-US" altLang="ko-KR" sz="2000" b="1" dirty="0" smtClean="0">
              <a:solidFill>
                <a:srgbClr val="FF00FF"/>
              </a:solidFill>
              <a:latin typeface="맑은 고딕"/>
              <a:ea typeface="맑은 고딕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몇 살까지 건강한가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?</a:t>
            </a:r>
          </a:p>
        </p:txBody>
      </p:sp>
      <p:sp>
        <p:nvSpPr>
          <p:cNvPr id="6" name="아래쪽 화살표 5"/>
          <p:cNvSpPr/>
          <p:nvPr/>
        </p:nvSpPr>
        <p:spPr>
          <a:xfrm>
            <a:off x="3563888" y="3717032"/>
            <a:ext cx="243027" cy="457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5816" y="3294276"/>
            <a:ext cx="1663017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b="1" dirty="0">
                <a:solidFill>
                  <a:prstClr val="black"/>
                </a:solidFill>
                <a:latin typeface="굴림"/>
                <a:ea typeface="굴림"/>
              </a:rPr>
              <a:t> </a:t>
            </a:r>
            <a:r>
              <a:rPr kumimoji="0" lang="en-US" altLang="ko-KR" b="1" dirty="0" smtClean="0">
                <a:solidFill>
                  <a:prstClr val="black"/>
                </a:solidFill>
                <a:latin typeface="굴림"/>
                <a:ea typeface="굴림"/>
              </a:rPr>
              <a:t>  </a:t>
            </a:r>
            <a:r>
              <a:rPr kumimoji="0" lang="ko-KR" altLang="en-US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영양상태</a:t>
            </a:r>
            <a:r>
              <a:rPr kumimoji="0" lang="en-US" altLang="ko-KR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!!         </a:t>
            </a:r>
            <a:endParaRPr kumimoji="0" lang="ko-KR" altLang="en-US" b="1" dirty="0">
              <a:solidFill>
                <a:srgbClr val="FF00FF"/>
              </a:solidFill>
              <a:latin typeface="맑은 고딕"/>
              <a:ea typeface="맑은 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2501" y="4302388"/>
            <a:ext cx="761747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?????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2000" b="1" dirty="0">
              <a:solidFill>
                <a:srgbClr val="3333FF"/>
              </a:solidFill>
              <a:latin typeface="맑은 고딕"/>
              <a:ea typeface="맑은 고딕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2000" b="1" dirty="0">
              <a:solidFill>
                <a:srgbClr val="3333FF"/>
              </a:solidFill>
              <a:latin typeface="맑은 고딕"/>
              <a:ea typeface="맑은 고딕"/>
            </a:endParaRPr>
          </a:p>
        </p:txBody>
      </p:sp>
      <p:sp>
        <p:nvSpPr>
          <p:cNvPr id="9" name="아래쪽 화살표 8"/>
          <p:cNvSpPr/>
          <p:nvPr/>
        </p:nvSpPr>
        <p:spPr>
          <a:xfrm>
            <a:off x="6276527" y="3717032"/>
            <a:ext cx="243027" cy="457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82661" y="4314582"/>
            <a:ext cx="761747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?????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2000" b="1" dirty="0">
              <a:solidFill>
                <a:srgbClr val="3333FF"/>
              </a:solidFill>
              <a:latin typeface="맑은 고딕"/>
              <a:ea typeface="맑은 고딕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2000" b="1" dirty="0">
              <a:solidFill>
                <a:srgbClr val="3333FF"/>
              </a:solidFill>
              <a:latin typeface="맑은 고딕"/>
              <a:ea typeface="맑은 고딕"/>
            </a:endParaRPr>
          </a:p>
        </p:txBody>
      </p:sp>
      <p:sp>
        <p:nvSpPr>
          <p:cNvPr id="11" name="아래쪽 화살표 10"/>
          <p:cNvSpPr/>
          <p:nvPr/>
        </p:nvSpPr>
        <p:spPr>
          <a:xfrm>
            <a:off x="7708424" y="3717032"/>
            <a:ext cx="243027" cy="457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8496" y="3294276"/>
            <a:ext cx="79701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환경</a:t>
            </a:r>
            <a:r>
              <a:rPr kumimoji="0" lang="en-US" altLang="ko-KR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!!</a:t>
            </a:r>
            <a:endParaRPr kumimoji="0"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47395" y="3284984"/>
            <a:ext cx="79701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운동</a:t>
            </a:r>
            <a:r>
              <a:rPr kumimoji="0" lang="en-US" altLang="ko-KR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!!</a:t>
            </a:r>
            <a:endParaRPr kumimoji="0" lang="ko-KR" altLang="en-US" b="1" dirty="0" smtClean="0">
              <a:solidFill>
                <a:srgbClr val="FF00FF"/>
              </a:solidFill>
              <a:latin typeface="맑은 고딕"/>
              <a:ea typeface="맑은 고딕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08104" y="2145050"/>
            <a:ext cx="2952328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국가 경쟁력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???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4785929" y="2332331"/>
            <a:ext cx="578159" cy="26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1600" y="4314582"/>
            <a:ext cx="3577472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000" b="1" dirty="0" err="1" smtClean="0">
                <a:solidFill>
                  <a:srgbClr val="3333FF"/>
                </a:solidFill>
                <a:latin typeface="맑은 고딕"/>
                <a:ea typeface="맑은 고딕"/>
              </a:rPr>
              <a:t>유기농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               기능성</a:t>
            </a:r>
            <a:endParaRPr kumimoji="0" lang="en-US" altLang="ko-KR" sz="2000" b="1" dirty="0" smtClean="0">
              <a:solidFill>
                <a:srgbClr val="3333FF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GAP 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등               </a:t>
            </a:r>
            <a:endParaRPr kumimoji="0" lang="ko-KR" altLang="en-US" sz="2000" b="1" dirty="0">
              <a:solidFill>
                <a:srgbClr val="3333FF"/>
              </a:solidFill>
              <a:latin typeface="맑은 고딕"/>
              <a:ea typeface="맑은 고딕"/>
            </a:endParaRPr>
          </a:p>
        </p:txBody>
      </p:sp>
      <p:sp>
        <p:nvSpPr>
          <p:cNvPr id="17" name="아래쪽 화살표 16"/>
          <p:cNvSpPr/>
          <p:nvPr/>
        </p:nvSpPr>
        <p:spPr>
          <a:xfrm>
            <a:off x="1669602" y="3764072"/>
            <a:ext cx="243027" cy="457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1600" y="3294276"/>
            <a:ext cx="1663017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>
                <a:solidFill>
                  <a:srgbClr val="FF00FF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0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  </a:t>
            </a:r>
            <a:r>
              <a:rPr kumimoji="0" lang="ko-KR" altLang="en-US" sz="20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안전성</a:t>
            </a:r>
            <a:r>
              <a:rPr kumimoji="0" lang="en-US" altLang="ko-KR" sz="20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!!         </a:t>
            </a:r>
            <a:endParaRPr kumimoji="0" lang="ko-KR" altLang="en-US" sz="2000" b="1" dirty="0">
              <a:solidFill>
                <a:srgbClr val="FF00FF"/>
              </a:solidFill>
              <a:latin typeface="맑은 고딕"/>
              <a:ea typeface="맑은 고딕"/>
            </a:endParaRPr>
          </a:p>
        </p:txBody>
      </p:sp>
      <p:sp>
        <p:nvSpPr>
          <p:cNvPr id="19" name="아래쪽 화살표 18"/>
          <p:cNvSpPr/>
          <p:nvPr/>
        </p:nvSpPr>
        <p:spPr>
          <a:xfrm>
            <a:off x="2627784" y="5348248"/>
            <a:ext cx="243027" cy="31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59632" y="5795972"/>
            <a:ext cx="2952328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b="1" dirty="0">
                <a:solidFill>
                  <a:prstClr val="black"/>
                </a:solidFill>
                <a:latin typeface="굴림"/>
                <a:ea typeface="굴림"/>
              </a:rPr>
              <a:t> </a:t>
            </a:r>
            <a:r>
              <a:rPr kumimoji="0" lang="en-US" altLang="ko-KR" b="1" dirty="0" smtClean="0">
                <a:solidFill>
                  <a:prstClr val="black"/>
                </a:solidFill>
                <a:latin typeface="굴림"/>
                <a:ea typeface="굴림"/>
              </a:rPr>
              <a:t>  </a:t>
            </a:r>
            <a:r>
              <a:rPr kumimoji="0" lang="ko-KR" altLang="en-US" b="1" dirty="0" err="1" smtClean="0">
                <a:solidFill>
                  <a:srgbClr val="FF00FF"/>
                </a:solidFill>
                <a:latin typeface="맑은 고딕"/>
                <a:ea typeface="맑은 고딕"/>
              </a:rPr>
              <a:t>유기농</a:t>
            </a:r>
            <a:r>
              <a:rPr kumimoji="0" lang="ko-KR" altLang="en-US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 생산 표준화</a:t>
            </a:r>
            <a:r>
              <a:rPr kumimoji="0" lang="en-US" altLang="ko-KR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!!         </a:t>
            </a:r>
            <a:endParaRPr kumimoji="0" lang="ko-KR" altLang="en-US" b="1" dirty="0">
              <a:solidFill>
                <a:srgbClr val="FF00FF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368355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251520" y="548680"/>
            <a:ext cx="889248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2. </a:t>
            </a:r>
            <a:r>
              <a:rPr kumimoji="0" lang="ko-KR" altLang="en-US" sz="28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추진방법</a:t>
            </a:r>
            <a:r>
              <a:rPr kumimoji="0" lang="en-US" altLang="ko-KR" sz="28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?  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dirty="0">
                <a:solidFill>
                  <a:srgbClr val="FF0000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8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가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. 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구성원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? 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전문가 능력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!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>
                <a:solidFill>
                  <a:srgbClr val="3333FF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  </a:t>
            </a:r>
            <a:r>
              <a:rPr kumimoji="0" lang="ko-KR" altLang="en-US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나</a:t>
            </a:r>
            <a:r>
              <a:rPr kumimoji="0" lang="en-US" altLang="ko-KR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. </a:t>
            </a:r>
            <a:r>
              <a:rPr kumimoji="0" lang="ko-KR" altLang="en-US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시스템은</a:t>
            </a:r>
            <a:r>
              <a:rPr kumimoji="0" lang="en-US" altLang="ko-KR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? 4</a:t>
            </a:r>
            <a:r>
              <a:rPr kumimoji="0" lang="ko-KR" altLang="en-US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세대</a:t>
            </a:r>
            <a:r>
              <a:rPr kumimoji="0" lang="en-US" altLang="ko-KR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? </a:t>
            </a:r>
            <a:r>
              <a:rPr kumimoji="0" lang="ko-KR" altLang="en-US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집단지성</a:t>
            </a:r>
            <a:r>
              <a:rPr kumimoji="0" lang="en-US" altLang="ko-KR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? 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>
                <a:solidFill>
                  <a:srgbClr val="002060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    - 1</a:t>
            </a:r>
            <a:r>
              <a:rPr kumimoji="0" lang="ko-KR" altLang="en-US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세대</a:t>
            </a:r>
            <a:r>
              <a:rPr kumimoji="0" lang="en-US" altLang="ko-KR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: 1</a:t>
            </a:r>
            <a:r>
              <a:rPr kumimoji="0" lang="ko-KR" altLang="en-US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인 천재</a:t>
            </a:r>
            <a:r>
              <a:rPr kumimoji="0" lang="en-US" altLang="ko-KR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에디슨</a:t>
            </a:r>
            <a:r>
              <a:rPr kumimoji="0" lang="en-US" altLang="ko-KR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), </a:t>
            </a:r>
            <a:r>
              <a:rPr kumimoji="0" lang="en-US" altLang="ko-KR" sz="20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4</a:t>
            </a:r>
            <a:r>
              <a:rPr kumimoji="0" lang="ko-KR" altLang="en-US" sz="20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세대</a:t>
            </a:r>
            <a:r>
              <a:rPr kumimoji="0" lang="en-US" altLang="ko-KR" sz="20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0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모두가 천재</a:t>
            </a:r>
            <a:endParaRPr kumimoji="0" lang="en-US" altLang="ko-KR" sz="2000" b="1" dirty="0" smtClean="0">
              <a:solidFill>
                <a:srgbClr val="FF00FF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>
                <a:solidFill>
                  <a:srgbClr val="3333FF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  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다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. 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추진방법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?  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>
                <a:solidFill>
                  <a:srgbClr val="3333FF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    </a:t>
            </a:r>
            <a:r>
              <a:rPr kumimoji="0" lang="en-US" altLang="ko-KR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- </a:t>
            </a:r>
            <a:r>
              <a:rPr kumimoji="0" lang="ko-KR" altLang="en-US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최상의 경쟁력</a:t>
            </a:r>
            <a:r>
              <a:rPr kumimoji="0" lang="en-US" altLang="ko-KR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? </a:t>
            </a:r>
            <a:r>
              <a:rPr kumimoji="0" lang="ko-KR" altLang="en-US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최상의 소통관계</a:t>
            </a:r>
            <a:r>
              <a:rPr kumimoji="0" lang="en-US" altLang="ko-KR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(10</a:t>
            </a:r>
            <a:r>
              <a:rPr kumimoji="0" lang="ko-KR" altLang="en-US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년 지기처럼</a:t>
            </a:r>
            <a:r>
              <a:rPr kumimoji="0" lang="en-US" altLang="ko-KR" sz="20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) </a:t>
            </a:r>
            <a:endParaRPr kumimoji="0" lang="en-US" altLang="ko-KR" sz="2000" b="1" dirty="0" smtClean="0">
              <a:solidFill>
                <a:srgbClr val="3333FF"/>
              </a:solidFill>
              <a:latin typeface="굴림"/>
              <a:ea typeface="굴림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srgbClr val="C00000"/>
                </a:solidFill>
                <a:latin typeface="굴림"/>
                <a:ea typeface="굴림"/>
              </a:rPr>
              <a:t>     ※</a:t>
            </a:r>
            <a:r>
              <a:rPr kumimoji="0" lang="ko-KR" altLang="en-US" sz="2000" b="1" dirty="0" smtClean="0">
                <a:solidFill>
                  <a:srgbClr val="C00000"/>
                </a:solidFill>
                <a:latin typeface="굴림"/>
                <a:ea typeface="굴림"/>
              </a:rPr>
              <a:t>소통</a:t>
            </a:r>
            <a:r>
              <a:rPr kumimoji="0" lang="en-US" altLang="ko-KR" sz="2000" b="1" dirty="0">
                <a:solidFill>
                  <a:srgbClr val="C00000"/>
                </a:solidFill>
                <a:latin typeface="굴림"/>
                <a:ea typeface="굴림"/>
              </a:rPr>
              <a:t>(</a:t>
            </a:r>
            <a:r>
              <a:rPr kumimoji="0" lang="ko-KR" altLang="en-US" sz="2000" b="1" dirty="0">
                <a:solidFill>
                  <a:srgbClr val="C00000"/>
                </a:solidFill>
                <a:latin typeface="굴림"/>
                <a:ea typeface="굴림"/>
              </a:rPr>
              <a:t>疏通</a:t>
            </a:r>
            <a:r>
              <a:rPr kumimoji="0" lang="en-US" altLang="ko-KR" sz="2000" b="1" dirty="0" smtClean="0">
                <a:solidFill>
                  <a:srgbClr val="C00000"/>
                </a:solidFill>
                <a:latin typeface="굴림"/>
                <a:ea typeface="굴림"/>
              </a:rPr>
              <a:t>)? 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굴림"/>
                <a:ea typeface="굴림"/>
              </a:rPr>
              <a:t>과거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굴림"/>
                <a:ea typeface="굴림"/>
              </a:rPr>
              <a:t>, 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굴림"/>
                <a:ea typeface="굴림"/>
              </a:rPr>
              <a:t>현재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굴림"/>
                <a:ea typeface="굴림"/>
              </a:rPr>
              <a:t>, 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굴림"/>
                <a:ea typeface="굴림"/>
              </a:rPr>
              <a:t>미래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굴림"/>
                <a:ea typeface="굴림"/>
              </a:rPr>
              <a:t>(70-80% 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굴림"/>
                <a:ea typeface="굴림"/>
              </a:rPr>
              <a:t>예측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굴림"/>
                <a:ea typeface="굴림"/>
              </a:rPr>
              <a:t>) </a:t>
            </a:r>
            <a:r>
              <a:rPr kumimoji="0" lang="ko-KR" altLang="en-US" sz="2000" b="1" dirty="0" smtClean="0">
                <a:solidFill>
                  <a:srgbClr val="3333FF"/>
                </a:solidFill>
                <a:latin typeface="굴림"/>
                <a:ea typeface="굴림"/>
              </a:rPr>
              <a:t>공유</a:t>
            </a:r>
            <a:r>
              <a:rPr kumimoji="0" lang="en-US" altLang="ko-KR" sz="2000" b="1" dirty="0" smtClean="0">
                <a:solidFill>
                  <a:srgbClr val="3333FF"/>
                </a:solidFill>
                <a:latin typeface="굴림"/>
                <a:ea typeface="굴림"/>
              </a:rPr>
              <a:t>: </a:t>
            </a:r>
            <a:r>
              <a:rPr kumimoji="0" lang="en-US" altLang="ko-KR" sz="2000" b="1" dirty="0" smtClean="0">
                <a:solidFill>
                  <a:srgbClr val="C00000"/>
                </a:solidFill>
                <a:latin typeface="굴림"/>
                <a:ea typeface="굴림"/>
              </a:rPr>
              <a:t>10</a:t>
            </a:r>
            <a:r>
              <a:rPr kumimoji="0" lang="ko-KR" altLang="en-US" sz="2000" b="1" dirty="0" smtClean="0">
                <a:solidFill>
                  <a:srgbClr val="C00000"/>
                </a:solidFill>
                <a:latin typeface="굴림"/>
                <a:ea typeface="굴림"/>
              </a:rPr>
              <a:t>년 지기 친구상태</a:t>
            </a:r>
            <a:endParaRPr kumimoji="0" lang="en-US" altLang="ko-KR" sz="2000" b="1" dirty="0" smtClean="0">
              <a:solidFill>
                <a:srgbClr val="C0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19218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ostfiles2.naver.net/20140612_33/secsemicon_1402562153503w1Msw_JPEG/%C1%FD%B4%DC%C1%F6%BC%BA_%B8%F0%C0%DA%C0%CC%C5%A92.jp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064896" cy="605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5766355"/>
            <a:ext cx="671690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 smtClean="0">
                <a:solidFill>
                  <a:srgbClr val="0000FF"/>
                </a:solidFill>
              </a:rPr>
              <a:t>집단지성</a:t>
            </a:r>
            <a:r>
              <a:rPr lang="en-US" altLang="ko-KR" sz="2400" b="1" dirty="0" smtClean="0">
                <a:solidFill>
                  <a:srgbClr val="0000FF"/>
                </a:solidFill>
              </a:rPr>
              <a:t>???!!!</a:t>
            </a:r>
          </a:p>
          <a:p>
            <a:r>
              <a:rPr lang="ko-KR" altLang="en-US" sz="2400" b="1" dirty="0" smtClean="0">
                <a:solidFill>
                  <a:srgbClr val="FF00FF"/>
                </a:solidFill>
              </a:rPr>
              <a:t>서로가 경쟁하고 협력하는 사이에 최고의 경쟁력</a:t>
            </a:r>
            <a:endParaRPr lang="ko-KR" altLang="en-US" sz="24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17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52604"/>
            <a:ext cx="7472386" cy="1000132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207293"/>
            <a:ext cx="8712968" cy="4525963"/>
          </a:xfrm>
        </p:spPr>
        <p:txBody>
          <a:bodyPr/>
          <a:lstStyle/>
          <a:p>
            <a:r>
              <a:rPr lang="ko-KR" altLang="en-US" sz="2400" b="1" dirty="0" smtClean="0">
                <a:solidFill>
                  <a:srgbClr val="FFFF00"/>
                </a:solidFill>
              </a:rPr>
              <a:t> 세계유기농업운동연맹 </a:t>
            </a:r>
            <a:r>
              <a:rPr lang="en-US" altLang="ko-KR" sz="2400" b="1" dirty="0" smtClean="0">
                <a:solidFill>
                  <a:srgbClr val="FFFF00"/>
                </a:solidFill>
              </a:rPr>
              <a:t>: </a:t>
            </a:r>
            <a:r>
              <a:rPr lang="en-US" altLang="ko-KR" sz="2400" b="1" dirty="0" smtClean="0">
                <a:solidFill>
                  <a:srgbClr val="009900"/>
                </a:solidFill>
              </a:rPr>
              <a:t>1972.11.5 </a:t>
            </a:r>
            <a:r>
              <a:rPr lang="ko-KR" altLang="en-US" sz="2400" b="1" dirty="0" smtClean="0">
                <a:solidFill>
                  <a:srgbClr val="009900"/>
                </a:solidFill>
              </a:rPr>
              <a:t>프랑스에서 창립   </a:t>
            </a:r>
            <a:endParaRPr lang="en-US" altLang="ko-KR" sz="2400" b="1" dirty="0" smtClean="0">
              <a:solidFill>
                <a:srgbClr val="009900"/>
              </a:solidFill>
            </a:endParaRPr>
          </a:p>
          <a:p>
            <a:pPr>
              <a:buNone/>
            </a:pPr>
            <a:r>
              <a:rPr lang="en-US" altLang="ko-KR" sz="2400" b="1" dirty="0" smtClean="0">
                <a:solidFill>
                  <a:srgbClr val="009900"/>
                </a:solidFill>
              </a:rPr>
              <a:t>    (</a:t>
            </a:r>
            <a:r>
              <a:rPr lang="ko-KR" altLang="en-US" sz="2400" b="1" dirty="0" smtClean="0">
                <a:solidFill>
                  <a:srgbClr val="009900"/>
                </a:solidFill>
              </a:rPr>
              <a:t>가입 </a:t>
            </a:r>
            <a:r>
              <a:rPr lang="en-US" altLang="ko-KR" sz="2400" b="1" dirty="0" smtClean="0">
                <a:solidFill>
                  <a:srgbClr val="009900"/>
                </a:solidFill>
              </a:rPr>
              <a:t>116</a:t>
            </a:r>
            <a:r>
              <a:rPr lang="ko-KR" altLang="en-US" sz="2400" b="1" dirty="0" smtClean="0">
                <a:solidFill>
                  <a:srgbClr val="009900"/>
                </a:solidFill>
              </a:rPr>
              <a:t>개국</a:t>
            </a:r>
            <a:r>
              <a:rPr lang="en-US" altLang="ko-KR" sz="2400" b="1" dirty="0" smtClean="0">
                <a:solidFill>
                  <a:srgbClr val="009900"/>
                </a:solidFill>
              </a:rPr>
              <a:t>)</a:t>
            </a:r>
            <a:endParaRPr lang="ko-KR" altLang="en-US" sz="2400" dirty="0" smtClean="0">
              <a:solidFill>
                <a:srgbClr val="009900"/>
              </a:solidFill>
            </a:endParaRPr>
          </a:p>
          <a:p>
            <a:r>
              <a:rPr lang="ko-KR" altLang="en-US" sz="2400" b="1" dirty="0" smtClean="0"/>
              <a:t> </a:t>
            </a:r>
            <a:r>
              <a:rPr lang="ko-KR" altLang="en-US" sz="2400" dirty="0" smtClean="0">
                <a:solidFill>
                  <a:srgbClr val="0000FF"/>
                </a:solidFill>
              </a:rPr>
              <a:t>세계유기농업운동연맹의 원칙</a:t>
            </a:r>
            <a:endParaRPr lang="en-US" altLang="ko-KR" sz="2400" b="1" dirty="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sz="2000" b="1" dirty="0" smtClean="0"/>
              <a:t>배려의 원칙</a:t>
            </a:r>
            <a:r>
              <a:rPr lang="en-US" altLang="ko-KR" sz="2000" b="1" dirty="0" smtClean="0"/>
              <a:t>(Principle of care)</a:t>
            </a:r>
            <a:endParaRPr lang="en-US" altLang="ko-KR" sz="2000" dirty="0" smtClean="0"/>
          </a:p>
          <a:p>
            <a:pPr>
              <a:lnSpc>
                <a:spcPct val="200000"/>
              </a:lnSpc>
            </a:pPr>
            <a:r>
              <a:rPr lang="ko-KR" altLang="en-US" sz="2000" b="1" dirty="0" smtClean="0"/>
              <a:t>공정의 원칙</a:t>
            </a:r>
            <a:r>
              <a:rPr lang="en-US" altLang="ko-KR" sz="2000" b="1" dirty="0" smtClean="0"/>
              <a:t>(Principle of fairness)</a:t>
            </a:r>
            <a:endParaRPr lang="en-US" altLang="ko-KR" sz="2000" dirty="0" smtClean="0"/>
          </a:p>
          <a:p>
            <a:pPr>
              <a:lnSpc>
                <a:spcPct val="200000"/>
              </a:lnSpc>
            </a:pPr>
            <a:r>
              <a:rPr lang="ko-KR" altLang="en-US" sz="2000" b="1" dirty="0" smtClean="0"/>
              <a:t>생태의 원칙</a:t>
            </a:r>
            <a:r>
              <a:rPr lang="en-US" altLang="ko-KR" sz="2000" b="1" dirty="0" smtClean="0"/>
              <a:t>(Principle of ecology)</a:t>
            </a:r>
            <a:endParaRPr lang="en-US" altLang="ko-KR" sz="2000" dirty="0" smtClean="0"/>
          </a:p>
          <a:p>
            <a:pPr>
              <a:lnSpc>
                <a:spcPct val="200000"/>
              </a:lnSpc>
            </a:pPr>
            <a:r>
              <a:rPr lang="ko-KR" altLang="en-US" sz="2000" b="1" dirty="0" smtClean="0"/>
              <a:t>건강의 원칙</a:t>
            </a:r>
            <a:r>
              <a:rPr lang="en-US" altLang="ko-KR" sz="2000" b="1" dirty="0" smtClean="0"/>
              <a:t>(Principle of health)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7585733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889" y="1124744"/>
            <a:ext cx="1165704" cy="341632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kumimoji="0" lang="ko-KR" altLang="en-US" dirty="0" smtClean="0">
                <a:solidFill>
                  <a:srgbClr val="FF0000"/>
                </a:solidFill>
                <a:latin typeface="맑은 고딕"/>
                <a:ea typeface="맑은 고딕"/>
              </a:rPr>
              <a:t>공무원</a:t>
            </a:r>
            <a:endParaRPr kumimoji="0" lang="en-US" altLang="ko-KR" dirty="0" smtClean="0">
              <a:solidFill>
                <a:srgbClr val="FF0000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dirty="0" smtClean="0">
              <a:solidFill>
                <a:srgbClr val="FF0000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9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급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8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급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7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급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6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급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5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급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4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급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3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급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2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급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1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급</a:t>
            </a:r>
            <a:endParaRPr kumimoji="0"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60" y="332656"/>
            <a:ext cx="934871" cy="646330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kumimoji="0" lang="ko-KR" altLang="en-US" dirty="0" smtClean="0">
                <a:solidFill>
                  <a:srgbClr val="FF0000"/>
                </a:solidFill>
                <a:latin typeface="맑은 고딕"/>
                <a:ea typeface="맑은 고딕"/>
              </a:rPr>
              <a:t>군대</a:t>
            </a:r>
            <a:endParaRPr kumimoji="0" lang="en-US" altLang="ko-KR" dirty="0" smtClean="0">
              <a:solidFill>
                <a:srgbClr val="FF0000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대장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중장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소장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준장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대령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중령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소령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대위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중위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소위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하사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중사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상사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병장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상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병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일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병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이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병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6" y="1082795"/>
            <a:ext cx="1479892" cy="2723823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kumimoji="0" lang="ko-KR" altLang="en-US" dirty="0" smtClean="0">
                <a:solidFill>
                  <a:srgbClr val="FF0000"/>
                </a:solidFill>
                <a:latin typeface="맑은 고딕"/>
                <a:ea typeface="맑은 고딕"/>
              </a:rPr>
              <a:t>연구직</a:t>
            </a:r>
            <a:endParaRPr kumimoji="0" lang="en-US" altLang="ko-KR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청장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srgbClr val="FF00FF"/>
                </a:solidFill>
                <a:latin typeface="맑은 고딕"/>
                <a:ea typeface="맑은 고딕"/>
              </a:rPr>
              <a:t>차장</a:t>
            </a:r>
            <a:endParaRPr kumimoji="0" lang="en-US" altLang="ko-KR" dirty="0" smtClean="0">
              <a:solidFill>
                <a:srgbClr val="FF00FF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srgbClr val="FF00FF"/>
                </a:solidFill>
                <a:latin typeface="맑은 고딕"/>
                <a:ea typeface="맑은 고딕"/>
              </a:rPr>
              <a:t>원장</a:t>
            </a:r>
            <a:endParaRPr kumimoji="0" lang="en-US" altLang="ko-KR" dirty="0" smtClean="0">
              <a:solidFill>
                <a:srgbClr val="FF00FF"/>
              </a:solidFill>
              <a:latin typeface="맑은 고딕"/>
              <a:ea typeface="맑은 고딕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srgbClr val="FF00FF"/>
                </a:solidFill>
                <a:latin typeface="맑은 고딕"/>
                <a:ea typeface="맑은 고딕"/>
              </a:rPr>
              <a:t>부장</a:t>
            </a:r>
            <a:endParaRPr kumimoji="0" lang="en-US" altLang="ko-KR" dirty="0" smtClean="0">
              <a:solidFill>
                <a:srgbClr val="FF00FF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srgbClr val="FF00FF"/>
                </a:solidFill>
                <a:latin typeface="맑은 고딕"/>
                <a:ea typeface="맑은 고딕"/>
              </a:rPr>
              <a:t>과장</a:t>
            </a:r>
            <a:endParaRPr kumimoji="0" lang="en-US" altLang="ko-KR" dirty="0" smtClean="0">
              <a:solidFill>
                <a:srgbClr val="FF00FF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srgbClr val="FF00FF"/>
                </a:solidFill>
                <a:latin typeface="맑은 고딕"/>
                <a:ea typeface="맑은 고딕"/>
              </a:rPr>
              <a:t>연구관</a:t>
            </a:r>
            <a:r>
              <a:rPr kumimoji="0" lang="en-US" altLang="ko-KR" dirty="0" smtClean="0">
                <a:solidFill>
                  <a:srgbClr val="FF00FF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dirty="0" smtClean="0">
                <a:solidFill>
                  <a:srgbClr val="FF00FF"/>
                </a:solidFill>
                <a:latin typeface="맑은 고딕"/>
                <a:ea typeface="맑은 고딕"/>
              </a:rPr>
              <a:t>실장</a:t>
            </a:r>
            <a:r>
              <a:rPr kumimoji="0" lang="en-US" altLang="ko-KR" dirty="0" smtClean="0">
                <a:solidFill>
                  <a:srgbClr val="FF00FF"/>
                </a:solidFill>
                <a:latin typeface="맑은 고딕"/>
                <a:ea typeface="맑은 고딕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srgbClr val="FF00FF"/>
                </a:solidFill>
                <a:latin typeface="맑은 고딕"/>
                <a:ea typeface="맑은 고딕"/>
              </a:rPr>
              <a:t>========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srgbClr val="FF00FF"/>
                </a:solidFill>
                <a:latin typeface="맑은 고딕"/>
                <a:ea typeface="맑은 고딕"/>
              </a:rPr>
              <a:t>연구사</a:t>
            </a:r>
            <a:endParaRPr kumimoji="0" lang="ko-KR" altLang="en-US" dirty="0">
              <a:solidFill>
                <a:srgbClr val="FF00FF"/>
              </a:solidFill>
              <a:latin typeface="맑은 고딕"/>
              <a:ea typeface="맑은 고딕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1459" y="1441807"/>
            <a:ext cx="1120821" cy="313932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srgbClr val="FF0000"/>
                </a:solidFill>
                <a:latin typeface="맑은 고딕"/>
                <a:ea typeface="맑은 고딕"/>
              </a:rPr>
              <a:t>+ </a:t>
            </a:r>
            <a:r>
              <a:rPr kumimoji="0" lang="ko-KR" altLang="en-US" dirty="0" smtClean="0">
                <a:solidFill>
                  <a:srgbClr val="FF0000"/>
                </a:solidFill>
                <a:latin typeface="맑은 고딕"/>
                <a:ea typeface="맑은 고딕"/>
              </a:rPr>
              <a:t>행정직</a:t>
            </a:r>
            <a:endParaRPr kumimoji="0" lang="en-US" altLang="ko-KR" dirty="0" smtClean="0">
              <a:solidFill>
                <a:srgbClr val="FF0000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2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급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3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급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4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급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5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급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6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급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7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급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8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급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9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급</a:t>
            </a:r>
            <a:endParaRPr kumimoji="0"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95944" y="3081021"/>
            <a:ext cx="1396536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0" lang="ko-KR" altLang="en-US" dirty="0" smtClean="0">
                <a:solidFill>
                  <a:srgbClr val="FF00FF"/>
                </a:solidFill>
                <a:latin typeface="맑은 고딕"/>
                <a:ea typeface="맑은 고딕"/>
              </a:rPr>
              <a:t>위계질서</a:t>
            </a:r>
            <a:endParaRPr kumimoji="0" lang="en-US" altLang="ko-KR" dirty="0" smtClean="0">
              <a:solidFill>
                <a:srgbClr val="FF00FF"/>
              </a:solidFill>
              <a:latin typeface="맑은 고딕"/>
              <a:ea typeface="맑은 고딕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srgbClr val="3333FF"/>
                </a:solidFill>
                <a:latin typeface="맑은 고딕"/>
                <a:ea typeface="맑은 고딕"/>
              </a:rPr>
              <a:t>계급</a:t>
            </a:r>
            <a:endParaRPr kumimoji="0" lang="en-US" altLang="ko-KR" dirty="0" smtClean="0">
              <a:solidFill>
                <a:srgbClr val="3333FF"/>
              </a:solidFill>
              <a:latin typeface="맑은 고딕"/>
              <a:ea typeface="맑은 고딕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srgbClr val="3333FF"/>
                </a:solidFill>
                <a:latin typeface="맑은 고딕"/>
                <a:ea typeface="맑은 고딕"/>
              </a:rPr>
              <a:t>연공서열</a:t>
            </a:r>
            <a:r>
              <a:rPr kumimoji="0" lang="en-US" altLang="ko-KR" dirty="0" smtClean="0">
                <a:solidFill>
                  <a:srgbClr val="3333FF"/>
                </a:solidFill>
                <a:latin typeface="맑은 고딕"/>
                <a:ea typeface="맑은 고딕"/>
              </a:rPr>
              <a:t>?</a:t>
            </a:r>
            <a:endParaRPr kumimoji="0" lang="ko-KR" altLang="en-US" dirty="0">
              <a:solidFill>
                <a:srgbClr val="3333FF"/>
              </a:solidFill>
              <a:latin typeface="맑은 고딕"/>
              <a:ea typeface="맑은 고딕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70215" y="5470059"/>
            <a:ext cx="4532010" cy="923330"/>
          </a:xfrm>
          <a:prstGeom prst="rect">
            <a:avLst/>
          </a:prstGeom>
          <a:solidFill>
            <a:srgbClr val="FFFF00"/>
          </a:solidFill>
          <a:ln w="12700">
            <a:solidFill>
              <a:srgbClr val="FFFF00"/>
            </a:solidFill>
            <a:prstDash val="sysDash"/>
          </a:ln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kumimoji="0" lang="ko-KR" altLang="en-US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과연 이 벽을 뛰어넘을 수 있는 </a:t>
            </a:r>
            <a:r>
              <a:rPr kumimoji="0" lang="ko-KR" altLang="en-US" b="1" dirty="0" err="1" smtClean="0">
                <a:solidFill>
                  <a:srgbClr val="3333FF"/>
                </a:solidFill>
                <a:latin typeface="맑은 고딕"/>
                <a:ea typeface="맑은 고딕"/>
              </a:rPr>
              <a:t>소통법</a:t>
            </a:r>
            <a:r>
              <a:rPr kumimoji="0" lang="en-US" altLang="ko-KR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0" lang="ko-KR" altLang="en-US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집단지성 시스템</a:t>
            </a:r>
            <a:r>
              <a:rPr kumimoji="0" lang="en-US" altLang="ko-KR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!! </a:t>
            </a:r>
            <a:r>
              <a:rPr kumimoji="0" lang="ko-KR" altLang="en-US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작동이 가능한가</a:t>
            </a:r>
            <a:r>
              <a:rPr kumimoji="0" lang="en-US" altLang="ko-KR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? </a:t>
            </a:r>
            <a:endParaRPr kumimoji="0" lang="ko-KR" altLang="en-US" b="1" dirty="0">
              <a:solidFill>
                <a:srgbClr val="FF00FF"/>
              </a:solidFill>
              <a:latin typeface="맑은 고딕"/>
              <a:ea typeface="맑은 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5976" y="3933056"/>
            <a:ext cx="1329210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 smtClean="0">
                <a:solidFill>
                  <a:srgbClr val="C00000"/>
                </a:solidFill>
                <a:latin typeface="맑은 고딕"/>
                <a:ea typeface="맑은 고딕"/>
              </a:rPr>
              <a:t>계급사회</a:t>
            </a:r>
            <a:r>
              <a:rPr kumimoji="0" lang="en-US" altLang="ko-KR" sz="2000" dirty="0" smtClean="0">
                <a:solidFill>
                  <a:srgbClr val="C00000"/>
                </a:solidFill>
                <a:latin typeface="맑은 고딕"/>
                <a:ea typeface="맑은 고딕"/>
              </a:rPr>
              <a:t>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 smtClean="0">
                <a:solidFill>
                  <a:srgbClr val="FF0000"/>
                </a:solidFill>
                <a:latin typeface="맑은 고딕"/>
                <a:ea typeface="맑은 고딕"/>
              </a:rPr>
              <a:t>신분사회</a:t>
            </a:r>
            <a:r>
              <a:rPr kumimoji="0" lang="en-US" altLang="ko-KR" sz="2000" dirty="0" smtClean="0">
                <a:solidFill>
                  <a:srgbClr val="FF0000"/>
                </a:solidFill>
                <a:latin typeface="맑은 고딕"/>
                <a:ea typeface="맑은 고딕"/>
              </a:rPr>
              <a:t>?</a:t>
            </a:r>
            <a:endParaRPr kumimoji="0" lang="ko-KR" altLang="en-US" sz="2000" dirty="0">
              <a:solidFill>
                <a:srgbClr val="FF0000"/>
              </a:solidFill>
              <a:latin typeface="맑은 고딕"/>
              <a:ea typeface="맑은 고딕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7164288" y="3377759"/>
            <a:ext cx="331656" cy="2793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10" name="아래쪽 화살표 9"/>
          <p:cNvSpPr/>
          <p:nvPr/>
        </p:nvSpPr>
        <p:spPr>
          <a:xfrm>
            <a:off x="5580112" y="4809213"/>
            <a:ext cx="800352" cy="660846"/>
          </a:xfrm>
          <a:prstGeom prst="down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260648"/>
            <a:ext cx="2167581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solidFill>
                  <a:srgbClr val="0000FF"/>
                </a:solidFill>
              </a:rPr>
              <a:t>농업연구</a:t>
            </a:r>
            <a:r>
              <a:rPr lang="en-US" altLang="ko-KR" sz="2800" b="1" dirty="0" smtClean="0">
                <a:solidFill>
                  <a:srgbClr val="0000FF"/>
                </a:solidFill>
              </a:rPr>
              <a:t>???</a:t>
            </a:r>
            <a:endParaRPr lang="ko-KR" altLang="en-US" sz="2800" b="1" dirty="0">
              <a:solidFill>
                <a:srgbClr val="0000FF"/>
              </a:solidFill>
            </a:endParaRPr>
          </a:p>
        </p:txBody>
      </p:sp>
      <p:sp>
        <p:nvSpPr>
          <p:cNvPr id="14" name="오른쪽 대괄호 13"/>
          <p:cNvSpPr/>
          <p:nvPr/>
        </p:nvSpPr>
        <p:spPr>
          <a:xfrm rot="16200000">
            <a:off x="5460042" y="-339361"/>
            <a:ext cx="456165" cy="3096344"/>
          </a:xfrm>
          <a:prstGeom prst="rightBracket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4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251520" y="548680"/>
            <a:ext cx="889248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3.</a:t>
            </a:r>
            <a:r>
              <a:rPr kumimoji="0" lang="ko-KR" altLang="en-US" sz="28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  유기농업의 필요성</a:t>
            </a:r>
            <a:r>
              <a:rPr kumimoji="0" lang="en-US" altLang="ko-KR" sz="28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?</a:t>
            </a:r>
            <a:endParaRPr kumimoji="0" lang="en-US" altLang="ko-KR" sz="2800" b="1" dirty="0">
              <a:solidFill>
                <a:srgbClr val="FF0000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○ 기후변화</a:t>
            </a:r>
            <a:r>
              <a:rPr kumimoji="0"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지구온난화</a:t>
            </a:r>
            <a:r>
              <a:rPr kumimoji="0"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   ㉠ 온도 환경변화 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지구온난화 우리나라는 지구평균의 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2-3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배</a:t>
            </a:r>
            <a:endParaRPr kumimoji="0" lang="en-US" altLang="ko-KR" sz="240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   </a:t>
            </a:r>
            <a:r>
              <a:rPr kumimoji="0" lang="ko-KR" altLang="en-US" sz="2400" dirty="0">
                <a:solidFill>
                  <a:prstClr val="black"/>
                </a:solidFill>
                <a:latin typeface="맑은 고딕"/>
                <a:ea typeface="맑은 고딕"/>
              </a:rPr>
              <a:t>㉡ </a:t>
            </a:r>
            <a:r>
              <a:rPr kumimoji="0" lang="ko-KR" altLang="en-US" sz="2400" dirty="0" err="1">
                <a:solidFill>
                  <a:prstClr val="black"/>
                </a:solidFill>
                <a:latin typeface="맑은 고딕"/>
                <a:ea typeface="맑은 고딕"/>
              </a:rPr>
              <a:t>생물종</a:t>
            </a:r>
            <a:r>
              <a:rPr kumimoji="0" lang="ko-KR" altLang="en-US" sz="2400" dirty="0">
                <a:solidFill>
                  <a:prstClr val="black"/>
                </a:solidFill>
                <a:latin typeface="맑은 고딕"/>
                <a:ea typeface="맑은 고딕"/>
              </a:rPr>
              <a:t> 변화</a:t>
            </a:r>
            <a:r>
              <a:rPr kumimoji="0" lang="en-US" altLang="ko-KR" sz="2400" dirty="0">
                <a:solidFill>
                  <a:prstClr val="black"/>
                </a:solidFill>
                <a:latin typeface="맑은 고딕"/>
                <a:ea typeface="맑은 고딕"/>
              </a:rPr>
              <a:t>:</a:t>
            </a:r>
            <a:r>
              <a:rPr kumimoji="0" lang="ko-KR" altLang="en-US" sz="2400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1</a:t>
            </a:r>
            <a:r>
              <a:rPr kumimoji="0" lang="ko-KR" altLang="en-US" sz="2400" dirty="0">
                <a:solidFill>
                  <a:prstClr val="black"/>
                </a:solidFill>
                <a:latin typeface="맑은 고딕"/>
                <a:ea typeface="맑은 고딕"/>
              </a:rPr>
              <a:t>일     </a:t>
            </a:r>
            <a:r>
              <a:rPr kumimoji="0" lang="en-US" altLang="ko-KR" sz="2400" dirty="0">
                <a:solidFill>
                  <a:prstClr val="black"/>
                </a:solidFill>
                <a:latin typeface="맑은 고딕"/>
                <a:ea typeface="맑은 고딕"/>
              </a:rPr>
              <a:t>130</a:t>
            </a:r>
            <a:r>
              <a:rPr kumimoji="0" lang="ko-KR" altLang="en-US" sz="2400" dirty="0">
                <a:solidFill>
                  <a:prstClr val="black"/>
                </a:solidFill>
                <a:latin typeface="맑은 고딕"/>
                <a:ea typeface="맑은 고딕"/>
              </a:rPr>
              <a:t>종 멸종</a:t>
            </a:r>
            <a:r>
              <a:rPr kumimoji="0" lang="en-US" altLang="ko-KR" sz="2400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400" dirty="0">
                <a:solidFill>
                  <a:prstClr val="black"/>
                </a:solidFill>
                <a:latin typeface="맑은 고딕"/>
                <a:ea typeface="맑은 고딕"/>
              </a:rPr>
              <a:t>한국  </a:t>
            </a:r>
            <a:r>
              <a:rPr kumimoji="0" lang="en-US" altLang="ko-KR" sz="2400" dirty="0">
                <a:solidFill>
                  <a:prstClr val="black"/>
                </a:solidFill>
                <a:latin typeface="맑은 고딕"/>
                <a:ea typeface="맑은 고딕"/>
              </a:rPr>
              <a:t>1.4</a:t>
            </a:r>
            <a:r>
              <a:rPr kumimoji="0" lang="ko-KR" altLang="en-US" sz="2400" dirty="0">
                <a:solidFill>
                  <a:prstClr val="black"/>
                </a:solidFill>
                <a:latin typeface="맑은 고딕"/>
                <a:ea typeface="맑은 고딕"/>
              </a:rPr>
              <a:t>종</a:t>
            </a:r>
            <a:r>
              <a:rPr kumimoji="0" lang="en-US" altLang="ko-KR" sz="2400" dirty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dirty="0">
                <a:solidFill>
                  <a:prstClr val="black"/>
                </a:solidFill>
                <a:latin typeface="맑은 고딕"/>
                <a:ea typeface="맑은 고딕"/>
              </a:rPr>
              <a:t>                       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 1</a:t>
            </a:r>
            <a:r>
              <a:rPr kumimoji="0" lang="ko-KR" altLang="en-US" sz="2400" dirty="0">
                <a:solidFill>
                  <a:prstClr val="black"/>
                </a:solidFill>
                <a:latin typeface="맑은 고딕"/>
                <a:ea typeface="맑은 고딕"/>
              </a:rPr>
              <a:t>년 </a:t>
            </a:r>
            <a:r>
              <a:rPr kumimoji="0" lang="en-US" altLang="ko-KR" sz="2400" dirty="0">
                <a:solidFill>
                  <a:prstClr val="black"/>
                </a:solidFill>
                <a:latin typeface="맑은 고딕"/>
                <a:ea typeface="맑은 고딕"/>
              </a:rPr>
              <a:t>47,000</a:t>
            </a:r>
            <a:r>
              <a:rPr kumimoji="0" lang="ko-KR" altLang="en-US" sz="2400" dirty="0">
                <a:solidFill>
                  <a:prstClr val="black"/>
                </a:solidFill>
                <a:latin typeface="맑은 고딕"/>
                <a:ea typeface="맑은 고딕"/>
              </a:rPr>
              <a:t>종 멸종</a:t>
            </a:r>
            <a:r>
              <a:rPr kumimoji="0" lang="en-US" altLang="ko-KR" sz="2400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400" dirty="0">
                <a:solidFill>
                  <a:prstClr val="black"/>
                </a:solidFill>
                <a:latin typeface="맑은 고딕"/>
                <a:ea typeface="맑은 고딕"/>
              </a:rPr>
              <a:t>한국 </a:t>
            </a:r>
            <a:r>
              <a:rPr kumimoji="0" lang="en-US" altLang="ko-KR" sz="2400" dirty="0">
                <a:solidFill>
                  <a:prstClr val="black"/>
                </a:solidFill>
                <a:latin typeface="맑은 고딕"/>
                <a:ea typeface="맑은 고딕"/>
              </a:rPr>
              <a:t>500</a:t>
            </a:r>
            <a:r>
              <a:rPr kumimoji="0" lang="ko-KR" altLang="en-US" sz="2400" dirty="0">
                <a:solidFill>
                  <a:prstClr val="black"/>
                </a:solidFill>
                <a:latin typeface="맑은 고딕"/>
                <a:ea typeface="맑은 고딕"/>
              </a:rPr>
              <a:t>종</a:t>
            </a:r>
            <a:r>
              <a:rPr kumimoji="0" lang="en-US" altLang="ko-KR" sz="2400" dirty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○ </a:t>
            </a:r>
            <a:r>
              <a:rPr kumimoji="0" lang="ko-KR" altLang="en-US" sz="2400" dirty="0" err="1">
                <a:solidFill>
                  <a:srgbClr val="0000FF"/>
                </a:solidFill>
                <a:latin typeface="맑은 고딕"/>
                <a:ea typeface="맑은 고딕"/>
              </a:rPr>
              <a:t>저탄소</a:t>
            </a:r>
            <a:r>
              <a:rPr kumimoji="0" lang="ko-KR" altLang="en-US" sz="2400" dirty="0">
                <a:solidFill>
                  <a:srgbClr val="0000FF"/>
                </a:solidFill>
                <a:latin typeface="맑은 고딕"/>
                <a:ea typeface="맑은 고딕"/>
              </a:rPr>
              <a:t> 시대</a:t>
            </a:r>
            <a:r>
              <a:rPr kumimoji="0" lang="en-US" altLang="ko-KR" sz="2400" dirty="0">
                <a:solidFill>
                  <a:srgbClr val="0000FF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400" dirty="0">
                <a:solidFill>
                  <a:srgbClr val="0000FF"/>
                </a:solidFill>
                <a:latin typeface="맑은 고딕"/>
                <a:ea typeface="맑은 고딕"/>
              </a:rPr>
              <a:t>친환경시대</a:t>
            </a:r>
            <a:r>
              <a:rPr kumimoji="0" lang="en-US" altLang="ko-KR" sz="2400" dirty="0">
                <a:solidFill>
                  <a:srgbClr val="0000FF"/>
                </a:solidFill>
                <a:latin typeface="맑은 고딕"/>
                <a:ea typeface="맑은 고딕"/>
              </a:rPr>
              <a:t>) : </a:t>
            </a:r>
            <a:r>
              <a:rPr kumimoji="0" lang="ko-KR" altLang="en-US" sz="2400" dirty="0">
                <a:solidFill>
                  <a:srgbClr val="0000FF"/>
                </a:solidFill>
                <a:latin typeface="맑은 고딕"/>
                <a:ea typeface="맑은 고딕"/>
              </a:rPr>
              <a:t>기계화의 방향</a:t>
            </a:r>
            <a:r>
              <a:rPr kumimoji="0" lang="en-US" altLang="ko-KR" sz="2400" dirty="0">
                <a:solidFill>
                  <a:srgbClr val="0000FF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400" dirty="0" err="1">
                <a:solidFill>
                  <a:srgbClr val="0000FF"/>
                </a:solidFill>
                <a:latin typeface="맑은 고딕"/>
                <a:ea typeface="맑은 고딕"/>
              </a:rPr>
              <a:t>무경운</a:t>
            </a:r>
            <a:r>
              <a:rPr kumimoji="0" lang="en-US" altLang="ko-KR" sz="2400" dirty="0">
                <a:solidFill>
                  <a:srgbClr val="0000FF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400" dirty="0">
                <a:solidFill>
                  <a:srgbClr val="0000FF"/>
                </a:solidFill>
                <a:latin typeface="맑은 고딕"/>
                <a:ea typeface="맑은 고딕"/>
              </a:rPr>
              <a:t>등</a:t>
            </a:r>
            <a:r>
              <a:rPr kumimoji="0" lang="en-US" altLang="ko-KR" sz="2400" dirty="0">
                <a:solidFill>
                  <a:srgbClr val="0000FF"/>
                </a:solidFill>
                <a:latin typeface="맑은 고딕"/>
                <a:ea typeface="맑은 고딕"/>
              </a:rPr>
              <a:t>)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○</a:t>
            </a:r>
            <a:r>
              <a:rPr kumimoji="0"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400" dirty="0">
                <a:solidFill>
                  <a:srgbClr val="0000FF"/>
                </a:solidFill>
                <a:latin typeface="맑은 고딕"/>
                <a:ea typeface="맑은 고딕"/>
              </a:rPr>
              <a:t>참살이</a:t>
            </a:r>
            <a:r>
              <a:rPr kumimoji="0" lang="en-US" altLang="ko-KR" sz="2400" dirty="0">
                <a:solidFill>
                  <a:srgbClr val="0000FF"/>
                </a:solidFill>
                <a:latin typeface="맑은 고딕"/>
                <a:ea typeface="맑은 고딕"/>
              </a:rPr>
              <a:t>(well-being) : </a:t>
            </a:r>
            <a:r>
              <a:rPr kumimoji="0" lang="ko-KR" altLang="en-US" sz="2400" dirty="0" smtClean="0">
                <a:solidFill>
                  <a:srgbClr val="C00000"/>
                </a:solidFill>
                <a:latin typeface="맑은 고딕"/>
                <a:ea typeface="맑은 고딕"/>
              </a:rPr>
              <a:t>안전</a:t>
            </a:r>
            <a:r>
              <a:rPr kumimoji="0" lang="en-US" altLang="ko-KR" sz="2400" dirty="0" smtClean="0">
                <a:solidFill>
                  <a:srgbClr val="C00000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400" dirty="0" smtClean="0">
                <a:solidFill>
                  <a:srgbClr val="C00000"/>
                </a:solidFill>
                <a:latin typeface="맑은 고딕"/>
                <a:ea typeface="맑은 고딕"/>
              </a:rPr>
              <a:t>건강과 </a:t>
            </a:r>
            <a:r>
              <a:rPr kumimoji="0" lang="ko-KR" altLang="en-US" sz="2400" dirty="0">
                <a:solidFill>
                  <a:srgbClr val="C00000"/>
                </a:solidFill>
                <a:latin typeface="맑은 고딕"/>
                <a:ea typeface="맑은 고딕"/>
              </a:rPr>
              <a:t>음식은 </a:t>
            </a:r>
            <a:r>
              <a:rPr kumimoji="0" lang="ko-KR" altLang="en-US" sz="2400" dirty="0">
                <a:solidFill>
                  <a:srgbClr val="0000FF"/>
                </a:solidFill>
                <a:latin typeface="맑은 고딕"/>
                <a:ea typeface="맑은 고딕"/>
              </a:rPr>
              <a:t>→ 동일</a:t>
            </a:r>
            <a:endParaRPr kumimoji="0" lang="en-US" altLang="ko-KR" sz="2400" dirty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○ 지속 </a:t>
            </a:r>
            <a:r>
              <a:rPr kumimoji="0" lang="ko-KR" altLang="en-US" sz="2400" dirty="0">
                <a:solidFill>
                  <a:srgbClr val="0000FF"/>
                </a:solidFill>
                <a:latin typeface="맑은 고딕"/>
                <a:ea typeface="맑은 고딕"/>
              </a:rPr>
              <a:t>가능한 농업</a:t>
            </a:r>
            <a:r>
              <a:rPr kumimoji="0" lang="en-US" altLang="ko-KR" sz="2400" dirty="0">
                <a:solidFill>
                  <a:srgbClr val="0000FF"/>
                </a:solidFill>
                <a:latin typeface="맑은 고딕"/>
                <a:ea typeface="맑은 고딕"/>
              </a:rPr>
              <a:t>:</a:t>
            </a:r>
            <a:r>
              <a:rPr kumimoji="0" lang="ko-KR" altLang="en-US" sz="2400" dirty="0">
                <a:solidFill>
                  <a:srgbClr val="0000FF"/>
                </a:solidFill>
                <a:latin typeface="맑은 고딕"/>
                <a:ea typeface="맑은 고딕"/>
              </a:rPr>
              <a:t> 수질오염</a:t>
            </a:r>
            <a:r>
              <a:rPr kumimoji="0" lang="en-US" altLang="ko-KR" sz="2400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400" dirty="0">
                <a:solidFill>
                  <a:srgbClr val="0000FF"/>
                </a:solidFill>
                <a:latin typeface="맑은 고딕"/>
                <a:ea typeface="맑은 고딕"/>
              </a:rPr>
              <a:t>물 부족 문제</a:t>
            </a:r>
            <a:r>
              <a:rPr kumimoji="0" lang="en-US" altLang="ko-KR" sz="2400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400" dirty="0">
                <a:solidFill>
                  <a:srgbClr val="0000FF"/>
                </a:solidFill>
                <a:latin typeface="맑은 고딕"/>
                <a:ea typeface="맑은 고딕"/>
              </a:rPr>
              <a:t>온도상승 등</a:t>
            </a:r>
            <a:r>
              <a:rPr kumimoji="0" lang="en-US" altLang="ko-KR" sz="2400" dirty="0">
                <a:solidFill>
                  <a:srgbClr val="0000FF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400" dirty="0">
                <a:solidFill>
                  <a:srgbClr val="0000FF"/>
                </a:solidFill>
                <a:latin typeface="맑은 고딕"/>
                <a:ea typeface="맑은 고딕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035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과거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인간생활이 생존에 초점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kumimoji="0"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고대</a:t>
            </a:r>
            <a:r>
              <a:rPr kumimoji="0"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~</a:t>
            </a:r>
            <a:r>
              <a:rPr kumimoji="0"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근대 </a:t>
            </a:r>
            <a:r>
              <a:rPr kumimoji="0"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생존</a:t>
            </a:r>
            <a:r>
              <a:rPr kumimoji="0"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적자생존</a:t>
            </a:r>
            <a:r>
              <a:rPr kumimoji="0"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생존경쟁</a:t>
            </a:r>
            <a:r>
              <a:rPr kumimoji="0"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)</a:t>
            </a:r>
            <a:endParaRPr kumimoji="0" lang="ko-KR" altLang="en-US" sz="2400" dirty="0" smtClean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근대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~2000 : 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생존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양적 만족</a:t>
            </a:r>
            <a:endParaRPr kumimoji="0" lang="en-US" altLang="ko-KR" sz="240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kumimoji="0"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유기농업의 위치</a:t>
            </a:r>
            <a:endParaRPr kumimoji="0" lang="en-US" altLang="ko-KR" sz="2400" dirty="0" smtClean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  - 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유기농업 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고대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~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근대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우리나라 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1960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년대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)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  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화학비료농법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: 1970~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현재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(40</a:t>
            </a:r>
            <a:r>
              <a:rPr kumimoji="0" lang="ko-KR" altLang="en-US" sz="24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여년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kumimoji="0" lang="en-US" altLang="ko-KR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 2000~</a:t>
            </a:r>
            <a:r>
              <a:rPr kumimoji="0" lang="ko-KR" altLang="en-US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현재</a:t>
            </a:r>
            <a:r>
              <a:rPr kumimoji="0" lang="en-US" altLang="ko-KR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 : </a:t>
            </a:r>
            <a:r>
              <a:rPr kumimoji="0" lang="ko-KR" altLang="en-US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수명</a:t>
            </a:r>
            <a:r>
              <a:rPr kumimoji="0" lang="en-US" altLang="ko-KR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오래오래</a:t>
            </a:r>
            <a:r>
              <a:rPr kumimoji="0" lang="en-US" altLang="ko-KR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), </a:t>
            </a:r>
            <a:r>
              <a:rPr kumimoji="0" lang="ko-KR" altLang="en-US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건강</a:t>
            </a:r>
            <a:r>
              <a:rPr kumimoji="0" lang="en-US" altLang="ko-KR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안전성</a:t>
            </a:r>
            <a:r>
              <a:rPr kumimoji="0" lang="en-US" altLang="ko-KR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기능성 식품</a:t>
            </a:r>
            <a:r>
              <a:rPr kumimoji="0" lang="en-US" altLang="ko-KR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) </a:t>
            </a:r>
            <a:endParaRPr kumimoji="0" lang="ko-KR" altLang="en-US" sz="2400" dirty="0" smtClean="0">
              <a:solidFill>
                <a:srgbClr val="FF00FF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kumimoji="0" lang="ko-KR" altLang="en-US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 현재</a:t>
            </a:r>
            <a:r>
              <a:rPr kumimoji="0" lang="en-US" altLang="ko-KR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삶의 질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수명 → 환경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식품의 품질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의료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  - 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환경 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친환경</a:t>
            </a:r>
            <a:endParaRPr kumimoji="0" lang="en-US" altLang="ko-KR" sz="240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  - 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식품 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유기농산물</a:t>
            </a:r>
            <a:endParaRPr kumimoji="0" lang="ko-KR" altLang="en-US" sz="24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1039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직사각형 1"/>
          <p:cNvSpPr>
            <a:spLocks noChangeArrowheads="1"/>
          </p:cNvSpPr>
          <p:nvPr/>
        </p:nvSpPr>
        <p:spPr bwMode="auto">
          <a:xfrm>
            <a:off x="928688" y="3129349"/>
            <a:ext cx="792956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rgbClr val="6600FF"/>
                </a:solidFill>
                <a:latin typeface="맑은 고딕"/>
                <a:ea typeface="맑은 고딕"/>
              </a:rPr>
              <a:t>-</a:t>
            </a:r>
            <a:r>
              <a:rPr lang="ko-KR" altLang="en-US" sz="2000" b="1" dirty="0">
                <a:solidFill>
                  <a:srgbClr val="6600FF"/>
                </a:solidFill>
                <a:latin typeface="맑은 고딕"/>
                <a:ea typeface="맑은 고딕"/>
              </a:rPr>
              <a:t>유기물질의 장점은</a:t>
            </a:r>
            <a:r>
              <a:rPr lang="en-US" altLang="ko-KR" sz="2000" b="1" dirty="0">
                <a:solidFill>
                  <a:srgbClr val="6600FF"/>
                </a:solidFill>
                <a:latin typeface="맑은 고딕"/>
                <a:ea typeface="맑은 고딕"/>
              </a:rPr>
              <a:t>? </a:t>
            </a:r>
            <a:r>
              <a:rPr lang="ko-KR" altLang="en-US" sz="2000" b="1" dirty="0">
                <a:solidFill>
                  <a:srgbClr val="6600FF"/>
                </a:solidFill>
                <a:latin typeface="맑은 고딕"/>
                <a:ea typeface="맑은 고딕"/>
              </a:rPr>
              <a:t>  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▲토양의 입단구조를 개선시키고 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▲</a:t>
            </a:r>
            <a:r>
              <a:rPr lang="ko-KR" altLang="en-US" sz="2000" b="1" dirty="0" err="1">
                <a:solidFill>
                  <a:prstClr val="black"/>
                </a:solidFill>
                <a:latin typeface="맑은 고딕"/>
                <a:ea typeface="맑은 고딕"/>
              </a:rPr>
              <a:t>공극과</a:t>
            </a:r>
            <a:r>
              <a:rPr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 통기성을 증가시키며 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▲토양 온도의 변화를 완화시키며 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▲토양의 </a:t>
            </a:r>
            <a:r>
              <a:rPr lang="ko-KR" altLang="en-US" sz="2000" b="1" dirty="0" err="1">
                <a:solidFill>
                  <a:prstClr val="black"/>
                </a:solidFill>
                <a:latin typeface="맑은 고딕"/>
                <a:ea typeface="맑은 고딕"/>
              </a:rPr>
              <a:t>보수력을</a:t>
            </a:r>
            <a:r>
              <a:rPr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 증가시킨다</a:t>
            </a:r>
            <a:r>
              <a:rPr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  <a:r>
              <a:rPr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▲무기양분에 대한 흡착</a:t>
            </a:r>
            <a:r>
              <a:rPr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보존</a:t>
            </a:r>
            <a:r>
              <a:rPr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r>
              <a:rPr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능력을 향상시키고 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▲토양 미생물이 필요로 하는 에너지를 제공 </a:t>
            </a:r>
          </a:p>
        </p:txBody>
      </p:sp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2516439976"/>
              </p:ext>
            </p:extLst>
          </p:nvPr>
        </p:nvGraphicFramePr>
        <p:xfrm>
          <a:off x="1214414" y="-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1571625" y="214313"/>
            <a:ext cx="32928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3. </a:t>
            </a:r>
            <a:r>
              <a:rPr lang="ko-KR" altLang="en-US" sz="3200" b="1" dirty="0" err="1">
                <a:solidFill>
                  <a:srgbClr val="0000FF"/>
                </a:solidFill>
                <a:latin typeface="맑은 고딕"/>
                <a:ea typeface="맑은 고딕"/>
              </a:rPr>
              <a:t>유기농의</a:t>
            </a:r>
            <a:r>
              <a:rPr lang="ko-KR" altLang="en-US" sz="3200" b="1" dirty="0">
                <a:solidFill>
                  <a:srgbClr val="0000FF"/>
                </a:solidFill>
                <a:latin typeface="맑은 고딕"/>
                <a:ea typeface="맑은 고딕"/>
              </a:rPr>
              <a:t> 장점</a:t>
            </a:r>
          </a:p>
        </p:txBody>
      </p:sp>
    </p:spTree>
    <p:extLst>
      <p:ext uri="{BB962C8B-B14F-4D97-AF65-F5344CB8AC3E}">
        <p14:creationId xmlns:p14="http://schemas.microsoft.com/office/powerpoint/2010/main" val="318074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231007"/>
            <a:ext cx="8424936" cy="5078313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  <a:alpha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농장 및 가금류의 </a:t>
            </a:r>
            <a:r>
              <a:rPr kumimoji="0"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퇴구비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오줌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 퇴비화된 가축배설물 및 유기질비료 </a:t>
            </a:r>
          </a:p>
          <a:p>
            <a:pPr>
              <a:lnSpc>
                <a:spcPct val="150000"/>
              </a:lnSpc>
              <a:defRPr/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건조된 </a:t>
            </a:r>
            <a:r>
              <a:rPr kumimoji="0"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농장퇴구비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및 탈수한 </a:t>
            </a:r>
            <a:r>
              <a:rPr kumimoji="0"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가금퇴구비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</a:t>
            </a:r>
            <a:r>
              <a:rPr kumimoji="0"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질소질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구아노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짚 및 </a:t>
            </a:r>
            <a:r>
              <a:rPr kumimoji="0"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산야초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버섯재배 및 지렁이 양식에서 생긴 퇴비 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유기농장 부산물로 만든 비료 </a:t>
            </a:r>
          </a:p>
          <a:p>
            <a:pPr>
              <a:lnSpc>
                <a:spcPct val="150000"/>
              </a:lnSpc>
              <a:defRPr/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식물잔류물로 만든 퇴비 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혈분ㆍ육분ㆍ골분ㆍ깃털분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등 도축장과 수산물 </a:t>
            </a:r>
          </a:p>
          <a:p>
            <a:pPr>
              <a:lnSpc>
                <a:spcPct val="150000"/>
              </a:lnSpc>
              <a:defRPr/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가공공장에서 나온 가공제품 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식품 및 섬유공장의 유기적 부산물 </a:t>
            </a:r>
          </a:p>
          <a:p>
            <a:pPr>
              <a:lnSpc>
                <a:spcPct val="150000"/>
              </a:lnSpc>
              <a:defRPr/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해조류 및 해조류제품 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톱밥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나무껍질 및 목재 부스러기 </a:t>
            </a:r>
            <a:endParaRPr kumimoji="0" lang="en-US" altLang="ko-KR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나무숯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및 </a:t>
            </a:r>
            <a:r>
              <a:rPr kumimoji="0"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나무재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천연 인광석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칼륨암석 및 채굴된 칼륨염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황산가리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/>
            </a:r>
            <a:b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</a:b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해조류퇴적물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석회석 등 자연산 탄산칼슘 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마그네슘 암석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</a:p>
          <a:p>
            <a:pPr>
              <a:lnSpc>
                <a:spcPct val="150000"/>
              </a:lnSpc>
              <a:defRPr/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석회질 마그네슘 암석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 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황산마그네슘 및 천연석고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</a:p>
          <a:p>
            <a:pPr>
              <a:lnSpc>
                <a:spcPct val="150000"/>
              </a:lnSpc>
              <a:defRPr/>
            </a:pPr>
            <a:r>
              <a:rPr kumimoji="0"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스틸리지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및 </a:t>
            </a:r>
            <a:r>
              <a:rPr kumimoji="0"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스틸리지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추출물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(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암모니아 </a:t>
            </a:r>
            <a:r>
              <a:rPr kumimoji="0"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스틸리지를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제외한다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kumimoji="0"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염화나트륨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인산알루미늄칼슘 </a:t>
            </a:r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857250" y="785813"/>
            <a:ext cx="29738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사용이 가능한 자재 </a:t>
            </a:r>
          </a:p>
        </p:txBody>
      </p:sp>
      <p:sp>
        <p:nvSpPr>
          <p:cNvPr id="47108" name="TextBox 6"/>
          <p:cNvSpPr txBox="1">
            <a:spLocks noChangeArrowheads="1"/>
          </p:cNvSpPr>
          <p:nvPr/>
        </p:nvSpPr>
        <p:spPr bwMode="auto">
          <a:xfrm>
            <a:off x="1571625" y="214313"/>
            <a:ext cx="42498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4. </a:t>
            </a:r>
            <a:r>
              <a:rPr lang="ko-KR" altLang="en-US" sz="3200" b="1" dirty="0">
                <a:solidFill>
                  <a:srgbClr val="0000FF"/>
                </a:solidFill>
                <a:latin typeface="맑은 고딕"/>
                <a:ea typeface="맑은 고딕"/>
              </a:rPr>
              <a:t>유기 </a:t>
            </a:r>
            <a:r>
              <a:rPr lang="ko-KR" altLang="en-US" sz="3200" b="1" dirty="0" err="1">
                <a:solidFill>
                  <a:srgbClr val="0000FF"/>
                </a:solidFill>
                <a:latin typeface="맑은 고딕"/>
                <a:ea typeface="맑은 고딕"/>
              </a:rPr>
              <a:t>농자재와</a:t>
            </a:r>
            <a:r>
              <a:rPr lang="ko-KR" altLang="en-US" sz="3200" b="1" dirty="0">
                <a:solidFill>
                  <a:srgbClr val="0000FF"/>
                </a:solidFill>
                <a:latin typeface="맑은 고딕"/>
                <a:ea typeface="맑은 고딕"/>
              </a:rPr>
              <a:t> 조건</a:t>
            </a:r>
          </a:p>
        </p:txBody>
      </p:sp>
    </p:spTree>
    <p:extLst>
      <p:ext uri="{BB962C8B-B14F-4D97-AF65-F5344CB8AC3E}">
        <p14:creationId xmlns:p14="http://schemas.microsoft.com/office/powerpoint/2010/main" val="375744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다이어그램 3"/>
          <p:cNvGraphicFramePr/>
          <p:nvPr>
            <p:extLst>
              <p:ext uri="{D42A27DB-BD31-4B8C-83A1-F6EECF244321}">
                <p14:modId xmlns:p14="http://schemas.microsoft.com/office/powerpoint/2010/main" val="239175773"/>
              </p:ext>
            </p:extLst>
          </p:nvPr>
        </p:nvGraphicFramePr>
        <p:xfrm>
          <a:off x="857224" y="1071546"/>
          <a:ext cx="7786742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747" name="Picture 4" descr="C:\Program Files\Microsoft Office\MEDIA\CAGCAT10\j0233312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88" y="5000625"/>
            <a:ext cx="1428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7"/>
          <p:cNvSpPr txBox="1">
            <a:spLocks noChangeArrowheads="1"/>
          </p:cNvSpPr>
          <p:nvPr/>
        </p:nvSpPr>
        <p:spPr bwMode="auto">
          <a:xfrm>
            <a:off x="971600" y="214313"/>
            <a:ext cx="45111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5.</a:t>
            </a:r>
            <a:r>
              <a:rPr lang="ko-KR" altLang="en-US" sz="32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 유기농업의 연구분야</a:t>
            </a:r>
            <a:endParaRPr lang="ko-KR" altLang="en-US" sz="3200" b="1" dirty="0">
              <a:solidFill>
                <a:srgbClr val="0000FF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17396825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52736"/>
            <a:ext cx="727635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○ 우리나라의 </a:t>
            </a:r>
            <a:r>
              <a:rPr lang="ko-KR" altLang="en-US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농업환경 </a:t>
            </a:r>
            <a:r>
              <a:rPr lang="en-US" altLang="ko-KR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: </a:t>
            </a:r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온도</a:t>
            </a:r>
            <a:r>
              <a:rPr lang="en-US" altLang="ko-KR" sz="2400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토양</a:t>
            </a:r>
            <a:r>
              <a:rPr lang="en-US" altLang="ko-KR" sz="2400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lang="ko-KR" altLang="en-US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물</a:t>
            </a:r>
            <a:r>
              <a:rPr lang="en-US" altLang="ko-KR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빛 </a:t>
            </a: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   - </a:t>
            </a:r>
            <a:r>
              <a:rPr lang="ko-KR" altLang="en-US" sz="2400" dirty="0">
                <a:solidFill>
                  <a:prstClr val="black"/>
                </a:solidFill>
                <a:latin typeface="맑은 고딕"/>
                <a:ea typeface="맑은 고딕"/>
              </a:rPr>
              <a:t>온도 </a:t>
            </a:r>
            <a:r>
              <a:rPr lang="en-US" altLang="ko-KR" sz="2400" dirty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지구온난화 </a:t>
            </a: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대안</a:t>
            </a: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( ? ) </a:t>
            </a:r>
            <a:endParaRPr lang="ko-KR" altLang="en-US" sz="2400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   - </a:t>
            </a:r>
            <a:r>
              <a:rPr lang="ko-KR" altLang="en-US" sz="2400" dirty="0">
                <a:solidFill>
                  <a:prstClr val="black"/>
                </a:solidFill>
                <a:latin typeface="맑은 고딕"/>
                <a:ea typeface="맑은 고딕"/>
              </a:rPr>
              <a:t>토양 </a:t>
            </a:r>
            <a:r>
              <a:rPr lang="en-US" altLang="ko-KR" sz="2400" dirty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lang="ko-KR" altLang="en-US" sz="2400" dirty="0">
                <a:solidFill>
                  <a:prstClr val="black"/>
                </a:solidFill>
                <a:latin typeface="맑은 고딕"/>
                <a:ea typeface="맑은 고딕"/>
              </a:rPr>
              <a:t>산성화 → 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지속 가능한 </a:t>
            </a:r>
            <a:r>
              <a:rPr lang="ko-KR" altLang="en-US" sz="2400" dirty="0">
                <a:solidFill>
                  <a:prstClr val="black"/>
                </a:solidFill>
                <a:latin typeface="맑은 고딕"/>
                <a:ea typeface="맑은 고딕"/>
              </a:rPr>
              <a:t>환경</a:t>
            </a: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   - 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빛 </a:t>
            </a: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lang="ko-KR" altLang="en-US" sz="2400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저일조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 등 다양한 문제 → 대안</a:t>
            </a: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lang="ko-KR" altLang="en-US" sz="2400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인공광</a:t>
            </a: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등</a:t>
            </a: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endParaRPr lang="ko-KR" altLang="en-US" sz="2400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   </a:t>
            </a:r>
            <a:endParaRPr lang="ko-KR" altLang="en-US" sz="24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6097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052736"/>
            <a:ext cx="84818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 smtClean="0">
                <a:solidFill>
                  <a:prstClr val="black"/>
                </a:solidFill>
              </a:rPr>
              <a:t>-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물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노지 → 일시적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폭우성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강수로 수분조절 안 됨 → 시설</a:t>
            </a:r>
          </a:p>
          <a:p>
            <a:r>
              <a:rPr lang="en-US" altLang="ko-KR" sz="2400" b="1" dirty="0" smtClean="0">
                <a:solidFill>
                  <a:prstClr val="black"/>
                </a:solidFill>
              </a:rPr>
              <a:t>     ·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사막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관개시설 → 정밀농업 가능</a:t>
            </a:r>
          </a:p>
          <a:p>
            <a:r>
              <a:rPr lang="en-US" altLang="ko-KR" sz="2400" b="1" dirty="0" smtClean="0">
                <a:solidFill>
                  <a:prstClr val="black"/>
                </a:solidFill>
              </a:rPr>
              <a:t>     ·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우리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: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비가림시설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→ 정밀농업 → 유기농업 가능성</a:t>
            </a:r>
          </a:p>
        </p:txBody>
      </p:sp>
      <p:pic>
        <p:nvPicPr>
          <p:cNvPr id="94210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1"/>
            <a:ext cx="2746869" cy="2736304"/>
          </a:xfrm>
          <a:prstGeom prst="rect">
            <a:avLst/>
          </a:prstGeom>
          <a:noFill/>
        </p:spPr>
      </p:pic>
      <p:pic>
        <p:nvPicPr>
          <p:cNvPr id="94212" name="Picture 4" descr="http://i2.search.daumcdn.net/image03.search/01/c.2a.20.BL_stonehinge_8723862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708920"/>
            <a:ext cx="2736304" cy="2736304"/>
          </a:xfrm>
          <a:prstGeom prst="rect">
            <a:avLst/>
          </a:prstGeom>
          <a:noFill/>
        </p:spPr>
      </p:pic>
      <p:pic>
        <p:nvPicPr>
          <p:cNvPr id="94214" name="Picture 6" descr="http://cfile295.uf.daum.net/image/14185E034BF8C4C00363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5" y="2708920"/>
            <a:ext cx="2976331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727102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04664"/>
            <a:ext cx="5644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○ </a:t>
            </a:r>
            <a:r>
              <a:rPr lang="ko-KR" altLang="en-US" sz="2400" b="1" dirty="0" err="1">
                <a:solidFill>
                  <a:srgbClr val="0000FF"/>
                </a:solidFill>
                <a:latin typeface="맑은 고딕"/>
                <a:ea typeface="맑은 고딕"/>
              </a:rPr>
              <a:t>노아의</a:t>
            </a:r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 방주 </a:t>
            </a:r>
            <a:r>
              <a:rPr lang="en-US" altLang="ko-KR" sz="2400" b="1" dirty="0">
                <a:solidFill>
                  <a:srgbClr val="0000FF"/>
                </a:solidFill>
                <a:latin typeface="맑은 고딕"/>
                <a:ea typeface="맑은 고딕"/>
              </a:rPr>
              <a:t>: </a:t>
            </a:r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지구 </a:t>
            </a:r>
            <a:r>
              <a:rPr lang="ko-KR" altLang="en-US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완충대가 </a:t>
            </a:r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사라짐 </a:t>
            </a:r>
          </a:p>
        </p:txBody>
      </p:sp>
      <p:pic>
        <p:nvPicPr>
          <p:cNvPr id="7" name="Picture 5" descr="http://i1.search.daumcdn.net/image03.search/03/b.f7.53.CF_cmmp_6OXR_59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573016"/>
            <a:ext cx="3168352" cy="3168352"/>
          </a:xfrm>
          <a:prstGeom prst="rect">
            <a:avLst/>
          </a:prstGeom>
          <a:noFill/>
        </p:spPr>
      </p:pic>
      <p:pic>
        <p:nvPicPr>
          <p:cNvPr id="8" name="Picture 7" descr="http://i2.search.daumcdn.net/image03.search/01/4.dc.be.CF_1FJ7k_Xxkv_8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052736"/>
            <a:ext cx="4536504" cy="3168352"/>
          </a:xfrm>
          <a:prstGeom prst="rect">
            <a:avLst/>
          </a:prstGeom>
          <a:noFill/>
        </p:spPr>
      </p:pic>
      <p:pic>
        <p:nvPicPr>
          <p:cNvPr id="9" name="Picture 3" descr="http://i1.search.daumcdn.net/image03.search/02/1.9e.60.BL_0CGaK_17462600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2736"/>
            <a:ext cx="3672408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886616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이미지를 클릭하면 원본을 보실 수 있습니다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52736"/>
            <a:ext cx="4320480" cy="432048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5559623"/>
            <a:ext cx="8448147" cy="461665"/>
          </a:xfrm>
          <a:prstGeom prst="rect">
            <a:avLst/>
          </a:prstGeom>
          <a:solidFill>
            <a:srgbClr val="CCFF99"/>
          </a:solidFill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 </a:t>
            </a:r>
            <a:r>
              <a:rPr lang="ko-KR" altLang="en-US" sz="24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○ </a:t>
            </a:r>
            <a:r>
              <a:rPr lang="ko-KR" altLang="en-US" sz="2400" dirty="0" err="1" smtClean="0">
                <a:solidFill>
                  <a:srgbClr val="FF00FF"/>
                </a:solidFill>
                <a:latin typeface="맑은 고딕"/>
                <a:ea typeface="맑은 고딕"/>
              </a:rPr>
              <a:t>노아의</a:t>
            </a:r>
            <a:r>
              <a:rPr lang="ko-KR" altLang="en-US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 방주</a:t>
            </a:r>
            <a:r>
              <a:rPr lang="en-US" altLang="ko-KR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? </a:t>
            </a:r>
            <a:r>
              <a:rPr lang="ko-KR" altLang="en-US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식물공장</a:t>
            </a:r>
            <a:r>
              <a:rPr lang="en-US" altLang="ko-KR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, </a:t>
            </a:r>
            <a:r>
              <a:rPr lang="ko-KR" altLang="en-US" sz="2400" dirty="0" smtClean="0">
                <a:solidFill>
                  <a:srgbClr val="FF00FF"/>
                </a:solidFill>
                <a:latin typeface="맑은 고딕"/>
                <a:ea typeface="맑은 고딕"/>
              </a:rPr>
              <a:t>시설농장 → 최저비용 유기농업 </a:t>
            </a:r>
            <a:endParaRPr lang="ko-KR" altLang="en-US" sz="2400" dirty="0">
              <a:solidFill>
                <a:srgbClr val="FF00FF"/>
              </a:solidFill>
              <a:latin typeface="맑은 고딕"/>
              <a:ea typeface="맑은 고딕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5496" y="116632"/>
            <a:ext cx="50006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800" b="1" dirty="0">
                <a:solidFill>
                  <a:srgbClr val="FF00FF"/>
                </a:solidFill>
                <a:latin typeface="맑은 고딕"/>
                <a:ea typeface="맑은 고딕"/>
              </a:rPr>
              <a:t> </a:t>
            </a:r>
            <a:r>
              <a:rPr lang="ko-KR" altLang="en-US" sz="28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○ 유기농업의 미래</a:t>
            </a:r>
            <a:r>
              <a:rPr lang="en-US" altLang="ko-KR" sz="28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?</a:t>
            </a:r>
            <a:endParaRPr lang="en-US" altLang="ko-KR" sz="2800" b="1" dirty="0">
              <a:solidFill>
                <a:srgbClr val="0000FF"/>
              </a:solidFill>
              <a:latin typeface="맑은 고딕"/>
              <a:ea typeface="맑은 고딕"/>
            </a:endParaRPr>
          </a:p>
        </p:txBody>
      </p:sp>
      <p:pic>
        <p:nvPicPr>
          <p:cNvPr id="107522" name="Picture 2" descr="C:\아름다운그림\원특원\토마토고추706\사진 013.jpg"/>
          <p:cNvPicPr>
            <a:picLocks noChangeAspect="1" noChangeArrowheads="1"/>
          </p:cNvPicPr>
          <p:nvPr/>
        </p:nvPicPr>
        <p:blipFill>
          <a:blip r:embed="rId3" cstate="print"/>
          <a:srcRect l="2552"/>
          <a:stretch>
            <a:fillRect/>
          </a:stretch>
        </p:blipFill>
        <p:spPr bwMode="auto">
          <a:xfrm>
            <a:off x="4427984" y="2060848"/>
            <a:ext cx="4315465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551771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52604"/>
            <a:ext cx="7472386" cy="1000132"/>
          </a:xfrm>
        </p:spPr>
        <p:txBody>
          <a:bodyPr/>
          <a:lstStyle/>
          <a:p>
            <a:r>
              <a:rPr lang="ko-KR" altLang="en-US" dirty="0" smtClean="0"/>
              <a:t>농업의 관계 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1043608" y="1340768"/>
            <a:ext cx="6624736" cy="4824536"/>
          </a:xfrm>
          <a:prstGeom prst="ellipse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800" b="1" dirty="0" smtClean="0">
              <a:solidFill>
                <a:srgbClr val="0000FF"/>
              </a:solidFill>
            </a:endParaRPr>
          </a:p>
          <a:p>
            <a:pPr algn="ctr"/>
            <a:endParaRPr lang="en-US" altLang="ko-KR" sz="2800" b="1" dirty="0">
              <a:solidFill>
                <a:srgbClr val="0000FF"/>
              </a:solidFill>
            </a:endParaRPr>
          </a:p>
          <a:p>
            <a:pPr algn="ctr"/>
            <a:endParaRPr lang="en-US" altLang="ko-KR" sz="2800" b="1" dirty="0" smtClean="0">
              <a:solidFill>
                <a:srgbClr val="0000FF"/>
              </a:solidFill>
            </a:endParaRPr>
          </a:p>
          <a:p>
            <a:pPr algn="ctr"/>
            <a:endParaRPr lang="en-US" altLang="ko-KR" sz="2800" b="1" dirty="0">
              <a:solidFill>
                <a:srgbClr val="0000FF"/>
              </a:solidFill>
            </a:endParaRPr>
          </a:p>
          <a:p>
            <a:pPr algn="ctr"/>
            <a:endParaRPr lang="en-US" altLang="ko-KR" sz="2800" b="1" dirty="0" smtClean="0">
              <a:solidFill>
                <a:srgbClr val="0000FF"/>
              </a:solidFill>
            </a:endParaRPr>
          </a:p>
          <a:p>
            <a:pPr algn="ctr"/>
            <a:endParaRPr lang="ko-KR" altLang="en-US" sz="2800" b="1" dirty="0">
              <a:solidFill>
                <a:srgbClr val="0000FF"/>
              </a:solidFill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835696" y="2672916"/>
            <a:ext cx="5400600" cy="3492388"/>
          </a:xfrm>
          <a:prstGeom prst="ellipse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</a:rPr>
              <a:t>친</a:t>
            </a: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27784" y="1628800"/>
            <a:ext cx="387798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 smtClean="0">
                <a:solidFill>
                  <a:prstClr val="black"/>
                </a:solidFill>
              </a:rPr>
              <a:t>(</a:t>
            </a:r>
            <a:r>
              <a:rPr lang="ko-KR" altLang="en-US" sz="2800" dirty="0" smtClean="0">
                <a:solidFill>
                  <a:prstClr val="black"/>
                </a:solidFill>
              </a:rPr>
              <a:t>관행</a:t>
            </a:r>
            <a:r>
              <a:rPr lang="en-US" altLang="ko-KR" sz="2800" dirty="0" smtClean="0">
                <a:solidFill>
                  <a:prstClr val="black"/>
                </a:solidFill>
              </a:rPr>
              <a:t>)</a:t>
            </a:r>
            <a:r>
              <a:rPr lang="ko-KR" altLang="en-US" sz="2800" dirty="0" smtClean="0">
                <a:solidFill>
                  <a:prstClr val="black"/>
                </a:solidFill>
              </a:rPr>
              <a:t>농업</a:t>
            </a:r>
            <a:endParaRPr lang="en-US" altLang="ko-KR" sz="2800" dirty="0" smtClean="0">
              <a:solidFill>
                <a:prstClr val="black"/>
              </a:solidFill>
            </a:endParaRPr>
          </a:p>
          <a:p>
            <a:pPr algn="ctr"/>
            <a:r>
              <a:rPr lang="en-US" altLang="ko-KR" sz="2400" dirty="0" smtClean="0">
                <a:solidFill>
                  <a:srgbClr val="FF00FF"/>
                </a:solidFill>
              </a:rPr>
              <a:t>(</a:t>
            </a:r>
            <a:r>
              <a:rPr lang="ko-KR" altLang="en-US" sz="2400" dirty="0" smtClean="0">
                <a:solidFill>
                  <a:srgbClr val="FF00FF"/>
                </a:solidFill>
              </a:rPr>
              <a:t>농약</a:t>
            </a:r>
            <a:r>
              <a:rPr lang="en-US" altLang="ko-KR" sz="2400" dirty="0" smtClean="0">
                <a:solidFill>
                  <a:srgbClr val="FF00FF"/>
                </a:solidFill>
              </a:rPr>
              <a:t>+</a:t>
            </a:r>
            <a:r>
              <a:rPr lang="ko-KR" altLang="en-US" sz="2400" dirty="0" smtClean="0">
                <a:solidFill>
                  <a:srgbClr val="FF00FF"/>
                </a:solidFill>
              </a:rPr>
              <a:t>비료</a:t>
            </a:r>
            <a:r>
              <a:rPr lang="en-US" altLang="ko-KR" sz="2400" dirty="0" smtClean="0">
                <a:solidFill>
                  <a:srgbClr val="FF00FF"/>
                </a:solidFill>
              </a:rPr>
              <a:t>+</a:t>
            </a:r>
            <a:r>
              <a:rPr lang="ko-KR" altLang="en-US" sz="2400" dirty="0" smtClean="0">
                <a:solidFill>
                  <a:srgbClr val="FF00FF"/>
                </a:solidFill>
              </a:rPr>
              <a:t>유기농업자재</a:t>
            </a:r>
            <a:r>
              <a:rPr lang="en-US" altLang="ko-KR" sz="2400" dirty="0" smtClean="0">
                <a:solidFill>
                  <a:srgbClr val="FF00FF"/>
                </a:solidFill>
              </a:rPr>
              <a:t>)</a:t>
            </a:r>
            <a:endParaRPr lang="ko-KR" altLang="en-US" sz="2400" dirty="0">
              <a:solidFill>
                <a:srgbClr val="FF00FF"/>
              </a:solidFill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2807804" y="4293095"/>
            <a:ext cx="3528392" cy="1839513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9872" y="2996952"/>
            <a:ext cx="2544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rgbClr val="0000FF"/>
                </a:solidFill>
              </a:rPr>
              <a:t>친환경 농업</a:t>
            </a:r>
            <a:endParaRPr lang="en-US" altLang="ko-KR" sz="28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ko-KR" sz="2000" b="1" dirty="0" smtClean="0">
                <a:solidFill>
                  <a:srgbClr val="FF00FF"/>
                </a:solidFill>
              </a:rPr>
              <a:t>(</a:t>
            </a:r>
            <a:r>
              <a:rPr lang="ko-KR" altLang="en-US" sz="2000" b="1" dirty="0" smtClean="0">
                <a:solidFill>
                  <a:srgbClr val="FF00FF"/>
                </a:solidFill>
              </a:rPr>
              <a:t>비료</a:t>
            </a:r>
            <a:r>
              <a:rPr lang="en-US" altLang="ko-KR" sz="2000" b="1" dirty="0" smtClean="0">
                <a:solidFill>
                  <a:srgbClr val="FF00FF"/>
                </a:solidFill>
              </a:rPr>
              <a:t>+</a:t>
            </a:r>
            <a:r>
              <a:rPr lang="ko-KR" altLang="en-US" sz="2000" b="1" dirty="0" smtClean="0">
                <a:solidFill>
                  <a:srgbClr val="FF00FF"/>
                </a:solidFill>
              </a:rPr>
              <a:t>유기농업자재</a:t>
            </a:r>
            <a:r>
              <a:rPr lang="en-US" altLang="ko-KR" sz="2000" b="1" dirty="0" smtClean="0">
                <a:solidFill>
                  <a:srgbClr val="FF00FF"/>
                </a:solidFill>
              </a:rPr>
              <a:t>)</a:t>
            </a:r>
            <a:endParaRPr lang="ko-KR" altLang="en-US" sz="2000" b="1" dirty="0">
              <a:solidFill>
                <a:srgbClr val="FF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3848" y="4735797"/>
            <a:ext cx="25667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dirty="0" smtClean="0">
                <a:solidFill>
                  <a:srgbClr val="FFFF00"/>
                </a:solidFill>
              </a:rPr>
              <a:t>유기농업</a:t>
            </a:r>
            <a:endParaRPr lang="en-US" altLang="ko-KR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US" altLang="ko-KR" sz="2800" b="1" dirty="0" smtClean="0">
                <a:solidFill>
                  <a:srgbClr val="FF00FF"/>
                </a:solidFill>
              </a:rPr>
              <a:t>(</a:t>
            </a:r>
            <a:r>
              <a:rPr lang="ko-KR" altLang="en-US" sz="2800" b="1" dirty="0" smtClean="0">
                <a:solidFill>
                  <a:srgbClr val="FF00FF"/>
                </a:solidFill>
              </a:rPr>
              <a:t>유기농업자재</a:t>
            </a:r>
            <a:r>
              <a:rPr lang="en-US" altLang="ko-KR" sz="2800" b="1" dirty="0" smtClean="0">
                <a:solidFill>
                  <a:srgbClr val="FF00FF"/>
                </a:solidFill>
              </a:rPr>
              <a:t>)</a:t>
            </a:r>
            <a:endParaRPr lang="ko-KR" altLang="en-US" sz="28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7235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1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2928325" cy="4392488"/>
          </a:xfrm>
          <a:prstGeom prst="rect">
            <a:avLst/>
          </a:prstGeom>
          <a:noFill/>
        </p:spPr>
      </p:pic>
      <p:pic>
        <p:nvPicPr>
          <p:cNvPr id="3" name="Picture 2" descr="1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465512"/>
            <a:ext cx="2928325" cy="4392488"/>
          </a:xfrm>
          <a:prstGeom prst="rect">
            <a:avLst/>
          </a:prstGeom>
          <a:noFill/>
        </p:spPr>
      </p:pic>
      <p:cxnSp>
        <p:nvCxnSpPr>
          <p:cNvPr id="5" name="직선 화살표 연결선 4"/>
          <p:cNvCxnSpPr/>
          <p:nvPr/>
        </p:nvCxnSpPr>
        <p:spPr>
          <a:xfrm>
            <a:off x="3059832" y="1916832"/>
            <a:ext cx="295232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/>
          <p:cNvCxnSpPr/>
          <p:nvPr/>
        </p:nvCxnSpPr>
        <p:spPr>
          <a:xfrm>
            <a:off x="3059832" y="2060848"/>
            <a:ext cx="295232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>
            <a:off x="3059832" y="2204864"/>
            <a:ext cx="295232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>
            <a:off x="3059832" y="2420888"/>
            <a:ext cx="295232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3059832" y="2636912"/>
            <a:ext cx="295232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3059832" y="3284984"/>
            <a:ext cx="295232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3059832" y="2996952"/>
            <a:ext cx="295232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>
            <a:off x="3059832" y="3645024"/>
            <a:ext cx="295232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>
            <a:off x="3059832" y="4077072"/>
            <a:ext cx="295232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>
            <a:off x="3059832" y="4437112"/>
            <a:ext cx="295232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46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s://www.naturei.net/PHOTO_IMAGE/origin/origin_153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1520" y="5224681"/>
            <a:ext cx="5508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36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우리 농업환경의 약점</a:t>
            </a:r>
            <a:r>
              <a:rPr lang="en-US" altLang="ko-KR" sz="36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?</a:t>
            </a:r>
            <a:endParaRPr lang="en-US" altLang="ko-KR" sz="3600" b="1" dirty="0">
              <a:solidFill>
                <a:srgbClr val="FF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02867520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다이어그램 1"/>
          <p:cNvGraphicFramePr/>
          <p:nvPr>
            <p:extLst>
              <p:ext uri="{D42A27DB-BD31-4B8C-83A1-F6EECF244321}">
                <p14:modId xmlns:p14="http://schemas.microsoft.com/office/powerpoint/2010/main" val="175102154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2227" name="TextBox 1"/>
          <p:cNvSpPr txBox="1">
            <a:spLocks noChangeArrowheads="1"/>
          </p:cNvSpPr>
          <p:nvPr/>
        </p:nvSpPr>
        <p:spPr bwMode="auto">
          <a:xfrm>
            <a:off x="928688" y="103822"/>
            <a:ext cx="47954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8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○ </a:t>
            </a:r>
            <a:r>
              <a:rPr lang="ko-KR" altLang="en-US" sz="2800" b="1" dirty="0" err="1" smtClean="0">
                <a:solidFill>
                  <a:srgbClr val="0000FF"/>
                </a:solidFill>
                <a:latin typeface="맑은 고딕"/>
                <a:ea typeface="맑은 고딕"/>
              </a:rPr>
              <a:t>비가림</a:t>
            </a:r>
            <a:r>
              <a:rPr lang="ko-KR" altLang="en-US" sz="28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 </a:t>
            </a:r>
            <a:r>
              <a:rPr lang="ko-KR" altLang="en-US" sz="2800" b="1" dirty="0">
                <a:solidFill>
                  <a:srgbClr val="0000FF"/>
                </a:solidFill>
                <a:latin typeface="맑은 고딕"/>
                <a:ea typeface="맑은 고딕"/>
              </a:rPr>
              <a:t>시설의 환경 </a:t>
            </a:r>
            <a:r>
              <a:rPr lang="ko-KR" altLang="en-US" sz="28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요인</a:t>
            </a:r>
            <a:endParaRPr lang="en-US" altLang="ko-KR" sz="2800" b="1" dirty="0">
              <a:solidFill>
                <a:srgbClr val="0000FF"/>
              </a:solidFill>
              <a:latin typeface="맑은 고딕"/>
              <a:ea typeface="맑은 고딕"/>
            </a:endParaRPr>
          </a:p>
        </p:txBody>
      </p:sp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285750" y="3143250"/>
            <a:ext cx="1973263" cy="923925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환기</a:t>
            </a:r>
            <a:r>
              <a:rPr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(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기온</a:t>
            </a:r>
            <a:r>
              <a:rPr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지온</a:t>
            </a:r>
            <a:r>
              <a:rPr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),</a:t>
            </a:r>
          </a:p>
          <a:p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망사차광</a:t>
            </a:r>
            <a:endParaRPr lang="en-US" altLang="ko-KR" b="1" dirty="0">
              <a:solidFill>
                <a:srgbClr val="0000FF"/>
              </a:solidFill>
              <a:latin typeface="맑은 고딕"/>
              <a:ea typeface="맑은 고딕"/>
            </a:endParaRPr>
          </a:p>
          <a:p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피복</a:t>
            </a:r>
            <a:r>
              <a:rPr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(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지온</a:t>
            </a:r>
            <a:r>
              <a:rPr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)</a:t>
            </a:r>
            <a:endParaRPr lang="ko-KR" altLang="en-US" b="1" dirty="0">
              <a:solidFill>
                <a:srgbClr val="0000FF"/>
              </a:solidFill>
              <a:latin typeface="맑은 고딕"/>
              <a:ea typeface="맑은 고딕"/>
            </a:endParaRPr>
          </a:p>
        </p:txBody>
      </p:sp>
      <p:sp>
        <p:nvSpPr>
          <p:cNvPr id="52229" name="TextBox 5"/>
          <p:cNvSpPr txBox="1">
            <a:spLocks noChangeArrowheads="1"/>
          </p:cNvSpPr>
          <p:nvPr/>
        </p:nvSpPr>
        <p:spPr bwMode="auto">
          <a:xfrm>
            <a:off x="1071563" y="4857750"/>
            <a:ext cx="646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피복</a:t>
            </a:r>
          </a:p>
        </p:txBody>
      </p:sp>
      <p:sp>
        <p:nvSpPr>
          <p:cNvPr id="7" name="타원형 설명선 6"/>
          <p:cNvSpPr/>
          <p:nvPr/>
        </p:nvSpPr>
        <p:spPr>
          <a:xfrm>
            <a:off x="6286500" y="958850"/>
            <a:ext cx="2428875" cy="61277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>
                <a:solidFill>
                  <a:srgbClr val="FFFF00"/>
                </a:solidFill>
              </a:rPr>
              <a:t>비가림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cxnSp>
        <p:nvCxnSpPr>
          <p:cNvPr id="9" name="구부러진 연결선 8"/>
          <p:cNvCxnSpPr/>
          <p:nvPr/>
        </p:nvCxnSpPr>
        <p:spPr>
          <a:xfrm rot="5400000">
            <a:off x="6322218" y="1821657"/>
            <a:ext cx="785813" cy="5715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구부러진 연결선 10"/>
          <p:cNvCxnSpPr/>
          <p:nvPr/>
        </p:nvCxnSpPr>
        <p:spPr>
          <a:xfrm rot="10800000" flipV="1">
            <a:off x="3714750" y="1571625"/>
            <a:ext cx="3214688" cy="157162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구부러진 연결선 12"/>
          <p:cNvCxnSpPr/>
          <p:nvPr/>
        </p:nvCxnSpPr>
        <p:spPr>
          <a:xfrm flipV="1">
            <a:off x="1857375" y="4857750"/>
            <a:ext cx="1143000" cy="21431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구부러진 연결선 14"/>
          <p:cNvCxnSpPr/>
          <p:nvPr/>
        </p:nvCxnSpPr>
        <p:spPr>
          <a:xfrm rot="10800000" flipV="1">
            <a:off x="2071688" y="2714625"/>
            <a:ext cx="500062" cy="35718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아름다운그림\원특원\토마토고추706\사진 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4797152"/>
            <a:ext cx="2808312" cy="187220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308304" y="2107407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rgbClr val="66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포도</a:t>
            </a:r>
            <a:r>
              <a:rPr lang="en-US" altLang="ko-KR" dirty="0" smtClean="0">
                <a:solidFill>
                  <a:srgbClr val="66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dirty="0" smtClean="0">
                <a:solidFill>
                  <a:srgbClr val="66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인삼</a:t>
            </a:r>
            <a:r>
              <a:rPr lang="en-US" altLang="ko-KR" dirty="0" smtClean="0">
                <a:solidFill>
                  <a:srgbClr val="66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?</a:t>
            </a:r>
            <a:endParaRPr lang="ko-KR" altLang="en-US" dirty="0">
              <a:solidFill>
                <a:srgbClr val="6600FF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569085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2"/>
          <p:cNvSpPr txBox="1">
            <a:spLocks/>
          </p:cNvSpPr>
          <p:nvPr/>
        </p:nvSpPr>
        <p:spPr>
          <a:xfrm>
            <a:off x="1142976" y="116632"/>
            <a:ext cx="7472386" cy="100013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 fov="0">
                <a:rot lat="0" lon="0" rev="0"/>
              </a:camera>
              <a:lightRig rig="glow" dir="t">
                <a:rot lat="0" lon="0" rev="4500000"/>
              </a:lightRig>
            </a:scene3d>
            <a:sp3d prstMaterial="matte">
              <a:contourClr>
                <a:schemeClr val="accent1">
                  <a:alpha val="95000"/>
                </a:schemeClr>
              </a:contourClr>
            </a:sp3d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 kern="1200" spc="50" dirty="0">
                <a:ln>
                  <a:noFill/>
                  <a:prstDash val="solid"/>
                </a:ln>
                <a:gradFill flip="none" rotWithShape="1">
                  <a:gsLst>
                    <a:gs pos="0">
                      <a:schemeClr val="tx2"/>
                    </a:gs>
                    <a:gs pos="26000">
                      <a:schemeClr val="tx2"/>
                    </a:gs>
                    <a:gs pos="41000">
                      <a:schemeClr val="tx2">
                        <a:shade val="90000"/>
                      </a:schemeClr>
                    </a:gs>
                    <a:gs pos="67000">
                      <a:schemeClr val="tx2">
                        <a:shade val="50000"/>
                      </a:schemeClr>
                    </a:gs>
                    <a:gs pos="95000">
                      <a:schemeClr val="tx2"/>
                    </a:gs>
                  </a:gsLst>
                  <a:lin ang="5400000" scaled="1"/>
                  <a:tileRect/>
                </a:gradFill>
                <a:effectLst>
                  <a:outerShdw blurRad="50800" dist="50800" dir="54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eorgia" pitchFamily="18" charset="0"/>
                <a:ea typeface="HY견명조" pitchFamily="18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eorgia" pitchFamily="18" charset="0"/>
                <a:ea typeface="HY견명조" pitchFamily="18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eorgia" pitchFamily="18" charset="0"/>
                <a:ea typeface="HY견명조" pitchFamily="18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eorgia" pitchFamily="18" charset="0"/>
                <a:ea typeface="HY견명조" pitchFamily="18" charset="-127"/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kumimoji="0" lang="en-US" altLang="ko-KR" smtClean="0">
                <a:solidFill>
                  <a:srgbClr val="0000FF"/>
                </a:solidFill>
                <a:latin typeface="Georgia"/>
                <a:ea typeface="HY견명조"/>
              </a:rPr>
              <a:t>7. </a:t>
            </a:r>
            <a:r>
              <a:rPr kumimoji="0" lang="ko-KR" altLang="en-US" smtClean="0">
                <a:solidFill>
                  <a:srgbClr val="0000FF"/>
                </a:solidFill>
                <a:latin typeface="Georgia"/>
                <a:ea typeface="HY견명조"/>
              </a:rPr>
              <a:t>토양의 삼상</a:t>
            </a:r>
            <a:r>
              <a:rPr kumimoji="0" lang="en-US" altLang="ko-KR" smtClean="0">
                <a:solidFill>
                  <a:srgbClr val="0000FF"/>
                </a:solidFill>
                <a:latin typeface="Georgia"/>
                <a:ea typeface="HY견명조"/>
              </a:rPr>
              <a:t>(</a:t>
            </a:r>
            <a:r>
              <a:rPr kumimoji="0" lang="ko-KR" altLang="en-US" smtClean="0">
                <a:solidFill>
                  <a:srgbClr val="0000FF"/>
                </a:solidFill>
                <a:latin typeface="Georgia"/>
                <a:ea typeface="HY견명조"/>
              </a:rPr>
              <a:t>土壤三相</a:t>
            </a:r>
            <a:r>
              <a:rPr kumimoji="0" lang="en-US" altLang="ko-KR" smtClean="0">
                <a:solidFill>
                  <a:srgbClr val="0000FF"/>
                </a:solidFill>
                <a:latin typeface="Georgia"/>
                <a:ea typeface="HY견명조"/>
              </a:rPr>
              <a:t>)</a:t>
            </a:r>
            <a:endParaRPr kumimoji="0" lang="ko-KR" altLang="en-US">
              <a:solidFill>
                <a:srgbClr val="0000FF"/>
              </a:solidFill>
              <a:latin typeface="Georgia"/>
              <a:ea typeface="HY견명조"/>
            </a:endParaRPr>
          </a:p>
        </p:txBody>
      </p:sp>
      <p:graphicFrame>
        <p:nvGraphicFramePr>
          <p:cNvPr id="8" name="차트 7"/>
          <p:cNvGraphicFramePr/>
          <p:nvPr/>
        </p:nvGraphicFramePr>
        <p:xfrm>
          <a:off x="0" y="126876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차트 8"/>
          <p:cNvGraphicFramePr/>
          <p:nvPr/>
        </p:nvGraphicFramePr>
        <p:xfrm>
          <a:off x="4572000" y="335699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31640" y="3789040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smtClean="0">
                <a:solidFill>
                  <a:srgbClr val="66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최근</a:t>
            </a:r>
            <a:endParaRPr lang="ko-KR" altLang="en-US" sz="2000" b="1" dirty="0">
              <a:solidFill>
                <a:srgbClr val="6600FF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0152" y="594928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smtClean="0">
                <a:solidFill>
                  <a:prstClr val="black"/>
                </a:solidFill>
              </a:rPr>
              <a:t>교과서</a:t>
            </a:r>
            <a:endParaRPr lang="ko-KR" altLang="en-US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6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899592" y="44624"/>
            <a:ext cx="7472386" cy="100013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u"/>
            </a:pPr>
            <a:r>
              <a:rPr lang="ko-KR" altLang="en-US" dirty="0" smtClean="0"/>
              <a:t>병해발생 주요원인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28596" y="836712"/>
            <a:ext cx="8258204" cy="452596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 smtClean="0">
                <a:solidFill>
                  <a:srgbClr val="0000FF"/>
                </a:solidFill>
              </a:rPr>
              <a:t>(1) </a:t>
            </a:r>
            <a:r>
              <a:rPr lang="ko-KR" altLang="en-US" sz="2400" b="1" dirty="0" smtClean="0">
                <a:solidFill>
                  <a:srgbClr val="0000FF"/>
                </a:solidFill>
              </a:rPr>
              <a:t>연작장해 </a:t>
            </a:r>
            <a:endParaRPr lang="ko-KR" alt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/>
              <a:t>연작장해의 원인은 동일작물의 계속적인 경작과 농약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화학비료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부패퇴비의 과다 사용이 주된 원인이라 할 수 있다</a:t>
            </a:r>
            <a:r>
              <a:rPr lang="en-US" altLang="ko-KR" sz="2400" b="1" dirty="0" smtClean="0"/>
              <a:t>. </a:t>
            </a:r>
            <a:r>
              <a:rPr lang="ko-KR" altLang="en-US" sz="2400" b="1" dirty="0" smtClean="0"/>
              <a:t>이러한 원인에 의한 </a:t>
            </a:r>
            <a:r>
              <a:rPr lang="ko-KR" altLang="en-US" sz="2400" b="1" dirty="0" err="1" smtClean="0"/>
              <a:t>근권</a:t>
            </a:r>
            <a:r>
              <a:rPr lang="ko-KR" altLang="en-US" sz="2400" b="1" dirty="0" smtClean="0"/>
              <a:t> 미생물상의 단순화와 유익균 감소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병원균 증가를 초래한다</a:t>
            </a:r>
            <a:r>
              <a:rPr lang="en-US" altLang="ko-KR" sz="2400" b="1" dirty="0" smtClean="0"/>
              <a:t>. </a:t>
            </a:r>
            <a:r>
              <a:rPr lang="ko-KR" altLang="en-US" sz="2400" b="1" dirty="0" smtClean="0"/>
              <a:t>원래 토양미생물은 다종다양하기 때문에 균형상태를 유지하고 있다</a:t>
            </a:r>
            <a:r>
              <a:rPr lang="en-US" altLang="ko-KR" sz="2400" b="1" dirty="0" smtClean="0"/>
              <a:t>. </a:t>
            </a:r>
            <a:r>
              <a:rPr lang="ko-KR" altLang="en-US" sz="2400" b="1" dirty="0" smtClean="0"/>
              <a:t>그러나 연작을 계속하면 병원균을 포함한 </a:t>
            </a:r>
            <a:r>
              <a:rPr lang="ko-KR" altLang="en-US" sz="2400" b="1" dirty="0" err="1" smtClean="0"/>
              <a:t>근권미생물의</a:t>
            </a:r>
            <a:r>
              <a:rPr lang="ko-KR" altLang="en-US" sz="2400" b="1" dirty="0" smtClean="0"/>
              <a:t> 비율이 증가하며 동시에 병원균 비율이 증가하여 병에 쉽게 노출되게 된다</a:t>
            </a:r>
            <a:r>
              <a:rPr lang="en-US" altLang="ko-KR" sz="2400" b="1" dirty="0" smtClean="0"/>
              <a:t>.</a:t>
            </a:r>
            <a:endParaRPr lang="ko-KR" altLang="en-US" sz="2400" dirty="0" smtClean="0"/>
          </a:p>
          <a:p>
            <a:pPr>
              <a:lnSpc>
                <a:spcPct val="150000"/>
              </a:lnSpc>
            </a:pP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0875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 smtClean="0">
                <a:solidFill>
                  <a:srgbClr val="0000FF"/>
                </a:solidFill>
              </a:rPr>
              <a:t>(2) </a:t>
            </a:r>
            <a:r>
              <a:rPr lang="ko-KR" altLang="en-US" sz="2400" b="1" dirty="0" smtClean="0">
                <a:solidFill>
                  <a:srgbClr val="0000FF"/>
                </a:solidFill>
              </a:rPr>
              <a:t>작물의 병원균에 대한 저항력 감소 </a:t>
            </a:r>
            <a:endParaRPr lang="ko-KR" alt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/>
              <a:t>식물은 병원균이 침입하려고 하면 침입하지 못하도록 </a:t>
            </a:r>
            <a:r>
              <a:rPr lang="en-US" altLang="ko-KR" sz="2400" b="1" dirty="0" smtClean="0"/>
              <a:t>"</a:t>
            </a:r>
            <a:r>
              <a:rPr lang="ko-KR" altLang="en-US" sz="2400" b="1" dirty="0" err="1" smtClean="0"/>
              <a:t>화이트알렉신</a:t>
            </a:r>
            <a:r>
              <a:rPr lang="en-US" altLang="ko-KR" sz="2400" b="1" dirty="0" smtClean="0"/>
              <a:t>"</a:t>
            </a:r>
            <a:r>
              <a:rPr lang="ko-KR" altLang="en-US" sz="2400" b="1" dirty="0" smtClean="0"/>
              <a:t>이나 </a:t>
            </a:r>
            <a:r>
              <a:rPr lang="en-US" altLang="ko-KR" sz="2400" b="1" dirty="0" smtClean="0"/>
              <a:t>"</a:t>
            </a:r>
            <a:r>
              <a:rPr lang="ko-KR" altLang="en-US" sz="2400" b="1" dirty="0" err="1" smtClean="0"/>
              <a:t>키티나제효소</a:t>
            </a:r>
            <a:r>
              <a:rPr lang="en-US" altLang="ko-KR" sz="2400" b="1" dirty="0" smtClean="0"/>
              <a:t>"</a:t>
            </a:r>
            <a:r>
              <a:rPr lang="ko-KR" altLang="en-US" sz="2400" b="1" dirty="0" smtClean="0"/>
              <a:t>등을 생산하여 저항반응을 나타낸다</a:t>
            </a:r>
            <a:r>
              <a:rPr lang="en-US" altLang="ko-KR" sz="2400" b="1" dirty="0" smtClean="0"/>
              <a:t>. </a:t>
            </a:r>
            <a:r>
              <a:rPr lang="ko-KR" altLang="en-US" sz="2400" b="1" dirty="0" smtClean="0"/>
              <a:t>병원균은 이러한 저항물질에는 </a:t>
            </a:r>
            <a:r>
              <a:rPr lang="ko-KR" altLang="en-US" sz="2400" b="1" dirty="0" err="1" smtClean="0"/>
              <a:t>지지않은</a:t>
            </a:r>
            <a:r>
              <a:rPr lang="ko-KR" altLang="en-US" sz="2400" b="1" dirty="0" smtClean="0"/>
              <a:t> 성질을 </a:t>
            </a:r>
            <a:r>
              <a:rPr lang="ko-KR" altLang="en-US" sz="2400" b="1" dirty="0" err="1" smtClean="0"/>
              <a:t>갖고있어</a:t>
            </a:r>
            <a:r>
              <a:rPr lang="ko-KR" altLang="en-US" sz="2400" b="1" dirty="0" smtClean="0"/>
              <a:t> 식물에 침입할 수 있는데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건강한 작물에 의한 저항반응이 강할 때는 침입할 수는 있어도 도중에 식물에 의해 저지된다</a:t>
            </a:r>
            <a:r>
              <a:rPr lang="en-US" altLang="ko-KR" sz="2400" b="1" dirty="0" smtClean="0"/>
              <a:t>. </a:t>
            </a:r>
            <a:r>
              <a:rPr lang="ko-KR" altLang="en-US" sz="2400" b="1" dirty="0" smtClean="0"/>
              <a:t>그러므로 주기적인 </a:t>
            </a:r>
            <a:r>
              <a:rPr lang="ko-KR" altLang="en-US" sz="2400" b="1" dirty="0" smtClean="0">
                <a:solidFill>
                  <a:srgbClr val="6600FF"/>
                </a:solidFill>
              </a:rPr>
              <a:t>영양   관리</a:t>
            </a:r>
            <a:r>
              <a:rPr lang="ko-KR" altLang="en-US" sz="2400" b="1" dirty="0" smtClean="0"/>
              <a:t>를 통해서 건강하게 키워 </a:t>
            </a:r>
            <a:r>
              <a:rPr lang="ko-KR" altLang="en-US" sz="2400" b="1" dirty="0" smtClean="0">
                <a:solidFill>
                  <a:srgbClr val="0000FF"/>
                </a:solidFill>
              </a:rPr>
              <a:t>내병성을 강화해야 한다</a:t>
            </a:r>
            <a:r>
              <a:rPr lang="en-US" altLang="ko-KR" sz="2400" b="1" dirty="0" smtClean="0">
                <a:solidFill>
                  <a:srgbClr val="0000FF"/>
                </a:solidFill>
              </a:rPr>
              <a:t>.</a:t>
            </a:r>
            <a:endParaRPr lang="ko-KR" alt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763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2400" b="1" dirty="0" smtClean="0">
                <a:solidFill>
                  <a:srgbClr val="0000FF"/>
                </a:solidFill>
              </a:rPr>
              <a:t>(3) </a:t>
            </a:r>
            <a:r>
              <a:rPr lang="ko-KR" altLang="en-US" sz="2400" b="1" dirty="0" err="1" smtClean="0">
                <a:solidFill>
                  <a:srgbClr val="0000FF"/>
                </a:solidFill>
              </a:rPr>
              <a:t>근권</a:t>
            </a:r>
            <a:r>
              <a:rPr lang="ko-KR" altLang="en-US" sz="2400" b="1" dirty="0" smtClean="0">
                <a:solidFill>
                  <a:srgbClr val="0000FF"/>
                </a:solidFill>
              </a:rPr>
              <a:t> 및 </a:t>
            </a:r>
            <a:r>
              <a:rPr lang="ko-KR" altLang="en-US" sz="2400" b="1" dirty="0" err="1" smtClean="0">
                <a:solidFill>
                  <a:srgbClr val="0000FF"/>
                </a:solidFill>
              </a:rPr>
              <a:t>지상부</a:t>
            </a:r>
            <a:r>
              <a:rPr lang="ko-KR" altLang="en-US" sz="2400" b="1" dirty="0" smtClean="0">
                <a:solidFill>
                  <a:srgbClr val="0000FF"/>
                </a:solidFill>
              </a:rPr>
              <a:t> 환경악화 </a:t>
            </a:r>
            <a:endParaRPr lang="ko-KR" alt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/>
              <a:t>병원균이 침입하여 발병하기 위해서는 우선 병원균이 식물을 인식하고 포자를 발아하고 균사를 신장시켜 식물에 감염하는데 포자의 발아와 침입에는 온도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습도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수분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산도 등의 환경조건 등이 영향을 미친다</a:t>
            </a:r>
            <a:r>
              <a:rPr lang="en-US" altLang="ko-KR" sz="2400" b="1" dirty="0" smtClean="0"/>
              <a:t>. </a:t>
            </a:r>
            <a:r>
              <a:rPr lang="ko-KR" altLang="en-US" sz="2400" b="1" dirty="0" smtClean="0"/>
              <a:t>반면에 병원균 발생을 억제하기 위해서는 </a:t>
            </a:r>
            <a:r>
              <a:rPr lang="ko-KR" altLang="en-US" sz="2400" b="1" dirty="0" smtClean="0">
                <a:solidFill>
                  <a:srgbClr val="FF66FF"/>
                </a:solidFill>
              </a:rPr>
              <a:t>유효미생물을 활성화해야 </a:t>
            </a:r>
            <a:r>
              <a:rPr lang="ko-KR" altLang="en-US" sz="2400" b="1" dirty="0" smtClean="0"/>
              <a:t>한다</a:t>
            </a:r>
            <a:r>
              <a:rPr lang="en-US" altLang="ko-KR" sz="2400" b="1" dirty="0" smtClean="0"/>
              <a:t>.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9266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채소 </a:t>
            </a:r>
            <a:r>
              <a:rPr lang="ko-KR" altLang="en-US" dirty="0" err="1"/>
              <a:t>유기농</a:t>
            </a:r>
            <a:r>
              <a:rPr lang="ko-KR" altLang="en-US" dirty="0"/>
              <a:t> </a:t>
            </a:r>
            <a:r>
              <a:rPr lang="ko-KR" altLang="en-US" dirty="0" smtClean="0"/>
              <a:t>실천단계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2800" dirty="0" smtClean="0">
                <a:solidFill>
                  <a:srgbClr val="0000FF"/>
                </a:solidFill>
              </a:rPr>
              <a:t>토양 </a:t>
            </a:r>
            <a:r>
              <a:rPr lang="en-US" altLang="ko-KR" sz="2800" dirty="0" smtClean="0">
                <a:solidFill>
                  <a:srgbClr val="0000FF"/>
                </a:solidFill>
              </a:rPr>
              <a:t>: </a:t>
            </a:r>
            <a:r>
              <a:rPr lang="en-US" altLang="ko-KR" sz="2800" dirty="0" err="1" smtClean="0">
                <a:solidFill>
                  <a:srgbClr val="0000FF"/>
                </a:solidFill>
              </a:rPr>
              <a:t>Ph</a:t>
            </a:r>
            <a:r>
              <a:rPr lang="en-US" altLang="ko-KR" sz="2800" dirty="0" smtClean="0">
                <a:solidFill>
                  <a:srgbClr val="0000FF"/>
                </a:solidFill>
              </a:rPr>
              <a:t> 7, </a:t>
            </a:r>
            <a:r>
              <a:rPr lang="ko-KR" altLang="en-US" sz="2800" dirty="0" smtClean="0">
                <a:solidFill>
                  <a:srgbClr val="0000FF"/>
                </a:solidFill>
              </a:rPr>
              <a:t>유기물</a:t>
            </a:r>
            <a:r>
              <a:rPr lang="en-US" altLang="ko-KR" sz="2800" dirty="0" smtClean="0">
                <a:solidFill>
                  <a:srgbClr val="0000FF"/>
                </a:solidFill>
              </a:rPr>
              <a:t>, </a:t>
            </a:r>
            <a:r>
              <a:rPr lang="ko-KR" altLang="en-US" sz="2800" dirty="0" smtClean="0">
                <a:solidFill>
                  <a:srgbClr val="0000FF"/>
                </a:solidFill>
              </a:rPr>
              <a:t>잡초방지</a:t>
            </a:r>
            <a:endParaRPr lang="en-US" altLang="ko-KR" sz="2800" dirty="0" smtClean="0">
              <a:solidFill>
                <a:srgbClr val="0000FF"/>
              </a:solidFill>
            </a:endParaRPr>
          </a:p>
          <a:p>
            <a:r>
              <a:rPr lang="ko-KR" altLang="en-US" sz="2800" dirty="0" smtClean="0"/>
              <a:t>채소 </a:t>
            </a:r>
            <a:r>
              <a:rPr lang="ko-KR" altLang="en-US" sz="2800" dirty="0" err="1" smtClean="0"/>
              <a:t>엽채류</a:t>
            </a:r>
            <a:r>
              <a:rPr lang="ko-KR" altLang="en-US" sz="2800" dirty="0" smtClean="0"/>
              <a:t> 중 재배기간 고려하면</a:t>
            </a:r>
            <a:endParaRPr lang="en-US" altLang="ko-KR" sz="2800" dirty="0" smtClean="0"/>
          </a:p>
          <a:p>
            <a:r>
              <a:rPr lang="ko-KR" altLang="en-US" sz="2800" dirty="0" err="1" smtClean="0"/>
              <a:t>무농약은</a:t>
            </a:r>
            <a:r>
              <a:rPr lang="ko-KR" altLang="en-US" sz="2800" dirty="0" smtClean="0"/>
              <a:t> 기본이 된다</a:t>
            </a:r>
            <a:r>
              <a:rPr lang="en-US" altLang="ko-KR" sz="2800" dirty="0" smtClean="0"/>
              <a:t>.- 2</a:t>
            </a:r>
            <a:r>
              <a:rPr lang="ko-KR" altLang="en-US" sz="2800" dirty="0" smtClean="0"/>
              <a:t>년 후</a:t>
            </a:r>
            <a:endParaRPr lang="en-US" altLang="ko-KR" sz="2800" dirty="0" smtClean="0"/>
          </a:p>
          <a:p>
            <a:r>
              <a:rPr lang="ko-KR" altLang="en-US" sz="2800" dirty="0" smtClean="0">
                <a:solidFill>
                  <a:srgbClr val="0000FF"/>
                </a:solidFill>
              </a:rPr>
              <a:t>토양관</a:t>
            </a:r>
            <a:r>
              <a:rPr lang="ko-KR" altLang="en-US" sz="2800" dirty="0">
                <a:solidFill>
                  <a:srgbClr val="0000FF"/>
                </a:solidFill>
              </a:rPr>
              <a:t>리</a:t>
            </a:r>
            <a:r>
              <a:rPr lang="en-US" altLang="ko-KR" sz="2800" dirty="0" smtClean="0">
                <a:solidFill>
                  <a:srgbClr val="0000FF"/>
                </a:solidFill>
              </a:rPr>
              <a:t>: </a:t>
            </a:r>
            <a:r>
              <a:rPr lang="ko-KR" altLang="en-US" sz="2800" dirty="0" smtClean="0">
                <a:solidFill>
                  <a:srgbClr val="0000FF"/>
                </a:solidFill>
              </a:rPr>
              <a:t>유기비료</a:t>
            </a:r>
            <a:endParaRPr lang="en-US" altLang="ko-KR" sz="2800" dirty="0" smtClean="0">
              <a:solidFill>
                <a:srgbClr val="0000FF"/>
              </a:solidFill>
            </a:endParaRPr>
          </a:p>
          <a:p>
            <a:r>
              <a:rPr lang="ko-KR" altLang="en-US" sz="2800" dirty="0" err="1" smtClean="0"/>
              <a:t>비가림재</a:t>
            </a:r>
            <a:r>
              <a:rPr lang="ko-KR" altLang="en-US" sz="2800" dirty="0" err="1"/>
              <a:t>배</a:t>
            </a:r>
            <a:r>
              <a:rPr lang="ko-KR" altLang="en-US" sz="2800" dirty="0"/>
              <a:t> </a:t>
            </a:r>
            <a:r>
              <a:rPr lang="en-US" altLang="ko-KR" sz="2800" dirty="0" smtClean="0"/>
              <a:t>: </a:t>
            </a:r>
            <a:r>
              <a:rPr lang="ko-KR" altLang="en-US" sz="2800" dirty="0" smtClean="0"/>
              <a:t>병충해 </a:t>
            </a:r>
            <a:r>
              <a:rPr lang="en-US" altLang="ko-KR" sz="2800" dirty="0" smtClean="0"/>
              <a:t>50%</a:t>
            </a:r>
            <a:r>
              <a:rPr lang="ko-KR" altLang="en-US" sz="2800" dirty="0" smtClean="0"/>
              <a:t>이상 감소</a:t>
            </a:r>
            <a:endParaRPr lang="en-US" altLang="ko-KR" sz="2800" dirty="0" smtClean="0"/>
          </a:p>
          <a:p>
            <a:r>
              <a:rPr lang="ko-KR" altLang="en-US" sz="2800" dirty="0" smtClean="0">
                <a:solidFill>
                  <a:srgbClr val="0000FF"/>
                </a:solidFill>
              </a:rPr>
              <a:t>병충해방제 </a:t>
            </a:r>
            <a:r>
              <a:rPr lang="en-US" altLang="ko-KR" sz="2800" dirty="0" smtClean="0">
                <a:solidFill>
                  <a:srgbClr val="0000FF"/>
                </a:solidFill>
              </a:rPr>
              <a:t>: </a:t>
            </a:r>
            <a:r>
              <a:rPr lang="ko-KR" altLang="en-US" sz="2800" dirty="0" err="1" smtClean="0">
                <a:solidFill>
                  <a:srgbClr val="0000FF"/>
                </a:solidFill>
              </a:rPr>
              <a:t>난황유</a:t>
            </a:r>
            <a:r>
              <a:rPr lang="en-US" altLang="ko-KR" sz="2800" dirty="0" smtClean="0">
                <a:solidFill>
                  <a:srgbClr val="0000FF"/>
                </a:solidFill>
              </a:rPr>
              <a:t>, </a:t>
            </a:r>
            <a:r>
              <a:rPr lang="ko-KR" altLang="en-US" sz="2800" dirty="0" smtClean="0">
                <a:solidFill>
                  <a:srgbClr val="0000FF"/>
                </a:solidFill>
              </a:rPr>
              <a:t>유황제제</a:t>
            </a:r>
            <a:r>
              <a:rPr lang="en-US" altLang="ko-KR" sz="2800" dirty="0" smtClean="0">
                <a:solidFill>
                  <a:srgbClr val="0000FF"/>
                </a:solidFill>
              </a:rPr>
              <a:t>, </a:t>
            </a:r>
            <a:r>
              <a:rPr lang="ko-KR" altLang="en-US" sz="2800" dirty="0" smtClean="0">
                <a:solidFill>
                  <a:srgbClr val="0000FF"/>
                </a:solidFill>
              </a:rPr>
              <a:t>오일제제 등</a:t>
            </a:r>
            <a:endParaRPr lang="ko-KR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5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28625" y="750888"/>
            <a:ext cx="8429625" cy="48474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□ </a:t>
            </a:r>
            <a:r>
              <a:rPr lang="ko-KR" altLang="en-US" sz="2400" b="1" dirty="0" err="1">
                <a:solidFill>
                  <a:srgbClr val="0000FF"/>
                </a:solidFill>
                <a:latin typeface="맑은 고딕"/>
                <a:ea typeface="맑은 고딕"/>
              </a:rPr>
              <a:t>유기농</a:t>
            </a:r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 먹거리가 좋은 이유</a:t>
            </a:r>
            <a:r>
              <a:rPr lang="en-US" altLang="ko-KR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? 4</a:t>
            </a:r>
            <a:r>
              <a:rPr lang="ko-KR" altLang="en-US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가지</a:t>
            </a:r>
            <a:endParaRPr lang="en-US" altLang="ko-KR" sz="2400" b="1" dirty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2000" b="1" dirty="0" err="1">
                <a:solidFill>
                  <a:srgbClr val="0000FF"/>
                </a:solidFill>
                <a:latin typeface="맑은 고딕"/>
                <a:ea typeface="맑은 고딕"/>
              </a:rPr>
              <a:t>유기농은</a:t>
            </a:r>
            <a:r>
              <a:rPr lang="ko-KR" altLang="en-US" sz="2000" b="1" dirty="0">
                <a:solidFill>
                  <a:srgbClr val="0000FF"/>
                </a:solidFill>
                <a:latin typeface="맑은 고딕"/>
                <a:ea typeface="맑은 고딕"/>
              </a:rPr>
              <a:t> 안전해 </a:t>
            </a:r>
            <a:endParaRPr lang="en-US" altLang="ko-KR" sz="2000" b="1" dirty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-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사람은 매일 평균 </a:t>
            </a:r>
            <a:r>
              <a:rPr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2.5kg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의 음식과 음료를 섭취하는데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1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년이면 자그마치 </a:t>
            </a:r>
            <a:r>
              <a:rPr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1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톤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에 </a:t>
            </a:r>
            <a:endParaRPr lang="en-US" altLang="ko-KR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 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해당 따라서 어떤 음식을 섭취하느냐에 따라 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건강의 척도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 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-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아이들은 농약 잔류물이 있을 가능성이 높은 식품인 과일과 채소를 많이 먹는다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endParaRPr lang="ko-KR" altLang="en-US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-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아이들의 중추신경계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신장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간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면역계는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미성숙하기 때문에 이들 오염 물질을 </a:t>
            </a:r>
            <a:endParaRPr lang="en-US" altLang="ko-KR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 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효과적으로 배출할 수 없다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endParaRPr lang="ko-KR" altLang="en-US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-3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년 넘게 화학비료나 농약을 전혀 사용하지 않고 재배했기 때문에 화학성분이  </a:t>
            </a:r>
            <a:endParaRPr lang="en-US" altLang="ko-KR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 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나 농약 등에 있는 위험성을 걱정하지 않아도 된다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endParaRPr lang="ko-KR" altLang="en-US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986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직사각형 1"/>
          <p:cNvSpPr>
            <a:spLocks noChangeArrowheads="1"/>
          </p:cNvSpPr>
          <p:nvPr/>
        </p:nvSpPr>
        <p:spPr bwMode="auto">
          <a:xfrm>
            <a:off x="357188" y="612775"/>
            <a:ext cx="85725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rgbClr val="0000FF"/>
                </a:solidFill>
                <a:latin typeface="맑은 고딕"/>
                <a:ea typeface="맑은 고딕"/>
              </a:rPr>
              <a:t>2. </a:t>
            </a:r>
            <a:r>
              <a:rPr lang="ko-KR" altLang="en-US" sz="2000" b="1" dirty="0" err="1">
                <a:solidFill>
                  <a:srgbClr val="0000FF"/>
                </a:solidFill>
                <a:latin typeface="맑은 고딕"/>
                <a:ea typeface="맑은 고딕"/>
              </a:rPr>
              <a:t>유기농</a:t>
            </a:r>
            <a:r>
              <a:rPr lang="en-US" altLang="ko-KR" sz="2000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lang="ko-KR" altLang="en-US" sz="2000" b="1" dirty="0">
                <a:solidFill>
                  <a:srgbClr val="0000FF"/>
                </a:solidFill>
                <a:latin typeface="맑은 고딕"/>
                <a:ea typeface="맑은 고딕"/>
              </a:rPr>
              <a:t>인간의 수명을 늘려줘 </a:t>
            </a:r>
            <a:endParaRPr lang="en-US" altLang="ko-KR" sz="2000" b="1" dirty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   (EU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의 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4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년 연구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: 2008.2.28.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영국 ‘선데이 </a:t>
            </a:r>
            <a:r>
              <a:rPr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타임스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)  </a:t>
            </a:r>
          </a:p>
          <a:p>
            <a:pPr>
              <a:lnSpc>
                <a:spcPct val="150000"/>
              </a:lnSpc>
            </a:pPr>
            <a:endParaRPr lang="ko-KR" altLang="en-US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  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유기농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과일과 야채에 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노화방지제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안티옥시던트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가 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40%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가량 많이 함유 </a:t>
            </a:r>
          </a:p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  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철분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이나 아연 같은 영양소의 함유량도 더 많음 </a:t>
            </a:r>
          </a:p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  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유기농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식품을 섭취한 소에서 나온 우유의 노화방지제 수준은 일반 소들에서 </a:t>
            </a:r>
            <a:endParaRPr lang="en-US" altLang="ko-KR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    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나온 것들에 비해 최고 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90%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까지 높았다고 한다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endParaRPr lang="ko-KR" altLang="en-US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  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그리스에서 재배한 </a:t>
            </a:r>
            <a:r>
              <a:rPr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유기농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토마토는 식물색소의 일종으로 심장발작을 줄이는 </a:t>
            </a:r>
            <a:endParaRPr lang="en-US" altLang="ko-KR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    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것으로 알려진 </a:t>
            </a:r>
            <a:r>
              <a:rPr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플라보노이드를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비롯해 노화방지제를 훨씬 높은 수준으로 함유</a:t>
            </a:r>
            <a:endParaRPr lang="en-US" altLang="ko-KR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    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하고 있는 것으로 드러났다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전문가들은 </a:t>
            </a:r>
            <a:r>
              <a:rPr lang="ko-KR" altLang="en-US" b="1" dirty="0">
                <a:solidFill>
                  <a:srgbClr val="FF00FF"/>
                </a:solidFill>
                <a:latin typeface="맑은 고딕"/>
                <a:ea typeface="맑은 고딕"/>
              </a:rPr>
              <a:t>노화방지제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가 영국인 사망률 중 가장 </a:t>
            </a:r>
            <a:endParaRPr lang="en-US" altLang="ko-KR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    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높은 비중을 차지하는 암과 </a:t>
            </a:r>
            <a:r>
              <a:rPr lang="ko-KR" altLang="en-US" b="1" dirty="0">
                <a:solidFill>
                  <a:srgbClr val="FF00FF"/>
                </a:solidFill>
                <a:latin typeface="맑은 고딕"/>
                <a:ea typeface="맑은 고딕"/>
              </a:rPr>
              <a:t>심장병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을 줄일 수 있는 것으로 신문은 전했다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endParaRPr lang="ko-KR" altLang="en-US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82291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8044190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800" b="1" dirty="0" smtClean="0">
                <a:solidFill>
                  <a:srgbClr val="FFFF00"/>
                </a:solidFill>
              </a:rPr>
              <a:t>♡ 시작은 </a:t>
            </a:r>
            <a:r>
              <a:rPr lang="en-US" altLang="ko-KR" sz="2800" b="1" dirty="0" smtClean="0">
                <a:solidFill>
                  <a:srgbClr val="FFFF00"/>
                </a:solidFill>
              </a:rPr>
              <a:t>(</a:t>
            </a:r>
            <a:r>
              <a:rPr lang="ko-KR" altLang="en-US" sz="2800" b="1" dirty="0" smtClean="0">
                <a:solidFill>
                  <a:srgbClr val="FFFF00"/>
                </a:solidFill>
              </a:rPr>
              <a:t>始作</a:t>
            </a:r>
            <a:r>
              <a:rPr lang="en-US" altLang="ko-KR" sz="2800" b="1" dirty="0" smtClean="0">
                <a:solidFill>
                  <a:srgbClr val="FFFF00"/>
                </a:solidFill>
              </a:rPr>
              <a:t>, start) = </a:t>
            </a:r>
            <a:r>
              <a:rPr lang="ko-KR" altLang="en-US" sz="2800" b="1" dirty="0" smtClean="0">
                <a:solidFill>
                  <a:srgbClr val="FFFF00"/>
                </a:solidFill>
              </a:rPr>
              <a:t>즐거워</a:t>
            </a:r>
            <a:r>
              <a:rPr lang="en-US" altLang="ko-KR" sz="2800" b="1" dirty="0" smtClean="0">
                <a:solidFill>
                  <a:srgbClr val="FFFF00"/>
                </a:solidFill>
              </a:rPr>
              <a:t>!</a:t>
            </a:r>
            <a:endParaRPr lang="ko-KR" altLang="en-US" sz="2800" b="1" dirty="0" smtClean="0">
              <a:solidFill>
                <a:srgbClr val="FFFF00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sz="2800" b="1" dirty="0" smtClean="0">
                <a:solidFill>
                  <a:prstClr val="black"/>
                </a:solidFill>
              </a:rPr>
              <a:t>☞ 가장 필요한 사람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? 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나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가장 가까이 있는 사람 </a:t>
            </a:r>
            <a:endParaRPr lang="en-US" altLang="ko-KR" sz="2800" b="1" dirty="0" smtClean="0">
              <a:solidFill>
                <a:prstClr val="black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2800" b="1" dirty="0" smtClean="0">
                <a:solidFill>
                  <a:prstClr val="black"/>
                </a:solidFill>
              </a:rPr>
              <a:t>    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→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정보교환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소통하고 있는 사람</a:t>
            </a:r>
          </a:p>
          <a:p>
            <a:pPr>
              <a:lnSpc>
                <a:spcPct val="200000"/>
              </a:lnSpc>
            </a:pPr>
            <a:r>
              <a:rPr lang="ko-KR" altLang="en-US" sz="2800" b="1" dirty="0" smtClean="0">
                <a:solidFill>
                  <a:srgbClr val="0000FF"/>
                </a:solidFill>
              </a:rPr>
              <a:t>☆ 이 시간에 가장 중요한 사람</a:t>
            </a:r>
            <a:r>
              <a:rPr lang="en-US" altLang="ko-KR" sz="2800" b="1" dirty="0" smtClean="0">
                <a:solidFill>
                  <a:srgbClr val="0000FF"/>
                </a:solidFill>
              </a:rPr>
              <a:t>? </a:t>
            </a:r>
          </a:p>
          <a:p>
            <a:pPr>
              <a:lnSpc>
                <a:spcPct val="200000"/>
              </a:lnSpc>
            </a:pPr>
            <a:r>
              <a:rPr lang="en-US" altLang="ko-KR" sz="2800" b="1" dirty="0" smtClean="0">
                <a:solidFill>
                  <a:srgbClr val="0000FF"/>
                </a:solidFill>
              </a:rPr>
              <a:t>    </a:t>
            </a:r>
            <a:r>
              <a:rPr lang="ko-KR" altLang="en-US" sz="2800" b="1" dirty="0" smtClean="0">
                <a:solidFill>
                  <a:srgbClr val="FFFF00"/>
                </a:solidFill>
              </a:rPr>
              <a:t>지금</a:t>
            </a:r>
            <a:r>
              <a:rPr lang="en-US" altLang="ko-KR" sz="2800" b="1" dirty="0" smtClean="0">
                <a:solidFill>
                  <a:srgbClr val="FFFF00"/>
                </a:solidFill>
              </a:rPr>
              <a:t>!</a:t>
            </a:r>
            <a:r>
              <a:rPr lang="ko-KR" altLang="en-US" sz="2800" b="1" dirty="0" smtClean="0">
                <a:solidFill>
                  <a:srgbClr val="FFFF00"/>
                </a:solidFill>
              </a:rPr>
              <a:t> </a:t>
            </a:r>
            <a:r>
              <a:rPr lang="ko-KR" altLang="en-US" sz="2800" b="1" dirty="0" smtClean="0">
                <a:solidFill>
                  <a:srgbClr val="FF0000"/>
                </a:solidFill>
              </a:rPr>
              <a:t>이 자리에 있는 사람</a:t>
            </a:r>
            <a:r>
              <a:rPr lang="en-US" altLang="ko-KR" sz="2800" b="1" dirty="0" smtClean="0">
                <a:solidFill>
                  <a:srgbClr val="FF0000"/>
                </a:solidFill>
              </a:rPr>
              <a:t>? </a:t>
            </a:r>
          </a:p>
          <a:p>
            <a:pPr>
              <a:lnSpc>
                <a:spcPct val="200000"/>
              </a:lnSpc>
            </a:pPr>
            <a:r>
              <a:rPr lang="en-US" altLang="ko-KR" sz="2800" b="1" dirty="0" smtClean="0">
                <a:solidFill>
                  <a:srgbClr val="FF0000"/>
                </a:solidFill>
              </a:rPr>
              <a:t>    </a:t>
            </a:r>
            <a:r>
              <a:rPr lang="ko-KR" altLang="en-US" sz="2800" b="1" dirty="0" smtClean="0">
                <a:solidFill>
                  <a:srgbClr val="FF00FF"/>
                </a:solidFill>
              </a:rPr>
              <a:t>우리가 최고의 만남이다</a:t>
            </a:r>
            <a:r>
              <a:rPr lang="en-US" altLang="ko-KR" sz="2800" b="1" dirty="0" smtClean="0">
                <a:solidFill>
                  <a:srgbClr val="FF00FF"/>
                </a:solidFill>
              </a:rPr>
              <a:t>!</a:t>
            </a:r>
            <a:endParaRPr lang="ko-KR" altLang="en-US" sz="2800" b="1" dirty="0" smtClean="0">
              <a:solidFill>
                <a:srgbClr val="FF00FF"/>
              </a:solidFill>
            </a:endParaRPr>
          </a:p>
          <a:p>
            <a:pPr>
              <a:lnSpc>
                <a:spcPct val="200000"/>
              </a:lnSpc>
            </a:pPr>
            <a:endParaRPr lang="ko-KR" alt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7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직사각형 1"/>
          <p:cNvSpPr>
            <a:spLocks noChangeArrowheads="1"/>
          </p:cNvSpPr>
          <p:nvPr/>
        </p:nvSpPr>
        <p:spPr bwMode="auto">
          <a:xfrm>
            <a:off x="428625" y="928688"/>
            <a:ext cx="8429625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rgbClr val="0000FF"/>
                </a:solidFill>
                <a:latin typeface="맑은 고딕"/>
                <a:ea typeface="맑은 고딕"/>
              </a:rPr>
              <a:t>3. </a:t>
            </a:r>
            <a:r>
              <a:rPr lang="ko-KR" altLang="en-US" sz="2000" b="1" dirty="0" err="1">
                <a:solidFill>
                  <a:srgbClr val="0000FF"/>
                </a:solidFill>
                <a:latin typeface="맑은 고딕"/>
                <a:ea typeface="맑은 고딕"/>
              </a:rPr>
              <a:t>유기농</a:t>
            </a:r>
            <a:r>
              <a:rPr lang="en-US" altLang="ko-KR" sz="2000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lang="ko-KR" altLang="en-US" sz="2000" b="1" dirty="0">
                <a:solidFill>
                  <a:srgbClr val="0000FF"/>
                </a:solidFill>
                <a:latin typeface="맑은 고딕"/>
                <a:ea typeface="맑은 고딕"/>
              </a:rPr>
              <a:t>풍부한 영양소를 함유하고 있어 </a:t>
            </a:r>
            <a:endParaRPr lang="en-US" altLang="ko-KR" sz="2000" b="1" dirty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endParaRPr lang="ko-KR" altLang="en-US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 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-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 </a:t>
            </a:r>
            <a:r>
              <a:rPr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유기농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식품은 특별한 다듬기 없이 그대로 먹을 수 있어 원래의 영양소를 섭취할 수 있다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또한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유기농으로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재배한 채소는 그렇지 않은 채소보다 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섬유소와 비타민</a:t>
            </a:r>
            <a:r>
              <a:rPr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 err="1" smtClean="0">
                <a:solidFill>
                  <a:srgbClr val="0000FF"/>
                </a:solidFill>
                <a:latin typeface="맑은 고딕"/>
                <a:ea typeface="맑은 고딕"/>
              </a:rPr>
              <a:t>카로티노이드</a:t>
            </a:r>
            <a:r>
              <a:rPr lang="ko-KR" altLang="en-US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 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등이 </a:t>
            </a:r>
            <a:r>
              <a:rPr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2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배 정도 많기 때문에</a:t>
            </a:r>
            <a:r>
              <a:rPr lang="ko-KR" altLang="en-US" b="1" dirty="0">
                <a:solidFill>
                  <a:srgbClr val="FFFF00"/>
                </a:solidFill>
                <a:latin typeface="맑은 고딕"/>
                <a:ea typeface="맑은 고딕"/>
              </a:rPr>
              <a:t>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영양학적으로 좋다 </a:t>
            </a:r>
          </a:p>
        </p:txBody>
      </p:sp>
    </p:spTree>
    <p:extLst>
      <p:ext uri="{BB962C8B-B14F-4D97-AF65-F5344CB8AC3E}">
        <p14:creationId xmlns:p14="http://schemas.microsoft.com/office/powerpoint/2010/main" val="233675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직사각형 1"/>
          <p:cNvSpPr>
            <a:spLocks noChangeArrowheads="1"/>
          </p:cNvSpPr>
          <p:nvPr/>
        </p:nvSpPr>
        <p:spPr bwMode="auto">
          <a:xfrm>
            <a:off x="714375" y="714375"/>
            <a:ext cx="8001000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rgbClr val="0000FF"/>
                </a:solidFill>
                <a:latin typeface="맑은 고딕"/>
                <a:ea typeface="맑은 고딕"/>
              </a:rPr>
              <a:t>4. </a:t>
            </a:r>
            <a:r>
              <a:rPr lang="ko-KR" altLang="en-US" sz="2000" b="1" dirty="0" err="1">
                <a:solidFill>
                  <a:srgbClr val="0000FF"/>
                </a:solidFill>
                <a:latin typeface="맑은 고딕"/>
                <a:ea typeface="맑은 고딕"/>
              </a:rPr>
              <a:t>유기농</a:t>
            </a:r>
            <a:r>
              <a:rPr lang="en-US" altLang="ko-KR" sz="2000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lang="ko-KR" altLang="en-US" sz="2000" b="1" dirty="0">
                <a:solidFill>
                  <a:srgbClr val="0000FF"/>
                </a:solidFill>
                <a:latin typeface="맑은 고딕"/>
                <a:ea typeface="맑은 고딕"/>
              </a:rPr>
              <a:t>음식기호에 영향을 미쳐 </a:t>
            </a:r>
            <a:endParaRPr lang="en-US" altLang="ko-KR" sz="2000" b="1" dirty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endParaRPr lang="ko-KR" altLang="en-US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   </a:t>
            </a:r>
            <a:r>
              <a:rPr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유기농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식품은 화학비료나 방부제가 들어가지 않아 음식의 원래 맛이 살아 있다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어렸을 적부터 </a:t>
            </a:r>
            <a:r>
              <a:rPr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유기농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식품을 먹게 되면 아이들은 진짜 음식의 맛을 받아들이도록 길들여지게 되고 이것은 성장할 때 갖게 될 음식 기호에 중대한 영향을 미치게 된다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endParaRPr lang="ko-KR" altLang="en-US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61598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직사각형 1"/>
          <p:cNvSpPr>
            <a:spLocks noChangeArrowheads="1"/>
          </p:cNvSpPr>
          <p:nvPr/>
        </p:nvSpPr>
        <p:spPr bwMode="auto">
          <a:xfrm>
            <a:off x="357188" y="1357313"/>
            <a:ext cx="85725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000" b="1" dirty="0">
                <a:solidFill>
                  <a:srgbClr val="0000FF"/>
                </a:solidFill>
                <a:latin typeface="맑은 고딕"/>
                <a:ea typeface="맑은 고딕"/>
              </a:rPr>
              <a:t>1. </a:t>
            </a:r>
            <a:r>
              <a:rPr lang="ko-KR" altLang="en-US" sz="2000" b="1" dirty="0">
                <a:solidFill>
                  <a:srgbClr val="0000FF"/>
                </a:solidFill>
                <a:latin typeface="맑은 고딕"/>
                <a:ea typeface="맑은 고딕"/>
              </a:rPr>
              <a:t>다음 세대의 보호 </a:t>
            </a:r>
          </a:p>
          <a:p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 농약의 사용량을 보면 최대 사용량을 보인 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91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년 대비 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97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년 사용량은 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12%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감소되었으나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단위당 사용량은 거의 같은 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ha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당 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11Kg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수준이다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</a:p>
          <a:p>
            <a:pPr>
              <a:buFontTx/>
              <a:buChar char="-"/>
            </a:pP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농약 사용량 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: (80)16.1</a:t>
            </a:r>
            <a:r>
              <a:rPr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천톤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(91)27.5, (93)26.0, (97)24.2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농산물의 재배에 사용된 농약을 비롯한 화학합성물질에 의한 발암성 또는 호르몬대사 체계의 이상에 대하여 어린이들이 어른보다 수배 이상 민감하게 반응하는 것으로 알려져 있다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지금 식품을 선택하는 부모에 의하여 그들 어린이들의 내일의 건강이 영향을 받게 된다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endParaRPr lang="en-US" altLang="ko-KR" sz="2000" b="1" dirty="0">
              <a:solidFill>
                <a:srgbClr val="009900"/>
              </a:solidFill>
              <a:latin typeface="맑은 고딕"/>
              <a:ea typeface="맑은 고딕"/>
            </a:endParaRPr>
          </a:p>
          <a:p>
            <a:r>
              <a:rPr lang="en-US" altLang="ko-KR" sz="2000" b="1" dirty="0">
                <a:solidFill>
                  <a:srgbClr val="0000FF"/>
                </a:solidFill>
                <a:latin typeface="맑은 고딕"/>
                <a:ea typeface="맑은 고딕"/>
              </a:rPr>
              <a:t>2. </a:t>
            </a:r>
            <a:r>
              <a:rPr lang="ko-KR" altLang="en-US" sz="2000" b="1" dirty="0">
                <a:solidFill>
                  <a:srgbClr val="0000FF"/>
                </a:solidFill>
                <a:latin typeface="맑은 고딕"/>
                <a:ea typeface="맑은 고딕"/>
              </a:rPr>
              <a:t>진실한 식품에 대한 진실한 비용 부담 </a:t>
            </a:r>
          </a:p>
          <a:p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유기재배 농산물은 다소 비싸다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그러나 단순한 소매가격의 비교로는 경제구조를 왜곡할 우려가 있다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왜냐하면 관행적으로 평가된 농산물 가격은 단순히 순수비용 구조만을 반영하고 있다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관행농산물의 가격은 관행농업에 대한 정부의 지원금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오염된 수질의 개선 비용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야생종의 손실에 따른 비용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토양침식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농약 </a:t>
            </a:r>
            <a:r>
              <a:rPr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제조시에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발생하는 유해물질 제거 및 처리비용 등은 전혀 반영하지 않은 것이다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2531" name="직사각형 3"/>
          <p:cNvSpPr>
            <a:spLocks noChangeArrowheads="1"/>
          </p:cNvSpPr>
          <p:nvPr/>
        </p:nvSpPr>
        <p:spPr bwMode="auto">
          <a:xfrm>
            <a:off x="1000125" y="357188"/>
            <a:ext cx="48093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□ 유기농업을 하는 </a:t>
            </a:r>
            <a:r>
              <a:rPr lang="en-US" altLang="ko-KR" sz="2400" b="1" dirty="0">
                <a:solidFill>
                  <a:srgbClr val="0000FF"/>
                </a:solidFill>
                <a:latin typeface="맑은 고딕"/>
                <a:ea typeface="맑은 고딕"/>
              </a:rPr>
              <a:t>10</a:t>
            </a:r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가지 이유</a:t>
            </a:r>
            <a:r>
              <a:rPr lang="en-US" altLang="ko-KR" sz="2400" b="1" dirty="0">
                <a:solidFill>
                  <a:srgbClr val="0000FF"/>
                </a:solidFill>
                <a:latin typeface="맑은 고딕"/>
                <a:ea typeface="맑은 고딕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605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직사각형 1"/>
          <p:cNvSpPr>
            <a:spLocks noChangeArrowheads="1"/>
          </p:cNvSpPr>
          <p:nvPr/>
        </p:nvSpPr>
        <p:spPr bwMode="auto">
          <a:xfrm>
            <a:off x="428625" y="332656"/>
            <a:ext cx="8501063" cy="54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3. 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엄격한 기준의 준수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환경농산물은 인증기준은 그들의 식품을 생산함에 있어 </a:t>
            </a:r>
            <a:r>
              <a:rPr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잔류성이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강한 독성물질을 사용하지 않는 엄격하고 지속적인 과정과 일치하게 취급된 것임을 나타내는 공적인 기준이다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미국의 경우 유기라는 용어의 사용에 대한 미연방법이 발효되기 전까지는 </a:t>
            </a:r>
            <a:r>
              <a:rPr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유기인증품이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소비자들에게 유기제품의 신뢰성을 확실히 보증하고 있다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endParaRPr lang="ko-KR" altLang="en-US" dirty="0">
              <a:solidFill>
                <a:srgbClr val="FF00FF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4. 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맛과 영양이 넘치는 식품생산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최고급 식당요리사는 유기농산물이 더 맛이 좋다고 한다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왜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?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상식적으로 </a:t>
            </a:r>
            <a:r>
              <a:rPr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균형있게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잘 관리된 토양이 작물을 건강하게 자라게 하며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따라서 영양이 많고 맛이 좋게 된다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. </a:t>
            </a:r>
            <a:endParaRPr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유기농가는 맛이 우수한 품종을 선조로부터 </a:t>
            </a:r>
            <a:r>
              <a:rPr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수십년간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물려받아 사용하고 있으며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이와같은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품종이 누구에게나 진정한 맛과 영양</a:t>
            </a:r>
            <a:r>
              <a:rPr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향기를 주는 </a:t>
            </a:r>
            <a:r>
              <a:rPr lang="ko-KR" altLang="en-US" dirty="0">
                <a:solidFill>
                  <a:srgbClr val="00B050"/>
                </a:solidFill>
                <a:latin typeface="맑은 고딕"/>
                <a:ea typeface="맑은 고딕"/>
              </a:rPr>
              <a:t>품종인 것이다</a:t>
            </a:r>
            <a:r>
              <a:rPr lang="en-US" altLang="ko-KR" dirty="0">
                <a:solidFill>
                  <a:srgbClr val="00B050"/>
                </a:solidFill>
                <a:latin typeface="맑은 고딕"/>
                <a:ea typeface="맑은 고딕"/>
              </a:rPr>
              <a:t>. </a:t>
            </a:r>
            <a:endParaRPr lang="ko-KR" altLang="en-US" dirty="0">
              <a:solidFill>
                <a:srgbClr val="00B05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5281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9592" y="1268760"/>
            <a:ext cx="756084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11. </a:t>
            </a:r>
            <a:r>
              <a:rPr lang="ko-KR" altLang="en-US" sz="28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농업인 건강위협 </a:t>
            </a:r>
            <a:r>
              <a:rPr lang="en-US" altLang="ko-KR" sz="28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: </a:t>
            </a:r>
            <a:r>
              <a:rPr lang="ko-KR" altLang="en-US" sz="28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본인도 건강 </a:t>
            </a:r>
            <a:endParaRPr lang="en-US" altLang="ko-KR" sz="2800" b="1" dirty="0">
              <a:solidFill>
                <a:srgbClr val="0000FF"/>
              </a:solidFill>
              <a:latin typeface="맑은 고딕"/>
              <a:ea typeface="맑은 고딕"/>
            </a:endParaRPr>
          </a:p>
          <a:p>
            <a:endParaRPr lang="ko-KR" altLang="en-US" sz="2800" b="1" dirty="0">
              <a:solidFill>
                <a:srgbClr val="009900"/>
              </a:solidFill>
              <a:latin typeface="맑은 고딕"/>
              <a:ea typeface="맑은 고딕"/>
            </a:endParaRPr>
          </a:p>
          <a:p>
            <a:pPr marL="285750" indent="-285750">
              <a:buFontTx/>
              <a:buChar char="-"/>
            </a:pP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농약 노출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농작업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스트레스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술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담배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endParaRPr lang="en-US" altLang="ko-KR" sz="2400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marL="285750" indent="-285750">
              <a:buFontTx/>
              <a:buChar char="-"/>
            </a:pP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대기 환경</a:t>
            </a:r>
            <a:endParaRPr lang="ko-KR" altLang="en-US" sz="24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8191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384"/>
            <a:ext cx="9180513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70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-27384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49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59570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6309320"/>
            <a:ext cx="227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rgbClr val="FF00FF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나는 기적을 믿는가</a:t>
            </a:r>
            <a:r>
              <a:rPr lang="en-US" altLang="ko-KR" b="1" dirty="0" smtClean="0">
                <a:solidFill>
                  <a:srgbClr val="FF00FF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?</a:t>
            </a:r>
            <a:endParaRPr lang="ko-KR" altLang="en-US" b="1" dirty="0">
              <a:solidFill>
                <a:srgbClr val="FF00FF"/>
              </a:solidFill>
              <a:latin typeface="HY수평선B" panose="02030600000101010101" pitchFamily="18" charset="-127"/>
              <a:ea typeface="HY수평선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554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32627"/>
            <a:ext cx="8145083" cy="58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2"/>
          </a:xfrm>
        </p:spPr>
        <p:txBody>
          <a:bodyPr/>
          <a:lstStyle/>
          <a:p>
            <a:r>
              <a:rPr lang="ko-KR" altLang="en-US" sz="3200" dirty="0" smtClean="0"/>
              <a:t>연구수행 방향 </a:t>
            </a:r>
            <a:endParaRPr lang="ko-KR" altLang="en-US" sz="3200" dirty="0"/>
          </a:p>
        </p:txBody>
      </p:sp>
      <p:pic>
        <p:nvPicPr>
          <p:cNvPr id="3074" name="Picture 2" descr="D:\backup 춘우C\아름다운그림\1 원특과학원\2015\2015 평가사진\고추 진딧물기내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r="6249"/>
          <a:stretch/>
        </p:blipFill>
        <p:spPr bwMode="auto">
          <a:xfrm>
            <a:off x="251520" y="980728"/>
            <a:ext cx="3060000" cy="20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backup 춘우C\아름다운그림\1 원특과학원\2015\2015 평가사진\고추 담배나방 포장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r="19487"/>
          <a:stretch/>
        </p:blipFill>
        <p:spPr bwMode="auto">
          <a:xfrm>
            <a:off x="3419872" y="1003992"/>
            <a:ext cx="2880000" cy="20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3714" y="4249085"/>
            <a:ext cx="1545107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진딧물 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srgbClr val="FF0000"/>
                </a:solidFill>
                <a:latin typeface="맑은 고딕"/>
                <a:ea typeface="맑은 고딕"/>
              </a:rPr>
              <a:t>방제가</a:t>
            </a:r>
            <a:r>
              <a:rPr kumimoji="0" lang="en-US" altLang="ko-KR" dirty="0" smtClean="0">
                <a:solidFill>
                  <a:srgbClr val="FF0000"/>
                </a:solidFill>
                <a:latin typeface="맑은 고딕"/>
                <a:ea typeface="맑은 고딕"/>
              </a:rPr>
              <a:t>? ⇒ %</a:t>
            </a:r>
            <a:endParaRPr kumimoji="0" lang="ko-KR" altLang="en-US" dirty="0">
              <a:solidFill>
                <a:srgbClr val="FF0000"/>
              </a:solidFill>
              <a:latin typeface="맑은 고딕"/>
              <a:ea typeface="맑은 고딕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2080" y="3091670"/>
            <a:ext cx="164339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담배나방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err="1" smtClean="0">
                <a:solidFill>
                  <a:srgbClr val="FF0000"/>
                </a:solidFill>
                <a:latin typeface="맑은 고딕"/>
                <a:ea typeface="맑은 고딕"/>
              </a:rPr>
              <a:t>방제정도</a:t>
            </a:r>
            <a:r>
              <a:rPr kumimoji="0" lang="en-US" altLang="ko-KR" dirty="0" smtClean="0">
                <a:solidFill>
                  <a:srgbClr val="FF0000"/>
                </a:solidFill>
                <a:latin typeface="맑은 고딕"/>
                <a:ea typeface="맑은 고딕"/>
              </a:rPr>
              <a:t>? 0-5</a:t>
            </a:r>
            <a:endParaRPr kumimoji="0" lang="ko-KR" altLang="en-US" dirty="0">
              <a:solidFill>
                <a:srgbClr val="FF0000"/>
              </a:solidFill>
              <a:latin typeface="맑은 고딕"/>
              <a:ea typeface="맑은 고딕"/>
            </a:endParaRPr>
          </a:p>
        </p:txBody>
      </p:sp>
      <p:pic>
        <p:nvPicPr>
          <p:cNvPr id="3077" name="Picture 5" descr="http://coresos.phinf.naver.net/a/2ga91j_9/b8fUd015bbdvb6jlp09a_74pc0x.jpg?type=e12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02620"/>
            <a:ext cx="1772194" cy="315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coresos.phinf.naver.net/a/2ga91j_8/ii5Ud0151r9bwvkn7swak_74pc0x.jpg?type=e128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1" r="21281" b="10109"/>
          <a:stretch/>
        </p:blipFill>
        <p:spPr bwMode="auto">
          <a:xfrm>
            <a:off x="6300000" y="980728"/>
            <a:ext cx="244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backup 춘우C\아름다운그림\1 원특과학원\2014\특허자료 작성 유황오일\_A60504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t="8081" r="10733" b="18802"/>
          <a:stretch/>
        </p:blipFill>
        <p:spPr bwMode="auto">
          <a:xfrm>
            <a:off x="4572000" y="4121415"/>
            <a:ext cx="2520280" cy="169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76056" y="5807005"/>
            <a:ext cx="164339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탄저병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err="1" smtClean="0">
                <a:solidFill>
                  <a:srgbClr val="FF0000"/>
                </a:solidFill>
                <a:latin typeface="맑은 고딕"/>
                <a:ea typeface="맑은 고딕"/>
              </a:rPr>
              <a:t>방제정도</a:t>
            </a:r>
            <a:r>
              <a:rPr kumimoji="0" lang="en-US" altLang="ko-KR" dirty="0" smtClean="0">
                <a:solidFill>
                  <a:srgbClr val="FF0000"/>
                </a:solidFill>
                <a:latin typeface="맑은 고딕"/>
                <a:ea typeface="맑은 고딕"/>
              </a:rPr>
              <a:t>? 0-5</a:t>
            </a:r>
            <a:endParaRPr kumimoji="0" lang="ko-KR" altLang="en-US" dirty="0">
              <a:solidFill>
                <a:srgbClr val="FF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94537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052736"/>
            <a:ext cx="8154797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○ </a:t>
            </a:r>
            <a:r>
              <a:rPr lang="ko-KR" altLang="en-US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대외적 농업 여건변화 </a:t>
            </a:r>
            <a:endParaRPr lang="en-US" altLang="ko-KR" sz="2400" b="1" dirty="0" smtClean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- DDA, FTA , </a:t>
            </a:r>
            <a:r>
              <a:rPr lang="en-US" altLang="ko-KR" sz="2000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TPP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lang="ko-KR" altLang="en-US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환태평양경제동반자협정</a:t>
            </a:r>
            <a:r>
              <a:rPr lang="en-US" altLang="ko-KR" sz="2000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등 범세계적 시장 통합 </a:t>
            </a:r>
            <a:endParaRPr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 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가속화 </a:t>
            </a:r>
            <a:endParaRPr lang="ko-KR" altLang="en-US" sz="2000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-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세계인구증가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20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신흥경제국의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고도성장 등으로 </a:t>
            </a:r>
            <a:r>
              <a:rPr lang="ko-KR" altLang="en-US" sz="20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농식품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수요확대</a:t>
            </a:r>
            <a:endParaRPr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-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특히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선진국을 중심으로 친환경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안전 기능성 건강식품 수요 증가</a:t>
            </a:r>
            <a:endParaRPr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-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지구 온난화로 기후변화와 자원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환경 제약 심화</a:t>
            </a:r>
            <a:endParaRPr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- IT, BT, NT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등 산업기술 간 </a:t>
            </a:r>
            <a:r>
              <a:rPr lang="ko-KR" altLang="en-US" sz="20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융복합화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가속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→ 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  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산업간 융합으로 </a:t>
            </a:r>
            <a:r>
              <a:rPr lang="ko-KR" altLang="en-US" sz="20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농어업</a:t>
            </a:r>
            <a:r>
              <a:rPr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부가가치 및 생산량 증대</a:t>
            </a:r>
            <a:endParaRPr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9544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2"/>
          </a:xfrm>
        </p:spPr>
        <p:txBody>
          <a:bodyPr/>
          <a:lstStyle/>
          <a:p>
            <a:r>
              <a:rPr lang="ko-KR" altLang="en-US" sz="3200" dirty="0" smtClean="0">
                <a:solidFill>
                  <a:srgbClr val="FF0000"/>
                </a:solidFill>
              </a:rPr>
              <a:t>채소 </a:t>
            </a:r>
            <a:r>
              <a:rPr lang="ko-KR" altLang="en-US" sz="3200" dirty="0" err="1" smtClean="0">
                <a:solidFill>
                  <a:srgbClr val="FF0000"/>
                </a:solidFill>
              </a:rPr>
              <a:t>유기농자재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  <p:pic>
        <p:nvPicPr>
          <p:cNvPr id="2052" name="Picture 4" descr="난황유제조법 공개#(무화과밭에 월동해충잡기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25431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&lt;b&gt;목초액&lt;/b&gt; 효능과 사용법 알아봤어요~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2268777" cy="226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막걸리와 동동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431" y="4548336"/>
            <a:ext cx="28670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대체의학 - 은행보다 약효가 더 많은 것은 은행잎이다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90577"/>
            <a:ext cx="2232248" cy="167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backup 춘우C\아름다운그림\1 원특과학원\2015\2015 평가사진\오일유황 병모급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6" r="27819"/>
          <a:stretch/>
        </p:blipFill>
        <p:spPr bwMode="auto">
          <a:xfrm>
            <a:off x="3275856" y="1075565"/>
            <a:ext cx="2797145" cy="342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9155" y="4355812"/>
            <a:ext cx="16209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오일</a:t>
            </a: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,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유황제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제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377" y="2601352"/>
            <a:ext cx="87716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난황유</a:t>
            </a:r>
            <a:endParaRPr kumimoji="0"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pic>
        <p:nvPicPr>
          <p:cNvPr id="2060" name="Picture 12" descr="D:\backup 춘우C\아름다운그림\1 원특과학원\2015\2015 평가사진\유황제조 온도110도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12" y="1087977"/>
            <a:ext cx="1744588" cy="309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coresos.phinf.naver.net/a/2gb8fi_e/hd1Ud015z6n9ak77ue4t_74pc0x.jpg?type=w200">
            <a:hlinkClick r:id="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" r="6654"/>
          <a:stretch/>
        </p:blipFill>
        <p:spPr bwMode="auto">
          <a:xfrm>
            <a:off x="251520" y="5085185"/>
            <a:ext cx="2291141" cy="142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98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ko-KR" altLang="en-US" sz="2000" dirty="0" smtClean="0">
                <a:solidFill>
                  <a:srgbClr val="0000FF"/>
                </a:solidFill>
              </a:rPr>
              <a:t>생육단계별 온도</a:t>
            </a:r>
            <a:endParaRPr lang="en-US" altLang="ko-KR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</a:t>
            </a:r>
            <a:r>
              <a:rPr lang="en-US" altLang="ko-KR" sz="1800" dirty="0" smtClean="0">
                <a:solidFill>
                  <a:schemeClr val="tx1"/>
                </a:solidFill>
              </a:rPr>
              <a:t>- </a:t>
            </a:r>
            <a:r>
              <a:rPr lang="ko-KR" altLang="en-US" sz="1800" dirty="0" smtClean="0">
                <a:solidFill>
                  <a:schemeClr val="tx1"/>
                </a:solidFill>
              </a:rPr>
              <a:t>발아단계</a:t>
            </a:r>
            <a:r>
              <a:rPr lang="en-US" altLang="ko-KR" sz="1800" dirty="0" smtClean="0">
                <a:solidFill>
                  <a:schemeClr val="tx1"/>
                </a:solidFill>
              </a:rPr>
              <a:t>: 28-30℃</a:t>
            </a:r>
          </a:p>
          <a:p>
            <a:pPr marL="0" indent="0">
              <a:buNone/>
            </a:pPr>
            <a:r>
              <a:rPr lang="en-US" altLang="ko-KR" sz="1800" dirty="0">
                <a:solidFill>
                  <a:schemeClr val="tx1"/>
                </a:solidFill>
              </a:rPr>
              <a:t> </a:t>
            </a:r>
            <a:r>
              <a:rPr lang="en-US" altLang="ko-KR" sz="1800" dirty="0" smtClean="0">
                <a:solidFill>
                  <a:schemeClr val="tx1"/>
                </a:solidFill>
              </a:rPr>
              <a:t> - </a:t>
            </a:r>
            <a:r>
              <a:rPr lang="ko-KR" altLang="en-US" sz="1800" dirty="0" smtClean="0">
                <a:solidFill>
                  <a:schemeClr val="tx1"/>
                </a:solidFill>
              </a:rPr>
              <a:t>가식단계</a:t>
            </a:r>
            <a:r>
              <a:rPr lang="en-US" altLang="ko-KR" sz="1800" dirty="0" smtClean="0">
                <a:solidFill>
                  <a:schemeClr val="tx1"/>
                </a:solidFill>
              </a:rPr>
              <a:t>: </a:t>
            </a:r>
            <a:r>
              <a:rPr lang="ko-KR" altLang="en-US" sz="1800" dirty="0" smtClean="0">
                <a:solidFill>
                  <a:schemeClr val="tx1"/>
                </a:solidFill>
              </a:rPr>
              <a:t>낮 </a:t>
            </a:r>
            <a:r>
              <a:rPr lang="en-US" altLang="ko-KR" sz="1800" dirty="0" smtClean="0">
                <a:solidFill>
                  <a:schemeClr val="tx1"/>
                </a:solidFill>
              </a:rPr>
              <a:t>25-27℃, </a:t>
            </a:r>
            <a:r>
              <a:rPr lang="ko-KR" altLang="en-US" sz="1800" dirty="0" smtClean="0">
                <a:solidFill>
                  <a:schemeClr val="tx1"/>
                </a:solidFill>
              </a:rPr>
              <a:t>밤 </a:t>
            </a:r>
            <a:r>
              <a:rPr lang="en-US" altLang="ko-KR" sz="1800" dirty="0" smtClean="0">
                <a:solidFill>
                  <a:schemeClr val="tx1"/>
                </a:solidFill>
              </a:rPr>
              <a:t>15-17℃, </a:t>
            </a:r>
            <a:r>
              <a:rPr lang="ko-KR" altLang="en-US" sz="1800" dirty="0" smtClean="0">
                <a:solidFill>
                  <a:schemeClr val="tx1"/>
                </a:solidFill>
              </a:rPr>
              <a:t>지온 </a:t>
            </a:r>
            <a:r>
              <a:rPr lang="en-US" altLang="ko-KR" sz="1800" dirty="0" smtClean="0">
                <a:solidFill>
                  <a:schemeClr val="tx1"/>
                </a:solidFill>
              </a:rPr>
              <a:t>18-20℃</a:t>
            </a:r>
          </a:p>
          <a:p>
            <a:pPr marL="0" indent="0">
              <a:buNone/>
            </a:pPr>
            <a:r>
              <a:rPr lang="en-US" altLang="ko-KR" sz="1800" dirty="0">
                <a:solidFill>
                  <a:schemeClr val="tx1"/>
                </a:solidFill>
              </a:rPr>
              <a:t> </a:t>
            </a:r>
            <a:r>
              <a:rPr lang="en-US" altLang="ko-KR" sz="1800" dirty="0" smtClean="0">
                <a:solidFill>
                  <a:schemeClr val="tx1"/>
                </a:solidFill>
              </a:rPr>
              <a:t> - </a:t>
            </a:r>
            <a:r>
              <a:rPr lang="ko-KR" altLang="en-US" sz="1800" dirty="0" smtClean="0">
                <a:solidFill>
                  <a:schemeClr val="tx1"/>
                </a:solidFill>
              </a:rPr>
              <a:t>정식단계</a:t>
            </a:r>
            <a:r>
              <a:rPr lang="en-US" altLang="ko-KR" sz="1800" dirty="0" smtClean="0">
                <a:solidFill>
                  <a:schemeClr val="tx1"/>
                </a:solidFill>
              </a:rPr>
              <a:t>: </a:t>
            </a:r>
            <a:r>
              <a:rPr lang="ko-KR" altLang="en-US" sz="1800" dirty="0">
                <a:solidFill>
                  <a:schemeClr val="tx1"/>
                </a:solidFill>
              </a:rPr>
              <a:t>낮 </a:t>
            </a:r>
            <a:r>
              <a:rPr lang="en-US" altLang="ko-KR" sz="1800" dirty="0" smtClean="0">
                <a:solidFill>
                  <a:schemeClr val="tx1"/>
                </a:solidFill>
              </a:rPr>
              <a:t>22-23℃, </a:t>
            </a:r>
            <a:r>
              <a:rPr lang="ko-KR" altLang="en-US" sz="1800" dirty="0">
                <a:solidFill>
                  <a:schemeClr val="tx1"/>
                </a:solidFill>
              </a:rPr>
              <a:t>밤 </a:t>
            </a:r>
            <a:r>
              <a:rPr lang="en-US" altLang="ko-KR" sz="1800" dirty="0" smtClean="0">
                <a:solidFill>
                  <a:schemeClr val="tx1"/>
                </a:solidFill>
              </a:rPr>
              <a:t>14-15℃, </a:t>
            </a:r>
            <a:r>
              <a:rPr lang="ko-KR" altLang="en-US" sz="1800" dirty="0">
                <a:solidFill>
                  <a:schemeClr val="tx1"/>
                </a:solidFill>
              </a:rPr>
              <a:t>지온 </a:t>
            </a:r>
            <a:r>
              <a:rPr lang="en-US" altLang="ko-KR" sz="1800" dirty="0" smtClean="0">
                <a:solidFill>
                  <a:schemeClr val="tx1"/>
                </a:solidFill>
              </a:rPr>
              <a:t>15℃</a:t>
            </a:r>
          </a:p>
          <a:p>
            <a:pPr marL="0" indent="0">
              <a:buNone/>
            </a:pPr>
            <a:r>
              <a:rPr lang="en-US" altLang="ko-KR" sz="1800" dirty="0">
                <a:solidFill>
                  <a:schemeClr val="tx1"/>
                </a:solidFill>
              </a:rPr>
              <a:t> </a:t>
            </a:r>
            <a:r>
              <a:rPr lang="en-US" altLang="ko-KR" sz="1800" dirty="0" smtClean="0">
                <a:solidFill>
                  <a:schemeClr val="tx1"/>
                </a:solidFill>
              </a:rPr>
              <a:t> -</a:t>
            </a:r>
            <a:r>
              <a:rPr lang="ko-KR" altLang="en-US" sz="1800" dirty="0">
                <a:solidFill>
                  <a:schemeClr val="tx1"/>
                </a:solidFill>
              </a:rPr>
              <a:t> </a:t>
            </a:r>
            <a:r>
              <a:rPr lang="ko-KR" altLang="en-US" sz="1800" dirty="0" smtClean="0">
                <a:solidFill>
                  <a:schemeClr val="tx1"/>
                </a:solidFill>
              </a:rPr>
              <a:t>재배단계</a:t>
            </a:r>
            <a:r>
              <a:rPr lang="en-US" altLang="ko-KR" sz="1800" dirty="0" smtClean="0">
                <a:solidFill>
                  <a:schemeClr val="tx1"/>
                </a:solidFill>
              </a:rPr>
              <a:t>: </a:t>
            </a:r>
            <a:r>
              <a:rPr lang="ko-KR" altLang="en-US" sz="1800" dirty="0" smtClean="0">
                <a:solidFill>
                  <a:schemeClr val="tx1"/>
                </a:solidFill>
              </a:rPr>
              <a:t>낮 </a:t>
            </a:r>
            <a:r>
              <a:rPr lang="en-US" altLang="ko-KR" sz="1800" dirty="0" smtClean="0">
                <a:solidFill>
                  <a:schemeClr val="tx1"/>
                </a:solidFill>
              </a:rPr>
              <a:t>25-28℃, </a:t>
            </a:r>
            <a:r>
              <a:rPr lang="ko-KR" altLang="en-US" sz="1800" dirty="0" smtClean="0">
                <a:solidFill>
                  <a:schemeClr val="tx1"/>
                </a:solidFill>
              </a:rPr>
              <a:t>밤 </a:t>
            </a:r>
            <a:r>
              <a:rPr lang="en-US" altLang="ko-KR" sz="1800" dirty="0" smtClean="0">
                <a:solidFill>
                  <a:schemeClr val="tx1"/>
                </a:solidFill>
              </a:rPr>
              <a:t>18-22℃, </a:t>
            </a:r>
            <a:r>
              <a:rPr lang="ko-KR" altLang="en-US" sz="1800" dirty="0" smtClean="0">
                <a:solidFill>
                  <a:schemeClr val="tx1"/>
                </a:solidFill>
              </a:rPr>
              <a:t>지온 </a:t>
            </a:r>
            <a:r>
              <a:rPr lang="en-US" altLang="ko-KR" sz="1800" dirty="0" smtClean="0">
                <a:solidFill>
                  <a:schemeClr val="tx1"/>
                </a:solidFill>
              </a:rPr>
              <a:t>18-24℃</a:t>
            </a:r>
          </a:p>
          <a:p>
            <a:pPr marL="0" indent="0">
              <a:buNone/>
            </a:pPr>
            <a:r>
              <a:rPr lang="en-US" altLang="ko-KR" sz="1800" dirty="0">
                <a:solidFill>
                  <a:schemeClr val="tx1"/>
                </a:solidFill>
              </a:rPr>
              <a:t> </a:t>
            </a:r>
            <a:r>
              <a:rPr lang="en-US" altLang="ko-KR" sz="1800" dirty="0" smtClean="0">
                <a:solidFill>
                  <a:schemeClr val="tx1"/>
                </a:solidFill>
              </a:rPr>
              <a:t> - </a:t>
            </a:r>
            <a:r>
              <a:rPr lang="ko-KR" altLang="en-US" sz="1800" dirty="0" smtClean="0">
                <a:solidFill>
                  <a:srgbClr val="FF0000"/>
                </a:solidFill>
              </a:rPr>
              <a:t>개화 및 </a:t>
            </a:r>
            <a:r>
              <a:rPr lang="ko-KR" altLang="en-US" sz="1800" dirty="0" err="1" smtClean="0">
                <a:solidFill>
                  <a:srgbClr val="FF0000"/>
                </a:solidFill>
              </a:rPr>
              <a:t>착과적온</a:t>
            </a:r>
            <a:r>
              <a:rPr lang="en-US" altLang="ko-KR" sz="1800" dirty="0" smtClean="0">
                <a:solidFill>
                  <a:srgbClr val="FF0000"/>
                </a:solidFill>
              </a:rPr>
              <a:t>: 18-23℃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rgbClr val="0000FF"/>
                </a:solidFill>
              </a:rPr>
              <a:t>햇빛 </a:t>
            </a:r>
            <a:r>
              <a:rPr lang="ko-KR" altLang="en-US" sz="2000" dirty="0" smtClean="0">
                <a:solidFill>
                  <a:srgbClr val="0000FF"/>
                </a:solidFill>
              </a:rPr>
              <a:t>요구도 </a:t>
            </a:r>
            <a:endParaRPr lang="en-US" altLang="ko-KR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altLang="ko-KR" sz="1800" dirty="0"/>
              <a:t> </a:t>
            </a:r>
            <a:r>
              <a:rPr lang="en-US" altLang="ko-KR" sz="1800" dirty="0" smtClean="0"/>
              <a:t> </a:t>
            </a:r>
            <a:r>
              <a:rPr lang="en-US" altLang="ko-KR" sz="1800" dirty="0" smtClean="0">
                <a:solidFill>
                  <a:schemeClr val="tx1"/>
                </a:solidFill>
              </a:rPr>
              <a:t>- </a:t>
            </a:r>
            <a:r>
              <a:rPr lang="ko-KR" altLang="en-US" sz="1800" dirty="0" smtClean="0">
                <a:solidFill>
                  <a:schemeClr val="tx1"/>
                </a:solidFill>
              </a:rPr>
              <a:t>광포화점</a:t>
            </a:r>
            <a:r>
              <a:rPr lang="en-US" altLang="ko-KR" sz="1800" dirty="0" smtClean="0">
                <a:solidFill>
                  <a:schemeClr val="tx1"/>
                </a:solidFill>
              </a:rPr>
              <a:t>: 30,000 lux</a:t>
            </a:r>
            <a:r>
              <a:rPr lang="ko-KR" altLang="en-US" sz="1800" dirty="0" smtClean="0">
                <a:solidFill>
                  <a:schemeClr val="tx1"/>
                </a:solidFill>
              </a:rPr>
              <a:t>로 다른 작물보다 낮은 편임</a:t>
            </a:r>
            <a:endParaRPr lang="en-US" altLang="ko-KR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1800" dirty="0">
                <a:solidFill>
                  <a:schemeClr val="tx1"/>
                </a:solidFill>
              </a:rPr>
              <a:t> </a:t>
            </a:r>
            <a:r>
              <a:rPr lang="en-US" altLang="ko-KR" sz="1800" dirty="0" smtClean="0">
                <a:solidFill>
                  <a:schemeClr val="tx1"/>
                </a:solidFill>
              </a:rPr>
              <a:t> - </a:t>
            </a:r>
            <a:r>
              <a:rPr lang="ko-KR" altLang="en-US" sz="1800" dirty="0" err="1" smtClean="0">
                <a:solidFill>
                  <a:schemeClr val="tx1"/>
                </a:solidFill>
              </a:rPr>
              <a:t>광합성량</a:t>
            </a:r>
            <a:r>
              <a:rPr lang="en-US" altLang="ko-KR" sz="1800" dirty="0" smtClean="0">
                <a:solidFill>
                  <a:schemeClr val="tx1"/>
                </a:solidFill>
              </a:rPr>
              <a:t>: </a:t>
            </a:r>
            <a:r>
              <a:rPr lang="ko-KR" altLang="en-US" sz="1800" dirty="0" smtClean="0">
                <a:solidFill>
                  <a:schemeClr val="tx1"/>
                </a:solidFill>
              </a:rPr>
              <a:t>오전 중 </a:t>
            </a:r>
            <a:r>
              <a:rPr lang="en-US" altLang="ko-KR" sz="1800" dirty="0" smtClean="0">
                <a:solidFill>
                  <a:schemeClr val="tx1"/>
                </a:solidFill>
              </a:rPr>
              <a:t>70-80%, </a:t>
            </a:r>
            <a:r>
              <a:rPr lang="ko-KR" altLang="en-US" sz="1800" dirty="0" smtClean="0">
                <a:solidFill>
                  <a:schemeClr val="tx1"/>
                </a:solidFill>
              </a:rPr>
              <a:t>오후 중 </a:t>
            </a:r>
            <a:r>
              <a:rPr lang="en-US" altLang="ko-KR" sz="1800" dirty="0" smtClean="0">
                <a:solidFill>
                  <a:schemeClr val="tx1"/>
                </a:solidFill>
              </a:rPr>
              <a:t>20-30%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sz="2000" dirty="0" smtClean="0">
                <a:solidFill>
                  <a:srgbClr val="0000FF"/>
                </a:solidFill>
              </a:rPr>
              <a:t>물 요구도</a:t>
            </a:r>
            <a:endParaRPr lang="en-US" altLang="ko-KR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altLang="ko-KR" sz="1800" dirty="0" smtClean="0"/>
              <a:t>  </a:t>
            </a:r>
            <a:r>
              <a:rPr lang="en-US" altLang="ko-KR" sz="1800" dirty="0" smtClean="0">
                <a:solidFill>
                  <a:schemeClr val="tx1"/>
                </a:solidFill>
              </a:rPr>
              <a:t>- </a:t>
            </a:r>
            <a:r>
              <a:rPr lang="ko-KR" altLang="en-US" sz="1800" dirty="0" smtClean="0">
                <a:solidFill>
                  <a:schemeClr val="tx1"/>
                </a:solidFill>
              </a:rPr>
              <a:t>건조와 </a:t>
            </a:r>
            <a:r>
              <a:rPr lang="ko-KR" altLang="en-US" sz="1800" dirty="0" err="1" smtClean="0">
                <a:solidFill>
                  <a:schemeClr val="tx1"/>
                </a:solidFill>
              </a:rPr>
              <a:t>과습에</a:t>
            </a:r>
            <a:r>
              <a:rPr lang="ko-KR" altLang="en-US" sz="1800" dirty="0" smtClean="0">
                <a:solidFill>
                  <a:schemeClr val="tx1"/>
                </a:solidFill>
              </a:rPr>
              <a:t> 약한 작물</a:t>
            </a:r>
            <a:endParaRPr lang="en-US" altLang="ko-KR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1800" dirty="0">
                <a:solidFill>
                  <a:schemeClr val="tx1"/>
                </a:solidFill>
              </a:rPr>
              <a:t> </a:t>
            </a:r>
            <a:r>
              <a:rPr lang="en-US" altLang="ko-KR" sz="1800" dirty="0" smtClean="0">
                <a:solidFill>
                  <a:schemeClr val="tx1"/>
                </a:solidFill>
              </a:rPr>
              <a:t> - </a:t>
            </a:r>
            <a:r>
              <a:rPr lang="ko-KR" altLang="en-US" sz="1800" dirty="0" smtClean="0">
                <a:solidFill>
                  <a:schemeClr val="tx1"/>
                </a:solidFill>
              </a:rPr>
              <a:t>관수량 </a:t>
            </a:r>
            <a:r>
              <a:rPr lang="en-US" altLang="ko-KR" sz="1800" dirty="0" smtClean="0">
                <a:solidFill>
                  <a:schemeClr val="tx1"/>
                </a:solidFill>
              </a:rPr>
              <a:t>: </a:t>
            </a:r>
            <a:r>
              <a:rPr lang="ko-KR" altLang="en-US" sz="1800" dirty="0" smtClean="0">
                <a:solidFill>
                  <a:schemeClr val="tx1"/>
                </a:solidFill>
              </a:rPr>
              <a:t>외줄심기 </a:t>
            </a:r>
            <a:r>
              <a:rPr lang="en-US" altLang="ko-KR" sz="1800" dirty="0" smtClean="0">
                <a:solidFill>
                  <a:schemeClr val="tx1"/>
                </a:solidFill>
              </a:rPr>
              <a:t>3</a:t>
            </a:r>
            <a:r>
              <a:rPr lang="ko-KR" altLang="en-US" sz="1800" dirty="0" smtClean="0">
                <a:solidFill>
                  <a:schemeClr val="tx1"/>
                </a:solidFill>
              </a:rPr>
              <a:t>일에 </a:t>
            </a:r>
            <a:r>
              <a:rPr lang="en-US" altLang="ko-KR" sz="1800" dirty="0" smtClean="0">
                <a:solidFill>
                  <a:schemeClr val="tx1"/>
                </a:solidFill>
              </a:rPr>
              <a:t>30mm (30 L/㎡),  </a:t>
            </a:r>
            <a:r>
              <a:rPr lang="ko-KR" altLang="en-US" sz="1800" dirty="0" err="1" smtClean="0">
                <a:solidFill>
                  <a:schemeClr val="tx1"/>
                </a:solidFill>
              </a:rPr>
              <a:t>두줄심기</a:t>
            </a:r>
            <a:r>
              <a:rPr lang="ko-KR" altLang="en-US" sz="1800" dirty="0" smtClean="0">
                <a:solidFill>
                  <a:schemeClr val="tx1"/>
                </a:solidFill>
              </a:rPr>
              <a:t> </a:t>
            </a:r>
            <a:r>
              <a:rPr lang="en-US" altLang="ko-KR" sz="1800" dirty="0" smtClean="0">
                <a:solidFill>
                  <a:schemeClr val="tx1"/>
                </a:solidFill>
              </a:rPr>
              <a:t>3</a:t>
            </a:r>
            <a:r>
              <a:rPr lang="ko-KR" altLang="en-US" sz="1800" dirty="0" smtClean="0">
                <a:solidFill>
                  <a:schemeClr val="tx1"/>
                </a:solidFill>
              </a:rPr>
              <a:t>일에 </a:t>
            </a:r>
            <a:r>
              <a:rPr lang="en-US" altLang="ko-KR" sz="1800" dirty="0" smtClean="0">
                <a:solidFill>
                  <a:schemeClr val="tx1"/>
                </a:solidFill>
              </a:rPr>
              <a:t>15mm</a:t>
            </a:r>
            <a:endParaRPr lang="en-US" altLang="ko-KR" sz="1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sz="2000" dirty="0" smtClean="0">
                <a:solidFill>
                  <a:srgbClr val="0000FF"/>
                </a:solidFill>
              </a:rPr>
              <a:t>토양 요구도</a:t>
            </a:r>
            <a:endParaRPr lang="en-US" altLang="ko-KR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altLang="ko-KR" sz="1800" dirty="0"/>
              <a:t> </a:t>
            </a:r>
            <a:r>
              <a:rPr lang="en-US" altLang="ko-KR" sz="1800" dirty="0" smtClean="0"/>
              <a:t> </a:t>
            </a:r>
            <a:r>
              <a:rPr lang="en-US" altLang="ko-KR" sz="1800" dirty="0" smtClean="0">
                <a:solidFill>
                  <a:schemeClr val="tx1"/>
                </a:solidFill>
              </a:rPr>
              <a:t>- </a:t>
            </a:r>
            <a:r>
              <a:rPr lang="ko-KR" altLang="en-US" sz="1800" dirty="0" smtClean="0">
                <a:solidFill>
                  <a:schemeClr val="tx1"/>
                </a:solidFill>
              </a:rPr>
              <a:t>토성</a:t>
            </a:r>
            <a:r>
              <a:rPr lang="en-US" altLang="ko-KR" sz="1800" dirty="0" smtClean="0">
                <a:solidFill>
                  <a:schemeClr val="tx1"/>
                </a:solidFill>
              </a:rPr>
              <a:t>: </a:t>
            </a:r>
            <a:r>
              <a:rPr lang="ko-KR" altLang="en-US" sz="1800" dirty="0" err="1" smtClean="0">
                <a:solidFill>
                  <a:schemeClr val="tx1"/>
                </a:solidFill>
              </a:rPr>
              <a:t>양토</a:t>
            </a:r>
            <a:r>
              <a:rPr lang="en-US" altLang="ko-KR" sz="1800" dirty="0" smtClean="0">
                <a:solidFill>
                  <a:schemeClr val="tx1"/>
                </a:solidFill>
              </a:rPr>
              <a:t>-</a:t>
            </a:r>
            <a:r>
              <a:rPr lang="ko-KR" altLang="en-US" sz="1800" dirty="0" err="1" smtClean="0">
                <a:solidFill>
                  <a:schemeClr val="tx1"/>
                </a:solidFill>
              </a:rPr>
              <a:t>식양토</a:t>
            </a:r>
            <a:endParaRPr lang="en-US" altLang="ko-KR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1800" dirty="0" smtClean="0">
                <a:solidFill>
                  <a:schemeClr val="tx1"/>
                </a:solidFill>
              </a:rPr>
              <a:t>  - </a:t>
            </a:r>
            <a:r>
              <a:rPr lang="ko-KR" altLang="en-US" sz="1800" dirty="0" smtClean="0">
                <a:solidFill>
                  <a:schemeClr val="tx1"/>
                </a:solidFill>
              </a:rPr>
              <a:t>산도</a:t>
            </a:r>
            <a:r>
              <a:rPr lang="en-US" altLang="ko-KR" sz="1800" dirty="0" smtClean="0">
                <a:solidFill>
                  <a:schemeClr val="tx1"/>
                </a:solidFill>
              </a:rPr>
              <a:t>: </a:t>
            </a:r>
            <a:r>
              <a:rPr lang="en-US" altLang="ko-KR" sz="1800" dirty="0" err="1" smtClean="0">
                <a:solidFill>
                  <a:schemeClr val="tx1"/>
                </a:solidFill>
              </a:rPr>
              <a:t>Ph</a:t>
            </a:r>
            <a:r>
              <a:rPr lang="en-US" altLang="ko-KR" sz="1800" dirty="0" smtClean="0">
                <a:solidFill>
                  <a:schemeClr val="tx1"/>
                </a:solidFill>
              </a:rPr>
              <a:t> 6.5(</a:t>
            </a:r>
            <a:r>
              <a:rPr lang="ko-KR" altLang="en-US" sz="1800" dirty="0" smtClean="0">
                <a:solidFill>
                  <a:schemeClr val="tx1"/>
                </a:solidFill>
              </a:rPr>
              <a:t>중성</a:t>
            </a:r>
            <a:r>
              <a:rPr lang="en-US" altLang="ko-KR" sz="1800" dirty="0" smtClean="0">
                <a:solidFill>
                  <a:schemeClr val="tx1"/>
                </a:solidFill>
              </a:rPr>
              <a:t>)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FF0000"/>
                </a:solidFill>
              </a:rPr>
              <a:t>고추</a:t>
            </a:r>
            <a:r>
              <a:rPr lang="ko-KR" altLang="en-US" dirty="0" smtClean="0"/>
              <a:t> 주요 생리적 특성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138B13-A47C-4EEB-BF8F-F71D7E7F8A01}" type="slidenum">
              <a:rPr lang="ko-KR" altLang="en-US" smtClean="0"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pPr/>
              <a:t>51</a:t>
            </a:fld>
            <a:r>
              <a:rPr lang="en-US" altLang="ko-KR" smtClean="0"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/22</a:t>
            </a:r>
            <a:endParaRPr lang="ko-KR" altLang="en-US" dirty="0"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197117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3285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ko-KR" altLang="en-US" sz="1800" dirty="0" smtClean="0">
                <a:solidFill>
                  <a:srgbClr val="0000FF"/>
                </a:solidFill>
              </a:rPr>
              <a:t>생육단계별 온도</a:t>
            </a:r>
            <a:endParaRPr lang="en-US" altLang="ko-KR" sz="1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altLang="ko-KR" sz="1800" dirty="0"/>
              <a:t> </a:t>
            </a:r>
            <a:r>
              <a:rPr lang="en-US" altLang="ko-KR" sz="1800" dirty="0" smtClean="0"/>
              <a:t> </a:t>
            </a:r>
            <a:r>
              <a:rPr lang="en-US" altLang="ko-KR" sz="1600" dirty="0" smtClean="0">
                <a:solidFill>
                  <a:schemeClr val="tx1"/>
                </a:solidFill>
              </a:rPr>
              <a:t>- </a:t>
            </a:r>
            <a:r>
              <a:rPr lang="ko-KR" altLang="en-US" sz="1600" dirty="0" smtClean="0">
                <a:solidFill>
                  <a:schemeClr val="tx1"/>
                </a:solidFill>
              </a:rPr>
              <a:t>발아단계</a:t>
            </a:r>
            <a:r>
              <a:rPr lang="en-US" altLang="ko-KR" sz="1600" dirty="0" smtClean="0">
                <a:solidFill>
                  <a:schemeClr val="tx1"/>
                </a:solidFill>
              </a:rPr>
              <a:t>: 28℃</a:t>
            </a:r>
          </a:p>
          <a:p>
            <a:pPr marL="0" indent="0">
              <a:buNone/>
            </a:pPr>
            <a:r>
              <a:rPr lang="en-US" altLang="ko-KR" sz="1600" dirty="0">
                <a:solidFill>
                  <a:schemeClr val="tx1"/>
                </a:solidFill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</a:rPr>
              <a:t> - </a:t>
            </a:r>
            <a:r>
              <a:rPr lang="ko-KR" altLang="en-US" sz="1600" dirty="0" err="1" smtClean="0">
                <a:solidFill>
                  <a:schemeClr val="tx1"/>
                </a:solidFill>
              </a:rPr>
              <a:t>생육적온</a:t>
            </a:r>
            <a:r>
              <a:rPr lang="en-US" altLang="ko-KR" sz="1600" dirty="0" smtClean="0">
                <a:solidFill>
                  <a:schemeClr val="tx1"/>
                </a:solidFill>
              </a:rPr>
              <a:t>: 25-27℃, </a:t>
            </a:r>
            <a:r>
              <a:rPr lang="ko-KR" altLang="en-US" sz="1600" dirty="0" smtClean="0">
                <a:solidFill>
                  <a:schemeClr val="tx1"/>
                </a:solidFill>
              </a:rPr>
              <a:t>낮 </a:t>
            </a:r>
            <a:r>
              <a:rPr lang="en-US" altLang="ko-KR" sz="1600" dirty="0" smtClean="0">
                <a:solidFill>
                  <a:schemeClr val="tx1"/>
                </a:solidFill>
              </a:rPr>
              <a:t>27℃, </a:t>
            </a:r>
            <a:r>
              <a:rPr lang="ko-KR" altLang="en-US" sz="1600" dirty="0" smtClean="0">
                <a:solidFill>
                  <a:schemeClr val="tx1"/>
                </a:solidFill>
              </a:rPr>
              <a:t>밤 </a:t>
            </a:r>
            <a:r>
              <a:rPr lang="en-US" altLang="ko-KR" sz="1600" dirty="0" smtClean="0">
                <a:solidFill>
                  <a:schemeClr val="tx1"/>
                </a:solidFill>
              </a:rPr>
              <a:t>17℃, </a:t>
            </a:r>
            <a:r>
              <a:rPr lang="ko-KR" altLang="en-US" sz="1600" dirty="0" smtClean="0">
                <a:solidFill>
                  <a:schemeClr val="tx1"/>
                </a:solidFill>
              </a:rPr>
              <a:t>지온 </a:t>
            </a:r>
            <a:r>
              <a:rPr lang="en-US" altLang="ko-KR" sz="1600" dirty="0" smtClean="0">
                <a:solidFill>
                  <a:schemeClr val="tx1"/>
                </a:solidFill>
              </a:rPr>
              <a:t>18-22℃</a:t>
            </a:r>
          </a:p>
          <a:p>
            <a:pPr marL="0" indent="0">
              <a:buNone/>
            </a:pPr>
            <a:r>
              <a:rPr lang="en-US" altLang="ko-KR" sz="1600" dirty="0">
                <a:solidFill>
                  <a:schemeClr val="tx1"/>
                </a:solidFill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</a:rPr>
              <a:t> - </a:t>
            </a:r>
            <a:r>
              <a:rPr lang="ko-KR" altLang="en-US" sz="1600" dirty="0" smtClean="0">
                <a:solidFill>
                  <a:schemeClr val="tx1"/>
                </a:solidFill>
              </a:rPr>
              <a:t>생육불량</a:t>
            </a:r>
            <a:r>
              <a:rPr lang="en-US" altLang="ko-KR" sz="1600" dirty="0" smtClean="0">
                <a:solidFill>
                  <a:schemeClr val="tx1"/>
                </a:solidFill>
              </a:rPr>
              <a:t>: </a:t>
            </a:r>
            <a:r>
              <a:rPr lang="ko-KR" altLang="en-US" sz="1600" dirty="0">
                <a:solidFill>
                  <a:schemeClr val="tx1"/>
                </a:solidFill>
              </a:rPr>
              <a:t>낮 </a:t>
            </a:r>
            <a:r>
              <a:rPr lang="en-US" altLang="ko-KR" sz="1600" dirty="0" smtClean="0">
                <a:solidFill>
                  <a:schemeClr val="tx1"/>
                </a:solidFill>
              </a:rPr>
              <a:t>30℃ </a:t>
            </a:r>
            <a:r>
              <a:rPr lang="ko-KR" altLang="en-US" sz="1600" dirty="0" smtClean="0">
                <a:solidFill>
                  <a:schemeClr val="tx1"/>
                </a:solidFill>
              </a:rPr>
              <a:t>이상</a:t>
            </a:r>
            <a:r>
              <a:rPr lang="en-US" altLang="ko-KR" sz="1600" dirty="0" smtClean="0">
                <a:solidFill>
                  <a:schemeClr val="tx1"/>
                </a:solidFill>
              </a:rPr>
              <a:t>, </a:t>
            </a:r>
            <a:r>
              <a:rPr lang="ko-KR" altLang="en-US" sz="1600" dirty="0">
                <a:solidFill>
                  <a:schemeClr val="tx1"/>
                </a:solidFill>
              </a:rPr>
              <a:t>밤 </a:t>
            </a:r>
            <a:r>
              <a:rPr lang="en-US" altLang="ko-KR" sz="1600" dirty="0" smtClean="0">
                <a:solidFill>
                  <a:schemeClr val="tx1"/>
                </a:solidFill>
              </a:rPr>
              <a:t>20℃ </a:t>
            </a:r>
            <a:r>
              <a:rPr lang="ko-KR" altLang="en-US" sz="1600" dirty="0" smtClean="0">
                <a:solidFill>
                  <a:schemeClr val="tx1"/>
                </a:solidFill>
              </a:rPr>
              <a:t>이상</a:t>
            </a:r>
            <a:r>
              <a:rPr lang="en-US" altLang="ko-KR" sz="1600" dirty="0" smtClean="0">
                <a:solidFill>
                  <a:schemeClr val="tx1"/>
                </a:solidFill>
              </a:rPr>
              <a:t>, </a:t>
            </a:r>
            <a:r>
              <a:rPr lang="ko-KR" altLang="en-US" sz="1600" dirty="0" smtClean="0">
                <a:solidFill>
                  <a:schemeClr val="tx1"/>
                </a:solidFill>
              </a:rPr>
              <a:t>저온 </a:t>
            </a:r>
            <a:r>
              <a:rPr lang="en-US" altLang="ko-KR" sz="1600" dirty="0" smtClean="0">
                <a:solidFill>
                  <a:schemeClr val="tx1"/>
                </a:solidFill>
              </a:rPr>
              <a:t>10℃ </a:t>
            </a:r>
            <a:r>
              <a:rPr lang="ko-KR" altLang="en-US" sz="1600" dirty="0" smtClean="0">
                <a:solidFill>
                  <a:schemeClr val="tx1"/>
                </a:solidFill>
              </a:rPr>
              <a:t>이하</a:t>
            </a:r>
            <a:r>
              <a:rPr lang="en-US" altLang="ko-KR" sz="1600" dirty="0" smtClean="0">
                <a:solidFill>
                  <a:schemeClr val="tx1"/>
                </a:solidFill>
              </a:rPr>
              <a:t>,</a:t>
            </a:r>
            <a:r>
              <a:rPr lang="ko-KR" altLang="en-US" sz="1600" dirty="0">
                <a:solidFill>
                  <a:schemeClr val="tx1"/>
                </a:solidFill>
              </a:rPr>
              <a:t> </a:t>
            </a:r>
            <a:endParaRPr lang="en-US" altLang="ko-KR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1600" dirty="0">
                <a:solidFill>
                  <a:schemeClr val="tx1"/>
                </a:solidFill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</a:rPr>
              <a:t>                 </a:t>
            </a:r>
            <a:r>
              <a:rPr lang="ko-KR" altLang="en-US" sz="1600" dirty="0" smtClean="0">
                <a:solidFill>
                  <a:schemeClr val="tx1"/>
                </a:solidFill>
              </a:rPr>
              <a:t>지온 </a:t>
            </a:r>
            <a:r>
              <a:rPr lang="en-US" altLang="ko-KR" sz="1600" dirty="0" smtClean="0">
                <a:solidFill>
                  <a:schemeClr val="tx1"/>
                </a:solidFill>
              </a:rPr>
              <a:t>13℃ </a:t>
            </a:r>
            <a:r>
              <a:rPr lang="ko-KR" altLang="en-US" sz="1600" dirty="0" smtClean="0">
                <a:solidFill>
                  <a:schemeClr val="tx1"/>
                </a:solidFill>
              </a:rPr>
              <a:t>이하</a:t>
            </a:r>
            <a:r>
              <a:rPr lang="en-US" altLang="ko-KR" sz="1600" dirty="0" smtClean="0">
                <a:solidFill>
                  <a:schemeClr val="tx1"/>
                </a:solidFill>
              </a:rPr>
              <a:t>, 25℃</a:t>
            </a:r>
            <a:r>
              <a:rPr lang="ko-KR" altLang="en-US" sz="1600" dirty="0" smtClean="0">
                <a:solidFill>
                  <a:schemeClr val="tx1"/>
                </a:solidFill>
              </a:rPr>
              <a:t>이상</a:t>
            </a:r>
            <a:endParaRPr lang="en-US" altLang="ko-KR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1600" dirty="0">
                <a:solidFill>
                  <a:schemeClr val="tx1"/>
                </a:solidFill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</a:rPr>
              <a:t> -</a:t>
            </a:r>
            <a:r>
              <a:rPr lang="ko-KR" altLang="en-US" sz="1600" dirty="0">
                <a:solidFill>
                  <a:schemeClr val="tx1"/>
                </a:solidFill>
              </a:rPr>
              <a:t> </a:t>
            </a:r>
            <a:r>
              <a:rPr lang="ko-KR" altLang="en-US" sz="1600" dirty="0" smtClean="0">
                <a:solidFill>
                  <a:srgbClr val="FF0000"/>
                </a:solidFill>
              </a:rPr>
              <a:t>개화</a:t>
            </a:r>
            <a:r>
              <a:rPr lang="en-US" altLang="ko-KR" sz="1600" dirty="0" smtClean="0">
                <a:solidFill>
                  <a:srgbClr val="FF0000"/>
                </a:solidFill>
              </a:rPr>
              <a:t>, </a:t>
            </a:r>
            <a:r>
              <a:rPr lang="ko-KR" altLang="en-US" sz="1600" dirty="0" err="1" smtClean="0">
                <a:solidFill>
                  <a:srgbClr val="FF0000"/>
                </a:solidFill>
              </a:rPr>
              <a:t>착과</a:t>
            </a:r>
            <a:r>
              <a:rPr lang="en-US" altLang="ko-KR" sz="1600" dirty="0">
                <a:solidFill>
                  <a:srgbClr val="FF0000"/>
                </a:solidFill>
              </a:rPr>
              <a:t> </a:t>
            </a:r>
            <a:r>
              <a:rPr lang="ko-KR" altLang="en-US" sz="1600" dirty="0" smtClean="0">
                <a:solidFill>
                  <a:srgbClr val="FF0000"/>
                </a:solidFill>
              </a:rPr>
              <a:t>및 착색 </a:t>
            </a:r>
            <a:r>
              <a:rPr lang="ko-KR" altLang="en-US" sz="1600" dirty="0" err="1" smtClean="0">
                <a:solidFill>
                  <a:srgbClr val="FF0000"/>
                </a:solidFill>
              </a:rPr>
              <a:t>적온</a:t>
            </a:r>
            <a:r>
              <a:rPr lang="en-US" altLang="ko-KR" sz="1600" dirty="0" smtClean="0">
                <a:solidFill>
                  <a:srgbClr val="FF0000"/>
                </a:solidFill>
              </a:rPr>
              <a:t>:  20-25℃ </a:t>
            </a:r>
          </a:p>
          <a:p>
            <a:pPr marL="0" indent="0">
              <a:buNone/>
            </a:pPr>
            <a:r>
              <a:rPr lang="en-US" altLang="ko-KR" sz="1600" dirty="0">
                <a:solidFill>
                  <a:schemeClr val="tx1"/>
                </a:solidFill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</a:rPr>
              <a:t> - </a:t>
            </a:r>
            <a:r>
              <a:rPr lang="ko-KR" altLang="en-US" sz="1600" dirty="0" smtClean="0">
                <a:solidFill>
                  <a:schemeClr val="tx1"/>
                </a:solidFill>
              </a:rPr>
              <a:t>꽃가루의 생리적 한계</a:t>
            </a:r>
            <a:r>
              <a:rPr lang="en-US" altLang="ko-KR" sz="1600" dirty="0" smtClean="0">
                <a:solidFill>
                  <a:schemeClr val="tx1"/>
                </a:solidFill>
              </a:rPr>
              <a:t>: </a:t>
            </a:r>
            <a:r>
              <a:rPr lang="ko-KR" altLang="en-US" sz="1600" dirty="0" smtClean="0">
                <a:solidFill>
                  <a:schemeClr val="tx1"/>
                </a:solidFill>
              </a:rPr>
              <a:t>최저 </a:t>
            </a:r>
            <a:r>
              <a:rPr lang="en-US" altLang="ko-KR" sz="1600" dirty="0" smtClean="0">
                <a:solidFill>
                  <a:schemeClr val="tx1"/>
                </a:solidFill>
              </a:rPr>
              <a:t>5℃, </a:t>
            </a:r>
            <a:r>
              <a:rPr lang="ko-KR" altLang="en-US" sz="1600" dirty="0" smtClean="0">
                <a:solidFill>
                  <a:schemeClr val="tx1"/>
                </a:solidFill>
              </a:rPr>
              <a:t>최고 </a:t>
            </a:r>
            <a:r>
              <a:rPr lang="en-US" altLang="ko-KR" sz="1600" dirty="0" smtClean="0">
                <a:solidFill>
                  <a:schemeClr val="tx1"/>
                </a:solidFill>
              </a:rPr>
              <a:t>30℃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sz="1800" dirty="0">
                <a:solidFill>
                  <a:srgbClr val="0000FF"/>
                </a:solidFill>
              </a:rPr>
              <a:t>햇빛 </a:t>
            </a:r>
            <a:r>
              <a:rPr lang="ko-KR" altLang="en-US" sz="1800" dirty="0" smtClean="0">
                <a:solidFill>
                  <a:srgbClr val="0000FF"/>
                </a:solidFill>
              </a:rPr>
              <a:t>요구도 </a:t>
            </a:r>
            <a:endParaRPr lang="en-US" altLang="ko-KR" sz="1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altLang="ko-KR" sz="1600" dirty="0"/>
              <a:t> </a:t>
            </a:r>
            <a:r>
              <a:rPr lang="en-US" altLang="ko-KR" sz="1600" dirty="0" smtClean="0"/>
              <a:t> </a:t>
            </a:r>
            <a:r>
              <a:rPr lang="en-US" altLang="ko-KR" sz="1600" dirty="0" smtClean="0">
                <a:solidFill>
                  <a:schemeClr val="tx1"/>
                </a:solidFill>
              </a:rPr>
              <a:t>- </a:t>
            </a:r>
            <a:r>
              <a:rPr lang="ko-KR" altLang="en-US" sz="1600" dirty="0" smtClean="0">
                <a:solidFill>
                  <a:schemeClr val="tx1"/>
                </a:solidFill>
              </a:rPr>
              <a:t>광 포화점</a:t>
            </a:r>
            <a:r>
              <a:rPr lang="en-US" altLang="ko-KR" sz="1600" dirty="0" smtClean="0">
                <a:solidFill>
                  <a:schemeClr val="tx1"/>
                </a:solidFill>
              </a:rPr>
              <a:t>: 70,000 lux</a:t>
            </a:r>
            <a:r>
              <a:rPr lang="ko-KR" altLang="en-US" sz="1600" dirty="0" smtClean="0">
                <a:solidFill>
                  <a:schemeClr val="tx1"/>
                </a:solidFill>
              </a:rPr>
              <a:t>로 </a:t>
            </a:r>
            <a:r>
              <a:rPr lang="ko-KR" altLang="en-US" sz="1600" dirty="0" err="1" smtClean="0">
                <a:solidFill>
                  <a:schemeClr val="tx1"/>
                </a:solidFill>
              </a:rPr>
              <a:t>강한광선</a:t>
            </a:r>
            <a:r>
              <a:rPr lang="ko-KR" altLang="en-US" sz="1600" dirty="0" smtClean="0">
                <a:solidFill>
                  <a:schemeClr val="tx1"/>
                </a:solidFill>
              </a:rPr>
              <a:t> 요구</a:t>
            </a:r>
            <a:r>
              <a:rPr lang="en-US" altLang="ko-KR" sz="1600" dirty="0" smtClean="0">
                <a:solidFill>
                  <a:schemeClr val="tx1"/>
                </a:solidFill>
              </a:rPr>
              <a:t>, </a:t>
            </a:r>
            <a:r>
              <a:rPr lang="ko-KR" altLang="en-US" sz="1600" dirty="0" smtClean="0">
                <a:solidFill>
                  <a:schemeClr val="tx1"/>
                </a:solidFill>
              </a:rPr>
              <a:t>광 보상점</a:t>
            </a:r>
            <a:r>
              <a:rPr lang="en-US" altLang="ko-KR" sz="1600" dirty="0" smtClean="0">
                <a:solidFill>
                  <a:schemeClr val="tx1"/>
                </a:solidFill>
              </a:rPr>
              <a:t>: 1,000 lux</a:t>
            </a:r>
          </a:p>
          <a:p>
            <a:pPr marL="0" indent="0">
              <a:buNone/>
            </a:pPr>
            <a:r>
              <a:rPr lang="en-US" altLang="ko-KR" sz="1600" dirty="0">
                <a:solidFill>
                  <a:schemeClr val="tx1"/>
                </a:solidFill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</a:rPr>
              <a:t> - </a:t>
            </a:r>
            <a:r>
              <a:rPr lang="ko-KR" altLang="en-US" sz="1600" dirty="0" smtClean="0">
                <a:solidFill>
                  <a:schemeClr val="tx1"/>
                </a:solidFill>
              </a:rPr>
              <a:t>정상생육 가능조도</a:t>
            </a:r>
            <a:r>
              <a:rPr lang="en-US" altLang="ko-KR" sz="1600" dirty="0" smtClean="0">
                <a:solidFill>
                  <a:schemeClr val="tx1"/>
                </a:solidFill>
              </a:rPr>
              <a:t>: 1</a:t>
            </a:r>
            <a:r>
              <a:rPr lang="ko-KR" altLang="en-US" sz="1600" dirty="0" smtClean="0">
                <a:solidFill>
                  <a:schemeClr val="tx1"/>
                </a:solidFill>
              </a:rPr>
              <a:t>만</a:t>
            </a:r>
            <a:r>
              <a:rPr lang="en-US" altLang="ko-KR" sz="1600" dirty="0">
                <a:solidFill>
                  <a:schemeClr val="tx1"/>
                </a:solidFill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</a:rPr>
              <a:t>– 3</a:t>
            </a:r>
            <a:r>
              <a:rPr lang="ko-KR" altLang="en-US" sz="1600" dirty="0" smtClean="0">
                <a:solidFill>
                  <a:schemeClr val="tx1"/>
                </a:solidFill>
              </a:rPr>
              <a:t>만 </a:t>
            </a:r>
            <a:r>
              <a:rPr lang="en-US" altLang="ko-KR" sz="1600" dirty="0" smtClean="0">
                <a:solidFill>
                  <a:schemeClr val="tx1"/>
                </a:solidFill>
              </a:rPr>
              <a:t>lux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sz="1800" dirty="0" smtClean="0">
                <a:solidFill>
                  <a:srgbClr val="0000FF"/>
                </a:solidFill>
              </a:rPr>
              <a:t>물 요구도</a:t>
            </a:r>
            <a:endParaRPr lang="en-US" altLang="ko-KR" sz="1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altLang="ko-KR" sz="1600" dirty="0" smtClean="0"/>
              <a:t>  </a:t>
            </a:r>
            <a:r>
              <a:rPr lang="en-US" altLang="ko-KR" sz="1600" dirty="0" smtClean="0">
                <a:solidFill>
                  <a:schemeClr val="tx1"/>
                </a:solidFill>
              </a:rPr>
              <a:t>- </a:t>
            </a:r>
            <a:r>
              <a:rPr lang="ko-KR" altLang="en-US" sz="1600" dirty="0" err="1" smtClean="0">
                <a:solidFill>
                  <a:schemeClr val="tx1"/>
                </a:solidFill>
              </a:rPr>
              <a:t>과습에</a:t>
            </a:r>
            <a:r>
              <a:rPr lang="ko-KR" altLang="en-US" sz="1600" dirty="0" smtClean="0">
                <a:solidFill>
                  <a:schemeClr val="tx1"/>
                </a:solidFill>
              </a:rPr>
              <a:t> 약한 작물</a:t>
            </a:r>
            <a:endParaRPr lang="en-US" altLang="ko-KR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1600" dirty="0">
                <a:solidFill>
                  <a:schemeClr val="tx1"/>
                </a:solidFill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</a:rPr>
              <a:t> - </a:t>
            </a:r>
            <a:r>
              <a:rPr lang="ko-KR" altLang="en-US" sz="1600" dirty="0" smtClean="0">
                <a:solidFill>
                  <a:schemeClr val="tx1"/>
                </a:solidFill>
              </a:rPr>
              <a:t>관수량 </a:t>
            </a:r>
            <a:r>
              <a:rPr lang="en-US" altLang="ko-KR" sz="1600" dirty="0" smtClean="0">
                <a:solidFill>
                  <a:schemeClr val="tx1"/>
                </a:solidFill>
              </a:rPr>
              <a:t>: 0.5~2L /1</a:t>
            </a:r>
            <a:r>
              <a:rPr lang="ko-KR" altLang="en-US" sz="1600" dirty="0" smtClean="0">
                <a:solidFill>
                  <a:schemeClr val="tx1"/>
                </a:solidFill>
              </a:rPr>
              <a:t>일</a:t>
            </a:r>
            <a:r>
              <a:rPr lang="en-US" altLang="ko-KR" sz="1600" dirty="0" smtClean="0">
                <a:solidFill>
                  <a:schemeClr val="tx1"/>
                </a:solidFill>
              </a:rPr>
              <a:t>/1</a:t>
            </a:r>
            <a:r>
              <a:rPr lang="ko-KR" altLang="en-US" sz="1600" dirty="0" smtClean="0">
                <a:solidFill>
                  <a:schemeClr val="tx1"/>
                </a:solidFill>
              </a:rPr>
              <a:t>주 </a:t>
            </a:r>
            <a:endParaRPr lang="en-US" altLang="ko-KR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sz="1800" dirty="0" smtClean="0">
                <a:solidFill>
                  <a:srgbClr val="0000FF"/>
                </a:solidFill>
              </a:rPr>
              <a:t>토</a:t>
            </a:r>
            <a:r>
              <a:rPr lang="ko-KR" altLang="en-US" sz="1800" dirty="0">
                <a:solidFill>
                  <a:srgbClr val="0000FF"/>
                </a:solidFill>
              </a:rPr>
              <a:t>양</a:t>
            </a:r>
            <a:r>
              <a:rPr lang="ko-KR" altLang="en-US" sz="1800" dirty="0" smtClean="0">
                <a:solidFill>
                  <a:srgbClr val="0000FF"/>
                </a:solidFill>
              </a:rPr>
              <a:t> 요구도 </a:t>
            </a:r>
            <a:endParaRPr lang="en-US" altLang="ko-KR" sz="1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altLang="ko-KR" sz="1600" dirty="0"/>
              <a:t> </a:t>
            </a:r>
            <a:r>
              <a:rPr lang="en-US" altLang="ko-KR" sz="1600" dirty="0" smtClean="0"/>
              <a:t> </a:t>
            </a:r>
            <a:r>
              <a:rPr lang="en-US" altLang="ko-KR" sz="1600" dirty="0" smtClean="0">
                <a:solidFill>
                  <a:schemeClr val="tx1"/>
                </a:solidFill>
              </a:rPr>
              <a:t>- </a:t>
            </a:r>
            <a:r>
              <a:rPr lang="ko-KR" altLang="en-US" sz="1600" dirty="0" smtClean="0">
                <a:solidFill>
                  <a:schemeClr val="tx1"/>
                </a:solidFill>
              </a:rPr>
              <a:t>토성</a:t>
            </a:r>
            <a:r>
              <a:rPr lang="en-US" altLang="ko-KR" sz="1600" dirty="0" smtClean="0">
                <a:solidFill>
                  <a:schemeClr val="tx1"/>
                </a:solidFill>
              </a:rPr>
              <a:t>: </a:t>
            </a:r>
            <a:r>
              <a:rPr lang="ko-KR" altLang="en-US" sz="1600" dirty="0" err="1" smtClean="0">
                <a:solidFill>
                  <a:schemeClr val="tx1"/>
                </a:solidFill>
              </a:rPr>
              <a:t>양토</a:t>
            </a:r>
            <a:r>
              <a:rPr lang="en-US" altLang="ko-KR" sz="1600" dirty="0" smtClean="0">
                <a:solidFill>
                  <a:schemeClr val="tx1"/>
                </a:solidFill>
              </a:rPr>
              <a:t>-</a:t>
            </a:r>
            <a:r>
              <a:rPr lang="ko-KR" altLang="en-US" sz="1600" dirty="0" err="1" smtClean="0">
                <a:solidFill>
                  <a:schemeClr val="tx1"/>
                </a:solidFill>
              </a:rPr>
              <a:t>식양토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1600" dirty="0" smtClean="0">
                <a:solidFill>
                  <a:schemeClr val="tx1"/>
                </a:solidFill>
              </a:rPr>
              <a:t>  - </a:t>
            </a:r>
            <a:r>
              <a:rPr lang="ko-KR" altLang="en-US" sz="1600" dirty="0" smtClean="0">
                <a:solidFill>
                  <a:schemeClr val="tx1"/>
                </a:solidFill>
              </a:rPr>
              <a:t>산도</a:t>
            </a:r>
            <a:r>
              <a:rPr lang="en-US" altLang="ko-KR" sz="1600" dirty="0" smtClean="0">
                <a:solidFill>
                  <a:schemeClr val="tx1"/>
                </a:solidFill>
              </a:rPr>
              <a:t>: </a:t>
            </a:r>
            <a:r>
              <a:rPr lang="en-US" altLang="ko-KR" sz="1600" dirty="0" err="1" smtClean="0">
                <a:solidFill>
                  <a:schemeClr val="tx1"/>
                </a:solidFill>
              </a:rPr>
              <a:t>Ph</a:t>
            </a:r>
            <a:r>
              <a:rPr lang="en-US" altLang="ko-KR" sz="1600" dirty="0" smtClean="0">
                <a:solidFill>
                  <a:schemeClr val="tx1"/>
                </a:solidFill>
              </a:rPr>
              <a:t> 6.0-6.4(</a:t>
            </a:r>
            <a:r>
              <a:rPr lang="ko-KR" altLang="en-US" sz="1600" dirty="0" smtClean="0">
                <a:solidFill>
                  <a:schemeClr val="tx1"/>
                </a:solidFill>
              </a:rPr>
              <a:t>중성</a:t>
            </a:r>
            <a:r>
              <a:rPr lang="en-US" altLang="ko-KR" sz="1600" dirty="0" smtClean="0">
                <a:solidFill>
                  <a:schemeClr val="tx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sz="1600" dirty="0" smtClean="0">
                <a:solidFill>
                  <a:schemeClr val="tx1"/>
                </a:solidFill>
              </a:rPr>
              <a:t>비료 요구도 </a:t>
            </a:r>
            <a:r>
              <a:rPr lang="en-US" altLang="ko-KR" sz="1600" dirty="0" smtClean="0">
                <a:solidFill>
                  <a:schemeClr val="tx1"/>
                </a:solidFill>
              </a:rPr>
              <a:t>: </a:t>
            </a:r>
            <a:r>
              <a:rPr lang="ko-KR" altLang="en-US" sz="1600" dirty="0" err="1" smtClean="0">
                <a:solidFill>
                  <a:schemeClr val="tx1"/>
                </a:solidFill>
              </a:rPr>
              <a:t>표준시비량</a:t>
            </a:r>
            <a:r>
              <a:rPr lang="en-US" altLang="ko-KR" sz="1600" dirty="0" smtClean="0">
                <a:solidFill>
                  <a:schemeClr val="tx1"/>
                </a:solidFill>
              </a:rPr>
              <a:t>, </a:t>
            </a:r>
            <a:r>
              <a:rPr lang="ko-KR" altLang="en-US" sz="1600" dirty="0" smtClean="0">
                <a:solidFill>
                  <a:schemeClr val="tx1"/>
                </a:solidFill>
              </a:rPr>
              <a:t>질소 </a:t>
            </a:r>
            <a:r>
              <a:rPr lang="en-US" altLang="ko-KR" sz="1600" dirty="0" smtClean="0">
                <a:solidFill>
                  <a:schemeClr val="tx1"/>
                </a:solidFill>
              </a:rPr>
              <a:t>20.4㎏, </a:t>
            </a:r>
            <a:r>
              <a:rPr lang="ko-KR" altLang="en-US" sz="1600" dirty="0" smtClean="0">
                <a:solidFill>
                  <a:schemeClr val="tx1"/>
                </a:solidFill>
              </a:rPr>
              <a:t>인산 </a:t>
            </a:r>
            <a:r>
              <a:rPr lang="en-US" altLang="ko-KR" sz="1600" dirty="0" smtClean="0">
                <a:solidFill>
                  <a:schemeClr val="tx1"/>
                </a:solidFill>
              </a:rPr>
              <a:t>10.4</a:t>
            </a:r>
            <a:r>
              <a:rPr lang="en-US" altLang="ko-KR" sz="1600" dirty="0">
                <a:solidFill>
                  <a:schemeClr val="tx1"/>
                </a:solidFill>
              </a:rPr>
              <a:t> ㎏</a:t>
            </a:r>
            <a:r>
              <a:rPr lang="en-US" altLang="ko-KR" sz="1600" dirty="0" smtClean="0">
                <a:solidFill>
                  <a:schemeClr val="tx1"/>
                </a:solidFill>
              </a:rPr>
              <a:t>, </a:t>
            </a:r>
            <a:r>
              <a:rPr lang="ko-KR" altLang="en-US" sz="1600" dirty="0" err="1" smtClean="0">
                <a:solidFill>
                  <a:schemeClr val="tx1"/>
                </a:solidFill>
              </a:rPr>
              <a:t>칼리</a:t>
            </a:r>
            <a:r>
              <a:rPr lang="ko-KR" altLang="en-US" sz="1600" dirty="0" smtClean="0">
                <a:solidFill>
                  <a:schemeClr val="tx1"/>
                </a:solidFill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</a:rPr>
              <a:t>12.2</a:t>
            </a:r>
            <a:r>
              <a:rPr lang="en-US" altLang="ko-KR" sz="1600" dirty="0">
                <a:solidFill>
                  <a:schemeClr val="tx1"/>
                </a:solidFill>
              </a:rPr>
              <a:t> ㎏</a:t>
            </a:r>
            <a:endParaRPr lang="en-US" altLang="ko-KR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FF0000"/>
                </a:solidFill>
              </a:rPr>
              <a:t>토마토</a:t>
            </a:r>
            <a:r>
              <a:rPr lang="ko-KR" altLang="en-US" dirty="0" smtClean="0"/>
              <a:t> 주요 생리적 특성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F138B13-A47C-4EEB-BF8F-F71D7E7F8A01}" type="slidenum">
              <a:rPr lang="ko-KR" altLang="en-US" smtClean="0"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pPr/>
              <a:t>52</a:t>
            </a:fld>
            <a:r>
              <a:rPr lang="en-US" altLang="ko-KR" smtClean="0"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/22</a:t>
            </a:r>
            <a:endParaRPr lang="ko-KR" altLang="en-US" dirty="0"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30725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1" y="1268760"/>
            <a:ext cx="856895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2400" b="1" dirty="0" smtClean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 </a:t>
            </a:r>
            <a:r>
              <a:rPr lang="ko-KR" altLang="en-US" sz="2400" b="1" dirty="0" err="1" smtClean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유기농</a:t>
            </a:r>
            <a:r>
              <a:rPr lang="ko-KR" altLang="en-US" sz="2400" b="1" dirty="0" smtClean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2400" b="1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고추</a:t>
            </a:r>
            <a:r>
              <a:rPr lang="ko-KR" altLang="en-US" sz="2400" b="1" dirty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의 </a:t>
            </a:r>
            <a:r>
              <a:rPr lang="ko-KR" altLang="en-US" sz="2400" b="1" dirty="0" err="1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일시수확을</a:t>
            </a:r>
            <a:r>
              <a:rPr lang="ko-KR" altLang="en-US" sz="2400" b="1" dirty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위한 </a:t>
            </a:r>
            <a:r>
              <a:rPr lang="ko-KR" altLang="en-US" sz="2400" b="1" dirty="0" smtClean="0">
                <a:solidFill>
                  <a:srgbClr val="FF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적화</a:t>
            </a:r>
            <a:r>
              <a:rPr lang="en-US" altLang="ko-KR" sz="2400" b="1" dirty="0" smtClean="0">
                <a:solidFill>
                  <a:srgbClr val="FF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FF"/>
                </a:solidFill>
              </a:rPr>
              <a:t>摘花</a:t>
            </a:r>
            <a:r>
              <a:rPr lang="en-US" altLang="ko-KR" sz="2400" b="1" dirty="0" smtClean="0">
                <a:solidFill>
                  <a:srgbClr val="FF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lang="ko-KR" altLang="en-US" sz="2400" b="1" dirty="0" smtClean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효과 </a:t>
            </a:r>
            <a:endParaRPr lang="ko-KR" altLang="en-US" sz="2400" b="1" dirty="0">
              <a:solidFill>
                <a:srgbClr val="0000FF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 latinLnBrk="0">
              <a:lnSpc>
                <a:spcPct val="150000"/>
              </a:lnSpc>
            </a:pPr>
            <a:r>
              <a:rPr lang="ko-KR" altLang="en-US" u="sng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남춘우</a:t>
            </a:r>
            <a:r>
              <a:rPr lang="en-US" altLang="ko-KR" u="sng" baseline="300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ko-KR" altLang="en-US" u="sng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*</a:t>
            </a:r>
            <a:r>
              <a:rPr lang="en-US" altLang="ko-KR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․</a:t>
            </a:r>
            <a:r>
              <a:rPr lang="ko-KR" altLang="en-US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장윤아</a:t>
            </a:r>
            <a:r>
              <a:rPr lang="en-US" altLang="ko-KR" baseline="300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en-US" altLang="ko-KR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․</a:t>
            </a:r>
            <a:r>
              <a:rPr lang="ko-KR" altLang="en-US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이준구</a:t>
            </a:r>
            <a:r>
              <a:rPr lang="en-US" altLang="ko-KR" baseline="300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2</a:t>
            </a:r>
            <a:r>
              <a:rPr lang="en-US" altLang="ko-KR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․</a:t>
            </a:r>
            <a:r>
              <a:rPr lang="ko-KR" altLang="en-US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최장선</a:t>
            </a:r>
            <a:r>
              <a:rPr lang="en-US" altLang="ko-KR" baseline="300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en-US" altLang="ko-KR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․</a:t>
            </a:r>
            <a:r>
              <a:rPr lang="ko-KR" altLang="en-US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이상규</a:t>
            </a:r>
            <a:r>
              <a:rPr lang="en-US" altLang="ko-KR" baseline="300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en-US" altLang="ko-KR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․</a:t>
            </a:r>
            <a:r>
              <a:rPr lang="ko-KR" altLang="en-US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엄영철</a:t>
            </a:r>
            <a:r>
              <a:rPr lang="en-US" altLang="ko-KR" baseline="300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en-US" altLang="ko-KR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․</a:t>
            </a:r>
            <a:r>
              <a:rPr lang="ko-KR" altLang="en-US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윤무경</a:t>
            </a:r>
            <a:r>
              <a:rPr lang="en-US" altLang="ko-KR" baseline="300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endParaRPr lang="ko-KR" altLang="en-US" baseline="30000" dirty="0">
              <a:solidFill>
                <a:prstClr val="black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kern="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원예특작과학원</a:t>
            </a:r>
            <a:r>
              <a:rPr lang="en-US" altLang="ko-KR" kern="0" baseline="300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ko-KR" altLang="en-US" kern="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kern="0" dirty="0" smtClean="0">
                <a:solidFill>
                  <a:prstClr val="black"/>
                </a:solidFill>
                <a:latin typeface="맑은 고딕"/>
                <a:ea typeface="맑은 고딕"/>
              </a:rPr>
              <a:t>∙</a:t>
            </a:r>
            <a:r>
              <a:rPr lang="en-US" altLang="ko-KR" kern="0" spc="-1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</a:t>
            </a:r>
            <a:r>
              <a:rPr lang="ko-KR" altLang="en-US" kern="0" spc="-1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전북대학교</a:t>
            </a:r>
            <a:r>
              <a:rPr lang="en-US" altLang="ko-KR" kern="0" spc="-100" baseline="300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2</a:t>
            </a:r>
          </a:p>
          <a:p>
            <a:pPr algn="ctr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kern="0" baseline="30000" dirty="0">
              <a:solidFill>
                <a:prstClr val="black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 latinLnBrk="0"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Effect of defloration for one time Harvesting by Organic Farming in </a:t>
            </a:r>
            <a:r>
              <a:rPr lang="en-US" altLang="ko-KR" b="1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Pepper</a:t>
            </a:r>
          </a:p>
          <a:p>
            <a:pPr latinLnBrk="0">
              <a:lnSpc>
                <a:spcPct val="150000"/>
              </a:lnSpc>
            </a:pPr>
            <a:r>
              <a:rPr lang="en-US" altLang="ko-KR" sz="1200" u="sng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Chun </a:t>
            </a:r>
            <a:r>
              <a:rPr lang="en-US" altLang="ko-KR" sz="1200" u="sng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Woo </a:t>
            </a:r>
            <a:r>
              <a:rPr lang="en-US" altLang="ko-KR" sz="1200" u="sng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Nam</a:t>
            </a:r>
            <a:r>
              <a:rPr lang="en-US" altLang="ko-KR" sz="1200" u="sng" baseline="300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en-US" altLang="ko-KR" sz="1200" u="sng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*</a:t>
            </a:r>
            <a:r>
              <a:rPr lang="en-US" altLang="ko-KR" sz="12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․</a:t>
            </a:r>
            <a:r>
              <a:rPr lang="en-US" altLang="ko-KR" sz="1200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Yoon Ah </a:t>
            </a:r>
            <a:r>
              <a:rPr lang="en-US" altLang="ko-KR" sz="12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Jang</a:t>
            </a:r>
            <a:r>
              <a:rPr lang="en-US" altLang="ko-KR" sz="1200" baseline="300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en-US" altLang="ko-KR" sz="12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․Jun </a:t>
            </a:r>
            <a:r>
              <a:rPr lang="en-US" altLang="ko-KR" sz="1200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Gu</a:t>
            </a:r>
            <a:r>
              <a:rPr lang="en-US" altLang="ko-KR" sz="1200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2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Lee</a:t>
            </a:r>
            <a:r>
              <a:rPr lang="en-US" altLang="ko-KR" sz="1200" baseline="30000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en-US" altLang="ko-KR" sz="12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․Chang </a:t>
            </a:r>
            <a:r>
              <a:rPr lang="en-US" altLang="ko-KR" sz="1200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Sun </a:t>
            </a:r>
            <a:r>
              <a:rPr lang="en-US" altLang="ko-KR" sz="12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Choi</a:t>
            </a:r>
            <a:r>
              <a:rPr lang="en-US" altLang="ko-KR" sz="1200" baseline="30000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en-US" altLang="ko-KR" sz="12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․Sang </a:t>
            </a:r>
            <a:r>
              <a:rPr lang="en-US" altLang="ko-KR" sz="1200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Gyu</a:t>
            </a:r>
            <a:r>
              <a:rPr lang="en-US" altLang="ko-KR" sz="1200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2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Lee</a:t>
            </a:r>
            <a:r>
              <a:rPr lang="en-US" altLang="ko-KR" sz="1200" baseline="30000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en-US" altLang="ko-KR" sz="12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․Yeong </a:t>
            </a:r>
            <a:r>
              <a:rPr lang="en-US" altLang="ko-KR" sz="1200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Cheol</a:t>
            </a:r>
            <a:r>
              <a:rPr lang="en-US" altLang="ko-KR" sz="1200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2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Um</a:t>
            </a:r>
            <a:r>
              <a:rPr lang="en-US" altLang="ko-KR" sz="1200" baseline="30000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en-US" altLang="ko-KR" sz="12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․Moo </a:t>
            </a:r>
            <a:r>
              <a:rPr lang="en-US" altLang="ko-KR" sz="1200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Kyung </a:t>
            </a:r>
            <a:r>
              <a:rPr lang="en-US" altLang="ko-KR" sz="12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Yoon</a:t>
            </a:r>
            <a:r>
              <a:rPr lang="en-US" altLang="ko-KR" sz="1200" baseline="30000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endParaRPr lang="en-US" altLang="ko-KR" sz="1200" dirty="0">
              <a:solidFill>
                <a:prstClr val="black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i="1" kern="0" baseline="300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en-US" altLang="ko-KR" i="1" kern="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National </a:t>
            </a:r>
            <a:r>
              <a:rPr lang="en-US" altLang="ko-KR" i="1" kern="0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Institute of Horticultural </a:t>
            </a:r>
            <a:r>
              <a:rPr lang="ko-KR" altLang="en-US" i="1" kern="0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＆ </a:t>
            </a:r>
            <a:r>
              <a:rPr lang="en-US" altLang="ko-KR" i="1" kern="0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Herbal Science, RDA, </a:t>
            </a:r>
            <a:r>
              <a:rPr lang="en-US" altLang="ko-KR" i="1" kern="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Korea</a:t>
            </a:r>
            <a:endParaRPr lang="en-US" altLang="ko-KR" kern="0" baseline="30000" dirty="0">
              <a:solidFill>
                <a:prstClr val="black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 eaLnBrk="0" latinLnBrk="0" hangingPunct="0">
              <a:lnSpc>
                <a:spcPct val="150000"/>
              </a:lnSpc>
            </a:pPr>
            <a:r>
              <a:rPr lang="en-US" altLang="ko-KR" i="1" baseline="30000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2</a:t>
            </a:r>
            <a:r>
              <a:rPr lang="en-US" altLang="ko-KR" i="1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Chunbuk National University Korea</a:t>
            </a:r>
            <a:endParaRPr lang="en-US" altLang="ko-KR" i="1" baseline="30000" dirty="0" smtClean="0">
              <a:solidFill>
                <a:prstClr val="black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15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467544" y="620688"/>
            <a:ext cx="4759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ko-KR" altLang="en-US" sz="2000" dirty="0" smtClean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표</a:t>
            </a:r>
            <a:r>
              <a:rPr kumimoji="0" lang="en-US" altLang="ko-KR" sz="2000" dirty="0" smtClean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kumimoji="0" lang="ko-KR" altLang="en-US" sz="2000" dirty="0" smtClean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적화 처리시 </a:t>
            </a:r>
            <a:r>
              <a:rPr kumimoji="0" lang="ko-KR" altLang="en-US" sz="2000" dirty="0" err="1" smtClean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홍고추와</a:t>
            </a:r>
            <a:r>
              <a:rPr kumimoji="0" lang="ko-KR" altLang="en-US" sz="2000" dirty="0" smtClean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풋고추의 수량</a:t>
            </a:r>
            <a:endParaRPr kumimoji="0" lang="ko-KR" altLang="en-US" sz="2000" dirty="0">
              <a:solidFill>
                <a:srgbClr val="0000FF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023088"/>
              </p:ext>
            </p:extLst>
          </p:nvPr>
        </p:nvGraphicFramePr>
        <p:xfrm>
          <a:off x="539552" y="1124742"/>
          <a:ext cx="7992888" cy="4680522"/>
        </p:xfrm>
        <a:graphic>
          <a:graphicData uri="http://schemas.openxmlformats.org/drawingml/2006/table">
            <a:tbl>
              <a:tblPr/>
              <a:tblGrid>
                <a:gridCol w="1332148"/>
                <a:gridCol w="1332148"/>
                <a:gridCol w="1332148"/>
                <a:gridCol w="1332148"/>
                <a:gridCol w="1332148"/>
                <a:gridCol w="1332148"/>
              </a:tblGrid>
              <a:tr h="781172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적화</a:t>
                      </a:r>
                      <a:endParaRPr lang="en-US" altLang="ko-KR" sz="1800" kern="0" spc="0" dirty="0" smtClean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처리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총수량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 smtClean="0">
                          <a:solidFill>
                            <a:srgbClr val="FF000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홍고추</a:t>
                      </a:r>
                      <a:endParaRPr lang="en-US" sz="1800" kern="0" spc="0" dirty="0">
                        <a:solidFill>
                          <a:srgbClr val="FF0000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rgbClr val="00800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풋고추</a:t>
                      </a:r>
                      <a:endParaRPr lang="en-US" sz="1800" kern="0" spc="0" dirty="0">
                        <a:solidFill>
                          <a:srgbClr val="008000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0936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수량</a:t>
                      </a:r>
                      <a:r>
                        <a:rPr lang="en-US" altLang="ko-KR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/</a:t>
                      </a: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주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과중</a:t>
                      </a:r>
                      <a:r>
                        <a:rPr lang="en-US" altLang="ko-KR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/</a:t>
                      </a: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주</a:t>
                      </a:r>
                      <a:endParaRPr lang="en-US" altLang="ko-KR" sz="1800" kern="0" spc="0" dirty="0" smtClean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(g)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수량</a:t>
                      </a:r>
                      <a:r>
                        <a:rPr lang="en-US" altLang="ko-KR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/</a:t>
                      </a: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주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과중</a:t>
                      </a:r>
                      <a:r>
                        <a:rPr lang="en-US" altLang="ko-KR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/</a:t>
                      </a: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주</a:t>
                      </a:r>
                      <a:endParaRPr lang="en-US" altLang="ko-KR" sz="1800" kern="0" spc="0" dirty="0" smtClean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(g)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1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무적화</a:t>
                      </a:r>
                      <a:endParaRPr lang="en-US" sz="1800" kern="0" spc="0" baseline="3000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85.4e</a:t>
                      </a:r>
                      <a:r>
                        <a:rPr lang="en-US" sz="1800" kern="0" spc="0" baseline="3000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z</a:t>
                      </a:r>
                      <a:r>
                        <a:rPr 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 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21.0c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FF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12.8a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42.5d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11.8ab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1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</a:t>
                      </a:r>
                      <a:r>
                        <a:rPr lang="ko-KR" altLang="en-US" sz="1800" kern="0" spc="0" dirty="0" err="1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차분지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98.7d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22.0c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8.9c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53.0c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12.3a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14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2</a:t>
                      </a:r>
                      <a:r>
                        <a:rPr lang="ko-KR" altLang="en-US" sz="1800" kern="0" spc="0" dirty="0" err="1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차분지</a:t>
                      </a:r>
                      <a:endParaRPr lang="en-US" altLang="ko-KR" sz="1800" kern="0" spc="0" dirty="0" smtClean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113.2c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34.4ab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10.6b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52.1c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10.3c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14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spc="0" dirty="0" smtClean="0">
                          <a:solidFill>
                            <a:srgbClr val="0000FF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3</a:t>
                      </a:r>
                      <a:r>
                        <a:rPr lang="ko-KR" altLang="en-US" sz="1800" kern="0" spc="0" dirty="0" err="1" smtClean="0">
                          <a:solidFill>
                            <a:srgbClr val="0000FF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차분지</a:t>
                      </a:r>
                      <a:endParaRPr lang="en-US" altLang="ko-KR" sz="1800" kern="0" spc="0" dirty="0" smtClean="0">
                        <a:solidFill>
                          <a:srgbClr val="0000FF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FF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143.0b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FF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30.9b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12.1a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64.3b 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10.1c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142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spc="0" dirty="0" smtClean="0">
                          <a:solidFill>
                            <a:srgbClr val="0000FF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4</a:t>
                      </a:r>
                      <a:r>
                        <a:rPr lang="ko-KR" altLang="en-US" sz="1800" kern="0" spc="0" dirty="0" err="1" smtClean="0">
                          <a:solidFill>
                            <a:srgbClr val="0000FF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차분지</a:t>
                      </a:r>
                      <a:endParaRPr lang="en-US" altLang="ko-KR" sz="1800" kern="0" spc="0" dirty="0" smtClean="0">
                        <a:solidFill>
                          <a:srgbClr val="0000FF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FF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164.9a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FF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35.4a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10.5b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 smtClean="0">
                          <a:solidFill>
                            <a:srgbClr val="0000FF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87.6a </a:t>
                      </a:r>
                      <a:endParaRPr lang="en-US" sz="1800" kern="0" spc="0" dirty="0">
                        <a:solidFill>
                          <a:srgbClr val="0000FF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11.2b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1560" y="5877272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aseline="30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z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: DMRT. .05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379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8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49" name="TextBox 3"/>
          <p:cNvSpPr txBox="1">
            <a:spLocks noChangeArrowheads="1"/>
          </p:cNvSpPr>
          <p:nvPr/>
        </p:nvSpPr>
        <p:spPr bwMode="auto">
          <a:xfrm>
            <a:off x="318901" y="436602"/>
            <a:ext cx="77641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indent="0" algn="just" fontAlgn="ctr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dirty="0" smtClean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표</a:t>
            </a:r>
            <a:r>
              <a:rPr kumimoji="0" lang="en-US" altLang="ko-KR" sz="2000" dirty="0" smtClean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kumimoji="0" lang="ko-KR" altLang="en-US" sz="2000" dirty="0" smtClean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kumimoji="0" lang="ko-KR" altLang="en-US" sz="2000" dirty="0" err="1" smtClean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소과</a:t>
            </a:r>
            <a:r>
              <a:rPr kumimoji="0" lang="ko-KR" altLang="en-US" sz="2000" dirty="0" smtClean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수량</a:t>
            </a:r>
            <a:r>
              <a:rPr kumimoji="0" lang="en-US" altLang="ko-KR" sz="2000" dirty="0" smtClean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</a:t>
            </a:r>
            <a:r>
              <a:rPr kumimoji="0" lang="ko-KR" altLang="en-US" sz="2000" dirty="0" smtClean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병과 및 생리장해</a:t>
            </a:r>
            <a:endParaRPr kumimoji="0" lang="ko-KR" altLang="en-US" sz="2000" dirty="0">
              <a:solidFill>
                <a:srgbClr val="0000FF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899963"/>
              </p:ext>
            </p:extLst>
          </p:nvPr>
        </p:nvGraphicFramePr>
        <p:xfrm>
          <a:off x="323528" y="980728"/>
          <a:ext cx="8352928" cy="4320479"/>
        </p:xfrm>
        <a:graphic>
          <a:graphicData uri="http://schemas.openxmlformats.org/drawingml/2006/table">
            <a:tbl>
              <a:tblPr/>
              <a:tblGrid>
                <a:gridCol w="1284918"/>
                <a:gridCol w="1136880"/>
                <a:gridCol w="1186226"/>
                <a:gridCol w="1186226"/>
                <a:gridCol w="1186226"/>
                <a:gridCol w="1186226"/>
                <a:gridCol w="1186226"/>
              </a:tblGrid>
              <a:tr h="675955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적화</a:t>
                      </a:r>
                      <a:endParaRPr lang="en-US" altLang="ko-KR" sz="1800" kern="0" spc="0" dirty="0" smtClean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처리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소과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병과</a:t>
                      </a:r>
                      <a:r>
                        <a:rPr lang="en-US" altLang="ko-KR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,</a:t>
                      </a:r>
                      <a:r>
                        <a:rPr lang="en-US" altLang="ko-KR" sz="1800" kern="0" spc="0" baseline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 </a:t>
                      </a:r>
                      <a:r>
                        <a:rPr lang="ko-KR" altLang="en-US" sz="1800" kern="0" spc="0" baseline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생리장해 </a:t>
                      </a:r>
                      <a:r>
                        <a:rPr lang="ko-KR" altLang="en-US" sz="1800" kern="0" spc="0" baseline="0" dirty="0" err="1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갯수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1671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수량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과중</a:t>
                      </a:r>
                      <a:endParaRPr lang="en-US" altLang="ko-KR" sz="1800" kern="0" spc="0" dirty="0" smtClean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(g)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총수량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CA</a:t>
                      </a: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결핍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탄저병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기타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56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무적화</a:t>
                      </a:r>
                      <a:endParaRPr lang="en-US" sz="1800" kern="0" spc="0" baseline="3000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20.8c</a:t>
                      </a:r>
                      <a:r>
                        <a:rPr lang="en-US" sz="1800" kern="0" spc="0" baseline="3000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z</a:t>
                      </a:r>
                      <a:r>
                        <a:rPr 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 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2.7ab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1.1c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1.0c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0.1b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0.0a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56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</a:t>
                      </a:r>
                      <a:r>
                        <a:rPr lang="ko-KR" altLang="en-US" sz="1800" kern="0" spc="0" dirty="0" err="1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차분지</a:t>
                      </a:r>
                      <a:endParaRPr lang="en-US" sz="1800" kern="0" spc="0" dirty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22.7c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3.0ab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1.0c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1.0c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0.0b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0.0a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561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2</a:t>
                      </a:r>
                      <a:r>
                        <a:rPr lang="ko-KR" altLang="en-US" sz="1800" kern="0" spc="0" dirty="0" err="1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차분지</a:t>
                      </a:r>
                      <a:endParaRPr lang="en-US" altLang="ko-KR" sz="1800" kern="0" spc="0" dirty="0" smtClean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23.5c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2.7c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3.2b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2.1b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0.8a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0.3a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561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3</a:t>
                      </a:r>
                      <a:r>
                        <a:rPr lang="ko-KR" altLang="en-US" sz="1800" kern="0" spc="0" dirty="0" err="1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차분지</a:t>
                      </a:r>
                      <a:endParaRPr lang="en-US" altLang="ko-KR" sz="1800" kern="0" spc="0" dirty="0" smtClean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43.2a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2.9b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4.6a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3.6a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0.7a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0.3a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561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spc="0" dirty="0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4</a:t>
                      </a:r>
                      <a:r>
                        <a:rPr lang="ko-KR" altLang="en-US" sz="1800" kern="0" spc="0" dirty="0" err="1" smtClean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차분지</a:t>
                      </a:r>
                      <a:endParaRPr lang="en-US" altLang="ko-KR" sz="1800" kern="0" spc="0" dirty="0" smtClean="0"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37.5b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3.0a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4.4a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3.6a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0.6a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0.2a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3528" y="5373216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aseline="30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z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: DMRT. .05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870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0" y="323209"/>
            <a:ext cx="9036496" cy="6119094"/>
            <a:chOff x="0" y="323209"/>
            <a:chExt cx="9036496" cy="6119094"/>
          </a:xfrm>
        </p:grpSpPr>
        <p:sp>
          <p:nvSpPr>
            <p:cNvPr id="3" name="직사각형 2"/>
            <p:cNvSpPr/>
            <p:nvPr/>
          </p:nvSpPr>
          <p:spPr>
            <a:xfrm>
              <a:off x="539552" y="5795972"/>
              <a:ext cx="77048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 smtClean="0">
                  <a:solidFill>
                    <a:srgbClr val="0000FF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Fig</a:t>
              </a:r>
              <a:r>
                <a:rPr lang="en-US" altLang="ko-KR" b="1" dirty="0">
                  <a:solidFill>
                    <a:srgbClr val="0000FF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 </a:t>
              </a:r>
              <a:r>
                <a:rPr lang="en-US" altLang="ko-KR" b="1" dirty="0" smtClean="0">
                  <a:solidFill>
                    <a:srgbClr val="0000FF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1</a:t>
              </a:r>
              <a:r>
                <a:rPr lang="en-US" altLang="ko-KR" b="1" dirty="0">
                  <a:solidFill>
                    <a:srgbClr val="0000FF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 </a:t>
              </a:r>
              <a:r>
                <a:rPr lang="ko-KR" altLang="en-US" b="1" dirty="0" smtClean="0">
                  <a:solidFill>
                    <a:srgbClr val="0000FF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고추 적화처리에 의한 상품수량</a:t>
              </a:r>
              <a:endParaRPr lang="en-US" altLang="ko-KR" b="1" dirty="0" smtClean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endParaRPr lang="en-US" altLang="ko-KR" b="1" dirty="0">
                <a:solidFill>
                  <a:srgbClr val="FFFF00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graphicFrame>
          <p:nvGraphicFramePr>
            <p:cNvPr id="17" name="차트 1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87565291"/>
                </p:ext>
              </p:extLst>
            </p:nvPr>
          </p:nvGraphicFramePr>
          <p:xfrm>
            <a:off x="0" y="323209"/>
            <a:ext cx="9036496" cy="54102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8" name="TextBox 17"/>
            <p:cNvSpPr txBox="1"/>
            <p:nvPr/>
          </p:nvSpPr>
          <p:spPr>
            <a:xfrm>
              <a:off x="7569858" y="1331476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a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32904" y="2051556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b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35696" y="2915652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e </a:t>
              </a:r>
              <a:r>
                <a:rPr lang="en-US" altLang="ko-KR" baseline="300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z</a:t>
              </a:r>
              <a:endParaRPr lang="ko-KR" altLang="en-US" baseline="300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75856" y="262762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d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16016" y="226758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c</a:t>
              </a:r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89460" y="622802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aseline="30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z</a:t>
            </a:r>
            <a:r>
              <a:rPr lang="en-US" altLang="ko-KR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: DMRT. .05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621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520" y="173246"/>
            <a:ext cx="86409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 smtClean="0">
                <a:solidFill>
                  <a:srgbClr val="0000FF"/>
                </a:solidFill>
                <a:latin typeface="+mn-ea"/>
                <a:ea typeface="+mn-ea"/>
              </a:rPr>
              <a:t>&lt; </a:t>
            </a:r>
            <a:r>
              <a:rPr lang="ko-KR" altLang="en-US" sz="2000" b="1" dirty="0" smtClean="0">
                <a:solidFill>
                  <a:srgbClr val="0000FF"/>
                </a:solidFill>
                <a:latin typeface="+mn-ea"/>
                <a:ea typeface="+mn-ea"/>
              </a:rPr>
              <a:t>결론 </a:t>
            </a:r>
            <a:r>
              <a:rPr lang="en-US" altLang="ko-KR" sz="2000" b="1" dirty="0" smtClean="0">
                <a:solidFill>
                  <a:srgbClr val="0000FF"/>
                </a:solidFill>
                <a:latin typeface="+mn-ea"/>
                <a:ea typeface="+mn-ea"/>
              </a:rPr>
              <a:t>&gt;</a:t>
            </a:r>
          </a:p>
          <a:p>
            <a:pPr algn="just">
              <a:lnSpc>
                <a:spcPct val="150000"/>
              </a:lnSpc>
            </a:pPr>
            <a:r>
              <a:rPr lang="ko-KR" altLang="en-US" b="1" dirty="0" smtClean="0">
                <a:latin typeface="+mn-ea"/>
                <a:ea typeface="+mn-ea"/>
              </a:rPr>
              <a:t>방충망 피복한 후</a:t>
            </a:r>
            <a:r>
              <a:rPr lang="en-US" altLang="ko-KR" b="1" dirty="0" smtClean="0">
                <a:latin typeface="+mn-ea"/>
                <a:ea typeface="+mn-ea"/>
              </a:rPr>
              <a:t>, </a:t>
            </a:r>
            <a:r>
              <a:rPr lang="ko-KR" altLang="en-US" b="1" dirty="0" err="1" smtClean="0">
                <a:latin typeface="+mn-ea"/>
                <a:ea typeface="+mn-ea"/>
              </a:rPr>
              <a:t>유기농</a:t>
            </a:r>
            <a:r>
              <a:rPr lang="ko-KR" altLang="en-US" b="1" dirty="0" smtClean="0">
                <a:latin typeface="+mn-ea"/>
                <a:ea typeface="+mn-ea"/>
              </a:rPr>
              <a:t> 재배에 의한 고추</a:t>
            </a:r>
            <a:r>
              <a:rPr lang="en-US" altLang="ko-KR" b="1" dirty="0" smtClean="0">
                <a:latin typeface="+mn-ea"/>
                <a:ea typeface="+mn-ea"/>
              </a:rPr>
              <a:t>(</a:t>
            </a:r>
            <a:r>
              <a:rPr lang="ko-KR" altLang="en-US" b="1" dirty="0" err="1" smtClean="0">
                <a:latin typeface="+mn-ea"/>
                <a:ea typeface="+mn-ea"/>
              </a:rPr>
              <a:t>수퍼마니따</a:t>
            </a:r>
            <a:r>
              <a:rPr lang="en-US" altLang="ko-KR" b="1" dirty="0" smtClean="0">
                <a:latin typeface="+mn-ea"/>
                <a:ea typeface="+mn-ea"/>
              </a:rPr>
              <a:t>)</a:t>
            </a:r>
            <a:r>
              <a:rPr lang="ko-KR" altLang="en-US" b="1" dirty="0" smtClean="0">
                <a:latin typeface="+mn-ea"/>
                <a:ea typeface="+mn-ea"/>
              </a:rPr>
              <a:t>를 개화된 이후</a:t>
            </a:r>
            <a:r>
              <a:rPr lang="en-US" altLang="ko-KR" b="1" dirty="0" smtClean="0">
                <a:latin typeface="+mn-ea"/>
                <a:ea typeface="+mn-ea"/>
              </a:rPr>
              <a:t>, </a:t>
            </a:r>
            <a:r>
              <a:rPr lang="ko-KR" altLang="en-US" b="1" dirty="0" smtClean="0">
                <a:latin typeface="+mn-ea"/>
                <a:ea typeface="+mn-ea"/>
              </a:rPr>
              <a:t>적화 처리</a:t>
            </a:r>
            <a:r>
              <a:rPr lang="en-US" altLang="ko-KR" b="1" dirty="0" smtClean="0">
                <a:latin typeface="+mn-ea"/>
                <a:ea typeface="+mn-ea"/>
              </a:rPr>
              <a:t>(</a:t>
            </a:r>
            <a:r>
              <a:rPr lang="ko-KR" altLang="en-US" b="1" dirty="0" smtClean="0">
                <a:latin typeface="+mn-ea"/>
                <a:ea typeface="+mn-ea"/>
              </a:rPr>
              <a:t>무적화</a:t>
            </a:r>
            <a:r>
              <a:rPr lang="en-US" altLang="ko-KR" b="1" dirty="0" smtClean="0">
                <a:latin typeface="+mn-ea"/>
                <a:ea typeface="+mn-ea"/>
              </a:rPr>
              <a:t>, 1, 2, 3, 4</a:t>
            </a:r>
            <a:r>
              <a:rPr lang="ko-KR" altLang="en-US" b="1" dirty="0" smtClean="0">
                <a:latin typeface="+mn-ea"/>
                <a:ea typeface="+mn-ea"/>
              </a:rPr>
              <a:t>차 분지</a:t>
            </a:r>
            <a:r>
              <a:rPr lang="en-US" altLang="ko-KR" b="1" dirty="0" smtClean="0">
                <a:latin typeface="+mn-ea"/>
                <a:ea typeface="+mn-ea"/>
              </a:rPr>
              <a:t>)</a:t>
            </a:r>
            <a:r>
              <a:rPr lang="ko-KR" altLang="en-US" b="1" dirty="0" smtClean="0">
                <a:latin typeface="+mn-ea"/>
                <a:ea typeface="+mn-ea"/>
              </a:rPr>
              <a:t>하여 </a:t>
            </a:r>
            <a:r>
              <a:rPr lang="ko-KR" altLang="en-US" b="1" dirty="0" err="1" smtClean="0">
                <a:latin typeface="+mn-ea"/>
                <a:ea typeface="+mn-ea"/>
              </a:rPr>
              <a:t>일시수확</a:t>
            </a:r>
            <a:r>
              <a:rPr lang="en-US" altLang="ko-KR" b="1" dirty="0" smtClean="0">
                <a:latin typeface="+mn-ea"/>
                <a:ea typeface="+mn-ea"/>
              </a:rPr>
              <a:t>, </a:t>
            </a:r>
            <a:r>
              <a:rPr lang="ko-KR" altLang="en-US" b="1" dirty="0" smtClean="0">
                <a:latin typeface="+mn-ea"/>
                <a:ea typeface="+mn-ea"/>
              </a:rPr>
              <a:t>병해경감을 위하여 시험한 결과</a:t>
            </a:r>
            <a:r>
              <a:rPr lang="en-US" altLang="ko-KR" b="1" dirty="0" smtClean="0">
                <a:latin typeface="+mn-ea"/>
                <a:ea typeface="+mn-ea"/>
              </a:rPr>
              <a:t>,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dirty="0" err="1">
                <a:latin typeface="+mn-ea"/>
                <a:ea typeface="+mn-ea"/>
              </a:rPr>
              <a:t>홍고추</a:t>
            </a:r>
            <a:r>
              <a:rPr lang="ko-KR" altLang="en-US" dirty="0">
                <a:latin typeface="+mn-ea"/>
                <a:ea typeface="+mn-ea"/>
              </a:rPr>
              <a:t> 수량은 적화가 많을수록 수량이 많았고</a:t>
            </a:r>
            <a:r>
              <a:rPr lang="en-US" altLang="ko-KR" dirty="0">
                <a:latin typeface="+mn-ea"/>
                <a:ea typeface="+mn-ea"/>
              </a:rPr>
              <a:t>, </a:t>
            </a:r>
            <a:r>
              <a:rPr lang="en-US" altLang="ko-KR" dirty="0" smtClean="0">
                <a:latin typeface="+mn-ea"/>
                <a:ea typeface="+mn-ea"/>
              </a:rPr>
              <a:t>4</a:t>
            </a:r>
            <a:r>
              <a:rPr lang="ko-KR" altLang="en-US" dirty="0">
                <a:latin typeface="+mn-ea"/>
                <a:ea typeface="+mn-ea"/>
              </a:rPr>
              <a:t>차 적화 처리에서 무처리 대비 </a:t>
            </a:r>
            <a:r>
              <a:rPr lang="en-US" altLang="ko-KR" dirty="0" smtClean="0">
                <a:latin typeface="+mn-ea"/>
                <a:ea typeface="+mn-ea"/>
              </a:rPr>
              <a:t>68%</a:t>
            </a:r>
            <a:r>
              <a:rPr lang="ko-KR" altLang="en-US" dirty="0">
                <a:latin typeface="+mn-ea"/>
                <a:ea typeface="+mn-ea"/>
              </a:rPr>
              <a:t>이상 </a:t>
            </a:r>
            <a:r>
              <a:rPr lang="ko-KR" altLang="en-US" dirty="0" smtClean="0">
                <a:latin typeface="+mn-ea"/>
                <a:ea typeface="+mn-ea"/>
              </a:rPr>
              <a:t>많았다</a:t>
            </a:r>
            <a:r>
              <a:rPr lang="en-US" altLang="ko-KR" dirty="0" smtClean="0">
                <a:latin typeface="+mn-ea"/>
                <a:ea typeface="+mn-ea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dirty="0" smtClean="0">
                <a:latin typeface="+mn-ea"/>
                <a:ea typeface="+mn-ea"/>
              </a:rPr>
              <a:t>풋고추 </a:t>
            </a:r>
            <a:r>
              <a:rPr lang="ko-KR" altLang="en-US" dirty="0">
                <a:latin typeface="+mn-ea"/>
                <a:ea typeface="+mn-ea"/>
              </a:rPr>
              <a:t>수량도 </a:t>
            </a:r>
            <a:r>
              <a:rPr lang="ko-KR" altLang="en-US" dirty="0" err="1" smtClean="0">
                <a:latin typeface="+mn-ea"/>
                <a:ea typeface="+mn-ea"/>
              </a:rPr>
              <a:t>홍고추</a:t>
            </a:r>
            <a:r>
              <a:rPr lang="ko-KR" altLang="en-US" dirty="0">
                <a:latin typeface="+mn-ea"/>
                <a:ea typeface="+mn-ea"/>
              </a:rPr>
              <a:t> </a:t>
            </a:r>
            <a:r>
              <a:rPr lang="ko-KR" altLang="en-US" dirty="0" smtClean="0">
                <a:latin typeface="+mn-ea"/>
                <a:ea typeface="+mn-ea"/>
              </a:rPr>
              <a:t>수량과 같은 </a:t>
            </a:r>
            <a:r>
              <a:rPr lang="ko-KR" altLang="en-US" dirty="0">
                <a:latin typeface="+mn-ea"/>
                <a:ea typeface="+mn-ea"/>
              </a:rPr>
              <a:t>경향이었으며 </a:t>
            </a:r>
            <a:r>
              <a:rPr lang="en-US" altLang="ko-KR" dirty="0">
                <a:latin typeface="+mn-ea"/>
                <a:ea typeface="+mn-ea"/>
              </a:rPr>
              <a:t>4</a:t>
            </a:r>
            <a:r>
              <a:rPr lang="ko-KR" altLang="en-US" dirty="0">
                <a:latin typeface="+mn-ea"/>
                <a:ea typeface="+mn-ea"/>
              </a:rPr>
              <a:t>차 적화 처리에서는 </a:t>
            </a:r>
            <a:r>
              <a:rPr lang="ko-KR" altLang="en-US" dirty="0" smtClean="0">
                <a:latin typeface="+mn-ea"/>
                <a:ea typeface="+mn-ea"/>
              </a:rPr>
              <a:t>무처리 대비 </a:t>
            </a:r>
            <a:r>
              <a:rPr lang="en-US" altLang="ko-KR" dirty="0" smtClean="0">
                <a:latin typeface="+mn-ea"/>
                <a:ea typeface="+mn-ea"/>
              </a:rPr>
              <a:t>2</a:t>
            </a:r>
            <a:r>
              <a:rPr lang="ko-KR" altLang="en-US" dirty="0">
                <a:latin typeface="+mn-ea"/>
                <a:ea typeface="+mn-ea"/>
              </a:rPr>
              <a:t>배 이상 많았다</a:t>
            </a:r>
            <a:r>
              <a:rPr lang="en-US" altLang="ko-KR" dirty="0" smtClean="0">
                <a:latin typeface="+mn-ea"/>
                <a:ea typeface="+mn-ea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dirty="0" err="1" smtClean="0">
                <a:latin typeface="+mn-ea"/>
                <a:ea typeface="+mn-ea"/>
              </a:rPr>
              <a:t>홍고추</a:t>
            </a:r>
            <a:r>
              <a:rPr lang="en-US" altLang="ko-KR" dirty="0" smtClean="0">
                <a:latin typeface="+mn-ea"/>
                <a:ea typeface="+mn-ea"/>
              </a:rPr>
              <a:t>, </a:t>
            </a:r>
            <a:r>
              <a:rPr lang="ko-KR" altLang="en-US" dirty="0" smtClean="0">
                <a:latin typeface="+mn-ea"/>
                <a:ea typeface="+mn-ea"/>
              </a:rPr>
              <a:t>풋고추의 수량을 합한 </a:t>
            </a:r>
            <a:r>
              <a:rPr lang="ko-KR" altLang="en-US" b="1" dirty="0" smtClean="0">
                <a:solidFill>
                  <a:srgbClr val="0000FF"/>
                </a:solidFill>
                <a:latin typeface="+mn-ea"/>
                <a:ea typeface="+mn-ea"/>
              </a:rPr>
              <a:t>상품수량도 </a:t>
            </a:r>
            <a:r>
              <a:rPr lang="en-US" altLang="ko-KR" b="1" dirty="0" smtClean="0">
                <a:solidFill>
                  <a:srgbClr val="0000FF"/>
                </a:solidFill>
                <a:latin typeface="+mn-ea"/>
                <a:ea typeface="+mn-ea"/>
              </a:rPr>
              <a:t>4</a:t>
            </a:r>
            <a:r>
              <a:rPr lang="ko-KR" altLang="en-US" b="1" dirty="0" smtClean="0">
                <a:solidFill>
                  <a:srgbClr val="0000FF"/>
                </a:solidFill>
                <a:latin typeface="+mn-ea"/>
                <a:ea typeface="+mn-ea"/>
              </a:rPr>
              <a:t>차 적화에서 가장 많았으나 </a:t>
            </a:r>
            <a:r>
              <a:rPr lang="ko-KR" altLang="en-US" dirty="0" smtClean="0">
                <a:latin typeface="+mn-ea"/>
                <a:ea typeface="+mn-ea"/>
              </a:rPr>
              <a:t>풋고추 비율이 </a:t>
            </a:r>
            <a:r>
              <a:rPr lang="en-US" altLang="ko-KR" dirty="0" smtClean="0">
                <a:latin typeface="+mn-ea"/>
                <a:ea typeface="+mn-ea"/>
              </a:rPr>
              <a:t>53%</a:t>
            </a:r>
            <a:r>
              <a:rPr lang="ko-KR" altLang="en-US" dirty="0" smtClean="0">
                <a:latin typeface="+mn-ea"/>
                <a:ea typeface="+mn-ea"/>
              </a:rPr>
              <a:t>정도로 많게 나타나서 </a:t>
            </a:r>
            <a:r>
              <a:rPr lang="ko-KR" altLang="en-US" b="1" dirty="0" err="1" smtClean="0">
                <a:solidFill>
                  <a:srgbClr val="C00000"/>
                </a:solidFill>
                <a:latin typeface="+mn-ea"/>
                <a:ea typeface="+mn-ea"/>
              </a:rPr>
              <a:t>홍고추</a:t>
            </a:r>
            <a:r>
              <a:rPr lang="ko-KR" altLang="en-US" b="1" dirty="0" smtClean="0">
                <a:solidFill>
                  <a:srgbClr val="0000FF"/>
                </a:solidFill>
                <a:latin typeface="+mn-ea"/>
                <a:ea typeface="+mn-ea"/>
              </a:rPr>
              <a:t> 비율을 높이기 위해서는 작기를 앞당겨야 할 것으로 판단되었다</a:t>
            </a:r>
            <a:r>
              <a:rPr lang="en-US" altLang="ko-KR" b="1" dirty="0" smtClean="0">
                <a:latin typeface="+mn-ea"/>
                <a:ea typeface="+mn-ea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dirty="0" smtClean="0">
                <a:latin typeface="+mn-ea"/>
                <a:ea typeface="+mn-ea"/>
              </a:rPr>
              <a:t>탄저병은 </a:t>
            </a:r>
            <a:r>
              <a:rPr lang="ko-KR" altLang="en-US" dirty="0">
                <a:latin typeface="+mn-ea"/>
                <a:ea typeface="+mn-ea"/>
              </a:rPr>
              <a:t>발생비율이 </a:t>
            </a:r>
            <a:r>
              <a:rPr lang="ko-KR" altLang="en-US" dirty="0" smtClean="0">
                <a:latin typeface="+mn-ea"/>
                <a:ea typeface="+mn-ea"/>
              </a:rPr>
              <a:t>적게 나타났는데</a:t>
            </a:r>
            <a:r>
              <a:rPr lang="en-US" altLang="ko-KR" dirty="0" smtClean="0">
                <a:latin typeface="+mn-ea"/>
                <a:ea typeface="+mn-ea"/>
              </a:rPr>
              <a:t>, </a:t>
            </a:r>
            <a:r>
              <a:rPr lang="ko-KR" altLang="en-US" dirty="0">
                <a:latin typeface="+mn-ea"/>
                <a:ea typeface="+mn-ea"/>
              </a:rPr>
              <a:t>탄저병 경감을 </a:t>
            </a:r>
            <a:r>
              <a:rPr lang="ko-KR" altLang="en-US" dirty="0" smtClean="0">
                <a:latin typeface="+mn-ea"/>
                <a:ea typeface="+mn-ea"/>
              </a:rPr>
              <a:t>위한 방충망 설치와 적화로 인한 </a:t>
            </a:r>
            <a:r>
              <a:rPr lang="ko-KR" altLang="en-US" dirty="0" err="1" smtClean="0">
                <a:latin typeface="+mn-ea"/>
                <a:ea typeface="+mn-ea"/>
              </a:rPr>
              <a:t>착과절위가</a:t>
            </a:r>
            <a:r>
              <a:rPr lang="ko-KR" altLang="en-US" dirty="0" smtClean="0">
                <a:latin typeface="+mn-ea"/>
                <a:ea typeface="+mn-ea"/>
              </a:rPr>
              <a:t> 높아진 점으로 탄저병 발생이 적은 것으로 생각되었다</a:t>
            </a:r>
            <a:r>
              <a:rPr lang="en-US" altLang="ko-KR" dirty="0" smtClean="0">
                <a:latin typeface="+mn-ea"/>
                <a:ea typeface="+mn-ea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ko-KR" altLang="en-US" dirty="0" smtClean="0">
                <a:latin typeface="+mn-ea"/>
                <a:ea typeface="+mn-ea"/>
              </a:rPr>
              <a:t>따라서 </a:t>
            </a:r>
            <a:r>
              <a:rPr lang="ko-KR" altLang="en-US" dirty="0" err="1">
                <a:latin typeface="+mn-ea"/>
                <a:ea typeface="+mn-ea"/>
              </a:rPr>
              <a:t>유기농</a:t>
            </a:r>
            <a:r>
              <a:rPr lang="ko-KR" altLang="en-US" dirty="0">
                <a:latin typeface="+mn-ea"/>
                <a:ea typeface="+mn-ea"/>
              </a:rPr>
              <a:t> 재배에 의한 고추의 </a:t>
            </a:r>
            <a:r>
              <a:rPr lang="ko-KR" altLang="en-US" dirty="0" smtClean="0">
                <a:latin typeface="+mn-ea"/>
                <a:ea typeface="+mn-ea"/>
              </a:rPr>
              <a:t>안전생산</a:t>
            </a:r>
            <a:r>
              <a:rPr lang="en-US" altLang="ko-KR" dirty="0" smtClean="0">
                <a:latin typeface="+mn-ea"/>
                <a:ea typeface="+mn-ea"/>
              </a:rPr>
              <a:t>, </a:t>
            </a:r>
            <a:r>
              <a:rPr lang="ko-KR" altLang="en-US" dirty="0" smtClean="0">
                <a:latin typeface="+mn-ea"/>
                <a:ea typeface="+mn-ea"/>
              </a:rPr>
              <a:t>수량증가는 </a:t>
            </a:r>
            <a:r>
              <a:rPr lang="ko-KR" altLang="en-US" dirty="0">
                <a:latin typeface="+mn-ea"/>
                <a:ea typeface="+mn-ea"/>
              </a:rPr>
              <a:t>물론</a:t>
            </a:r>
            <a:r>
              <a:rPr lang="en-US" altLang="ko-KR" dirty="0">
                <a:latin typeface="+mn-ea"/>
                <a:ea typeface="+mn-ea"/>
              </a:rPr>
              <a:t>, </a:t>
            </a:r>
            <a:r>
              <a:rPr lang="ko-KR" altLang="en-US" dirty="0" err="1" smtClean="0">
                <a:latin typeface="+mn-ea"/>
                <a:ea typeface="+mn-ea"/>
              </a:rPr>
              <a:t>일시수확에</a:t>
            </a:r>
            <a:r>
              <a:rPr lang="ko-KR" altLang="en-US" dirty="0" smtClean="0">
                <a:latin typeface="+mn-ea"/>
                <a:ea typeface="+mn-ea"/>
              </a:rPr>
              <a:t> </a:t>
            </a:r>
            <a:r>
              <a:rPr lang="ko-KR" altLang="en-US" dirty="0">
                <a:latin typeface="+mn-ea"/>
                <a:ea typeface="+mn-ea"/>
              </a:rPr>
              <a:t>의한 비용절감의 가능성을 보였다</a:t>
            </a:r>
            <a:r>
              <a:rPr lang="en-US" altLang="ko-KR" dirty="0">
                <a:latin typeface="+mn-ea"/>
                <a:ea typeface="+mn-ea"/>
              </a:rPr>
              <a:t>. </a:t>
            </a:r>
            <a:r>
              <a:rPr lang="ko-KR" altLang="en-US" dirty="0">
                <a:latin typeface="+mn-ea"/>
                <a:ea typeface="+mn-ea"/>
              </a:rPr>
              <a:t>앞으로 </a:t>
            </a:r>
            <a:r>
              <a:rPr lang="ko-KR" altLang="en-US" dirty="0" smtClean="0">
                <a:latin typeface="+mn-ea"/>
                <a:ea typeface="+mn-ea"/>
              </a:rPr>
              <a:t>증수된 </a:t>
            </a:r>
            <a:r>
              <a:rPr lang="ko-KR" altLang="en-US" dirty="0">
                <a:latin typeface="+mn-ea"/>
                <a:ea typeface="+mn-ea"/>
              </a:rPr>
              <a:t>풋고추 수량을 </a:t>
            </a:r>
            <a:r>
              <a:rPr lang="ko-KR" altLang="en-US" dirty="0" err="1">
                <a:latin typeface="+mn-ea"/>
                <a:ea typeface="+mn-ea"/>
              </a:rPr>
              <a:t>홍고추</a:t>
            </a:r>
            <a:r>
              <a:rPr lang="ko-KR" altLang="en-US" dirty="0">
                <a:latin typeface="+mn-ea"/>
                <a:ea typeface="+mn-ea"/>
              </a:rPr>
              <a:t> </a:t>
            </a:r>
            <a:r>
              <a:rPr lang="ko-KR" altLang="en-US" dirty="0" err="1" smtClean="0">
                <a:latin typeface="+mn-ea"/>
                <a:ea typeface="+mn-ea"/>
              </a:rPr>
              <a:t>증수량으로</a:t>
            </a:r>
            <a:r>
              <a:rPr lang="ko-KR" altLang="en-US" dirty="0" smtClean="0">
                <a:latin typeface="+mn-ea"/>
                <a:ea typeface="+mn-ea"/>
              </a:rPr>
              <a:t> </a:t>
            </a:r>
            <a:r>
              <a:rPr lang="ko-KR" altLang="en-US" dirty="0">
                <a:latin typeface="+mn-ea"/>
                <a:ea typeface="+mn-ea"/>
              </a:rPr>
              <a:t>만드는 연구와 방제가 높은 유기농자재의 개발이 필요하다고 생각되었다</a:t>
            </a:r>
            <a:r>
              <a:rPr lang="en-US" altLang="ko-KR" dirty="0" smtClean="0"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768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404664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srgbClr val="FFFF00"/>
                </a:solidFill>
                <a:latin typeface="맑은 고딕"/>
                <a:ea typeface="맑은 고딕"/>
              </a:rPr>
              <a:t>2. </a:t>
            </a:r>
            <a:r>
              <a:rPr kumimoji="0" lang="ko-KR" altLang="en-US" sz="2400" b="1" dirty="0">
                <a:solidFill>
                  <a:srgbClr val="FFFF00"/>
                </a:solidFill>
                <a:latin typeface="맑은 고딕"/>
                <a:ea typeface="맑은 고딕"/>
              </a:rPr>
              <a:t>고추 적화</a:t>
            </a:r>
            <a:r>
              <a:rPr kumimoji="0" lang="en-US" altLang="ko-KR" sz="2400" b="1" dirty="0">
                <a:solidFill>
                  <a:srgbClr val="FFFF00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400" b="1" dirty="0">
                <a:solidFill>
                  <a:srgbClr val="FFFF00"/>
                </a:solidFill>
                <a:latin typeface="맑은 고딕"/>
                <a:ea typeface="맑은 고딕"/>
              </a:rPr>
              <a:t>摘花</a:t>
            </a:r>
            <a:r>
              <a:rPr kumimoji="0" lang="en-US" altLang="ko-KR" sz="2400" b="1" dirty="0">
                <a:solidFill>
                  <a:srgbClr val="FFFF00"/>
                </a:solidFill>
                <a:latin typeface="맑은 고딕"/>
                <a:ea typeface="맑은 고딕"/>
              </a:rPr>
              <a:t>)</a:t>
            </a:r>
            <a:r>
              <a:rPr kumimoji="0" lang="ko-KR" altLang="en-US" sz="2400" b="1" dirty="0">
                <a:solidFill>
                  <a:srgbClr val="FFFF00"/>
                </a:solidFill>
                <a:latin typeface="맑은 고딕"/>
                <a:ea typeface="맑은 고딕"/>
              </a:rPr>
              <a:t>에 의한 </a:t>
            </a:r>
            <a:r>
              <a:rPr kumimoji="0" lang="ko-KR" altLang="en-US" sz="2400" b="1" dirty="0" err="1">
                <a:solidFill>
                  <a:srgbClr val="FFFF00"/>
                </a:solidFill>
                <a:latin typeface="맑은 고딕"/>
                <a:ea typeface="맑은 고딕"/>
              </a:rPr>
              <a:t>일시수확</a:t>
            </a:r>
            <a:r>
              <a:rPr kumimoji="0" lang="ko-KR" altLang="en-US" sz="2400" b="1" dirty="0">
                <a:solidFill>
                  <a:srgbClr val="FFFF00"/>
                </a:solidFill>
                <a:latin typeface="맑은 고딕"/>
                <a:ea typeface="맑은 고딕"/>
              </a:rPr>
              <a:t> 및 다수확 기술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52288" y="854417"/>
            <a:ext cx="864019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□ 연구 배경</a:t>
            </a:r>
            <a:endParaRPr kumimoji="0"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○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최근 안전성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기능성 문제로 유기농산물의 수요가 급증하나 시설과 기술부족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○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유기농재배의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필수조건인 진딧물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담배나방 등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고온성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해충방제가 절실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○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유기농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고추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비가림재배기술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확립을 위한 현장 요구도 증가로 과제추진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□ 주요 연구성과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○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고추재배 시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일시수확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기술개발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-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고추 </a:t>
            </a:r>
            <a:r>
              <a:rPr kumimoji="0" lang="ko-KR" altLang="en-US" b="1" dirty="0" err="1">
                <a:solidFill>
                  <a:srgbClr val="0000FF"/>
                </a:solidFill>
                <a:latin typeface="맑은 고딕"/>
                <a:ea typeface="맑은 고딕"/>
              </a:rPr>
              <a:t>일시수확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에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의한 노동력 절감은 물론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 err="1">
                <a:solidFill>
                  <a:srgbClr val="0000FF"/>
                </a:solidFill>
                <a:latin typeface="맑은 고딕"/>
                <a:ea typeface="맑은 고딕"/>
              </a:rPr>
              <a:t>홍고추</a:t>
            </a:r>
            <a:r>
              <a:rPr kumimoji="0"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 수확량 </a:t>
            </a:r>
            <a:r>
              <a:rPr kumimoji="0"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1.8</a:t>
            </a:r>
            <a:r>
              <a:rPr kumimoji="0"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배 증수효과 기대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-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고추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비가림재배시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4-5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차례 수확의 관행을 </a:t>
            </a:r>
            <a:r>
              <a:rPr kumimoji="0"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1</a:t>
            </a:r>
            <a:r>
              <a:rPr kumimoji="0"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회 수확으로 경감 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: (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관행 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4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회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→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개   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 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선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) 1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회 수확으로 경영비 절감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○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고추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비가림재배시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4-5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차례 수확을 위한 노동강도가 심하고 경영비과다로 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  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국제경쟁력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약화됨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○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따라서 개화생리를 이용한 적화효과를 구명하고자 대조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1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차분지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2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차분지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3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차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 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분지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4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차분지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5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차분지를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적화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참고 유사어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적심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)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처리한 결과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4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차분지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적화하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  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 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여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일시수확하면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경영비 절감은 물론</a:t>
            </a:r>
            <a:r>
              <a:rPr kumimoji="0"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 err="1">
                <a:solidFill>
                  <a:srgbClr val="0000FF"/>
                </a:solidFill>
                <a:latin typeface="맑은 고딕"/>
                <a:ea typeface="맑은 고딕"/>
              </a:rPr>
              <a:t>홍고추수량이</a:t>
            </a:r>
            <a:r>
              <a:rPr kumimoji="0"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1.8</a:t>
            </a:r>
            <a:r>
              <a:rPr kumimoji="0"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배 이상의 수확증가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됨</a:t>
            </a:r>
          </a:p>
        </p:txBody>
      </p:sp>
    </p:spTree>
    <p:extLst>
      <p:ext uri="{BB962C8B-B14F-4D97-AF65-F5344CB8AC3E}">
        <p14:creationId xmlns:p14="http://schemas.microsoft.com/office/powerpoint/2010/main" val="8790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404664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b="1" dirty="0">
                <a:solidFill>
                  <a:srgbClr val="FFFF00"/>
                </a:solidFill>
                <a:latin typeface="맑은 고딕"/>
                <a:ea typeface="맑은 고딕"/>
              </a:rPr>
              <a:t>제목</a:t>
            </a:r>
            <a:r>
              <a:rPr kumimoji="0" lang="en-US" altLang="ko-KR" sz="2000" b="1" dirty="0">
                <a:solidFill>
                  <a:srgbClr val="FFFF00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000" dirty="0">
                <a:solidFill>
                  <a:srgbClr val="FFFF00"/>
                </a:solidFill>
                <a:latin typeface="맑은 고딕"/>
                <a:ea typeface="맑은 고딕"/>
              </a:rPr>
              <a:t>고추 적화</a:t>
            </a:r>
            <a:r>
              <a:rPr kumimoji="0" lang="en-US" altLang="ko-KR" sz="2000" dirty="0">
                <a:solidFill>
                  <a:srgbClr val="FFFF00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000" dirty="0">
                <a:solidFill>
                  <a:srgbClr val="FFFF00"/>
                </a:solidFill>
                <a:latin typeface="맑은 고딕"/>
                <a:ea typeface="맑은 고딕"/>
              </a:rPr>
              <a:t>摘花</a:t>
            </a:r>
            <a:r>
              <a:rPr kumimoji="0" lang="en-US" altLang="ko-KR" sz="2000" dirty="0">
                <a:solidFill>
                  <a:srgbClr val="FFFF00"/>
                </a:solidFill>
                <a:latin typeface="맑은 고딕"/>
                <a:ea typeface="맑은 고딕"/>
              </a:rPr>
              <a:t>)</a:t>
            </a:r>
            <a:r>
              <a:rPr kumimoji="0" lang="ko-KR" altLang="en-US" sz="2000" dirty="0">
                <a:solidFill>
                  <a:srgbClr val="FFFF00"/>
                </a:solidFill>
                <a:latin typeface="맑은 고딕"/>
                <a:ea typeface="맑은 고딕"/>
              </a:rPr>
              <a:t>에 의한 </a:t>
            </a:r>
            <a:r>
              <a:rPr kumimoji="0" lang="ko-KR" altLang="en-US" sz="2000" dirty="0" err="1">
                <a:solidFill>
                  <a:srgbClr val="FFFF00"/>
                </a:solidFill>
                <a:latin typeface="맑은 고딕"/>
                <a:ea typeface="맑은 고딕"/>
              </a:rPr>
              <a:t>일시수확</a:t>
            </a:r>
            <a:r>
              <a:rPr kumimoji="0" lang="ko-KR" altLang="en-US" sz="2000" dirty="0">
                <a:solidFill>
                  <a:srgbClr val="FFFF00"/>
                </a:solidFill>
                <a:latin typeface="맑은 고딕"/>
                <a:ea typeface="맑은 고딕"/>
              </a:rPr>
              <a:t> 및 다수확 기술</a:t>
            </a: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992166"/>
              </p:ext>
            </p:extLst>
          </p:nvPr>
        </p:nvGraphicFramePr>
        <p:xfrm>
          <a:off x="251520" y="1268760"/>
          <a:ext cx="8424168" cy="3041303"/>
        </p:xfrm>
        <a:graphic>
          <a:graphicData uri="http://schemas.openxmlformats.org/drawingml/2006/table">
            <a:tbl>
              <a:tblPr/>
              <a:tblGrid>
                <a:gridCol w="2574839"/>
                <a:gridCol w="423178"/>
                <a:gridCol w="2525937"/>
                <a:gridCol w="452710"/>
                <a:gridCol w="2447504"/>
              </a:tblGrid>
              <a:tr h="249281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⇨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⇨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849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대조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차분지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적화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4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차분지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적화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171" name="_x154438240" descr="EMB0000034011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9144"/>
            <a:ext cx="2607595" cy="207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_x156293512" descr="EMB0000034011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300" y="1569145"/>
            <a:ext cx="2502763" cy="207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_x154015200" descr="EMB0000034011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467" y="1550095"/>
            <a:ext cx="2597221" cy="20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76375" y="2952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ko-KR" altLang="ko-KR" sz="1000" smtClean="0">
                <a:solidFill>
                  <a:srgbClr val="000000"/>
                </a:solidFill>
                <a:latin typeface="Arial"/>
                <a:ea typeface="한컴바탕" pitchFamily="18" charset="2"/>
                <a:cs typeface="한컴바탕" pitchFamily="18" charset="2"/>
              </a:rPr>
              <a:t> </a:t>
            </a:r>
            <a:r>
              <a:rPr lang="ko-KR" altLang="ko-KR" sz="1000" smtClean="0">
                <a:solidFill>
                  <a:srgbClr val="000000"/>
                </a:solidFill>
                <a:latin typeface="한컴바탕" pitchFamily="18" charset="2"/>
                <a:ea typeface="한컴바탕" pitchFamily="18" charset="2"/>
                <a:cs typeface="한컴바탕" pitchFamily="18" charset="2"/>
              </a:rPr>
              <a:t> </a:t>
            </a:r>
            <a:endParaRPr lang="ko-KR" altLang="ko-KR" smtClean="0">
              <a:solidFill>
                <a:prstClr val="black"/>
              </a:solidFill>
              <a:cs typeface="굴림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4499828"/>
            <a:ext cx="386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그림 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1)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고추 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적화 </a:t>
            </a:r>
            <a:r>
              <a:rPr kumimoji="0" lang="ko-KR" altLang="en-US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처리별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과실비교</a:t>
            </a:r>
          </a:p>
        </p:txBody>
      </p:sp>
    </p:spTree>
    <p:extLst>
      <p:ext uri="{BB962C8B-B14F-4D97-AF65-F5344CB8AC3E}">
        <p14:creationId xmlns:p14="http://schemas.microsoft.com/office/powerpoint/2010/main" val="23587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908720"/>
            <a:ext cx="8382423" cy="5216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○ </a:t>
            </a:r>
            <a:r>
              <a:rPr lang="ko-KR" altLang="en-US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인생의 본질적 </a:t>
            </a:r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조망 </a:t>
            </a:r>
            <a:endParaRPr lang="en-US" altLang="ko-KR" sz="2400" b="1" dirty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 marL="342900" indent="-342900">
              <a:lnSpc>
                <a:spcPct val="150000"/>
              </a:lnSpc>
              <a:buFontTx/>
              <a:buAutoNum type="arabicParenR"/>
            </a:pP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행복 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건강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환경 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공공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개인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지구적 환경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) →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행복지수 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삶의 질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자아실현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</a:p>
          <a:p>
            <a:pPr marL="342900" indent="-342900"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    :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건강과 환경 그리고 유기농업의 관계</a:t>
            </a:r>
          </a:p>
          <a:p>
            <a:pPr>
              <a:lnSpc>
                <a:spcPct val="150000"/>
              </a:lnSpc>
            </a:pPr>
            <a:endParaRPr lang="en-US" altLang="ko-KR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2)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진리 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전문화 → 과학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철학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경제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경영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정치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사회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문화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등 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→ 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    </a:t>
            </a:r>
            <a:r>
              <a:rPr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통섭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소통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) →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자연과의 조화  ★ 유기농업 식품생산</a:t>
            </a:r>
            <a:endParaRPr lang="en-US" altLang="ko-KR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   </a:t>
            </a:r>
            <a:r>
              <a:rPr lang="en-US" altLang="ko-KR" b="1" dirty="0">
                <a:solidFill>
                  <a:srgbClr val="FF00FF"/>
                </a:solidFill>
                <a:latin typeface="맑은 고딕"/>
                <a:ea typeface="맑은 고딕"/>
              </a:rPr>
              <a:t>☞ </a:t>
            </a:r>
            <a:r>
              <a:rPr lang="ko-KR" altLang="en-US" b="1" dirty="0">
                <a:solidFill>
                  <a:srgbClr val="FF00FF"/>
                </a:solidFill>
                <a:latin typeface="맑은 고딕"/>
                <a:ea typeface="맑은 고딕"/>
              </a:rPr>
              <a:t>거룩한 일 </a:t>
            </a:r>
            <a:r>
              <a:rPr lang="en-US" altLang="ko-KR" b="1" dirty="0">
                <a:solidFill>
                  <a:srgbClr val="FF00FF"/>
                </a:solidFill>
                <a:latin typeface="맑은 고딕"/>
                <a:ea typeface="맑은 고딕"/>
              </a:rPr>
              <a:t>→ </a:t>
            </a:r>
            <a:r>
              <a:rPr lang="ko-KR" altLang="en-US" b="1" dirty="0">
                <a:solidFill>
                  <a:srgbClr val="FF00FF"/>
                </a:solidFill>
                <a:latin typeface="맑은 고딕"/>
                <a:ea typeface="맑은 고딕"/>
              </a:rPr>
              <a:t>모두 행복</a:t>
            </a:r>
            <a:r>
              <a:rPr lang="en-US" altLang="ko-KR" b="1" dirty="0">
                <a:solidFill>
                  <a:srgbClr val="FF00FF"/>
                </a:solidFill>
                <a:latin typeface="맑은 고딕"/>
                <a:ea typeface="맑은 고딕"/>
              </a:rPr>
              <a:t>   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☞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행복을 쫓아가면 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→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한 명도 찾지 못함</a:t>
            </a:r>
          </a:p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  </a:t>
            </a:r>
            <a:endParaRPr lang="en-US" altLang="ko-KR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농업의 소통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? →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농학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원예학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기계학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전자공학 등 첨단과학 소통 → </a:t>
            </a:r>
            <a:endParaRPr lang="en-US" altLang="ko-KR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  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집단 지식의 소통 →  농업지식 </a:t>
            </a:r>
            <a:r>
              <a:rPr lang="ko-KR" altLang="en-US" b="1" dirty="0" err="1">
                <a:solidFill>
                  <a:prstClr val="black"/>
                </a:solidFill>
                <a:latin typeface="맑은 고딕"/>
                <a:ea typeface="맑은 고딕"/>
              </a:rPr>
              <a:t>연결망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전문화가 소통되어야</a:t>
            </a:r>
            <a:endParaRPr lang="en-US" altLang="ko-KR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우리는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소통의 현주소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? :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지식교환의 기본인 대화 → 우리는 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    </a:t>
            </a:r>
            <a:r>
              <a:rPr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대화가 아닌 </a:t>
            </a:r>
            <a:r>
              <a:rPr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lang="ko-KR" altLang="en-US" b="1" dirty="0">
                <a:solidFill>
                  <a:srgbClr val="FF0000"/>
                </a:solidFill>
                <a:latin typeface="맑은 고딕"/>
                <a:ea typeface="맑은 고딕"/>
              </a:rPr>
              <a:t>다툼</a:t>
            </a:r>
            <a:r>
              <a:rPr lang="en-US" altLang="ko-KR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?</a:t>
            </a:r>
            <a:r>
              <a:rPr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) </a:t>
            </a:r>
            <a:r>
              <a:rPr lang="en-US" altLang="ko-KR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※ </a:t>
            </a:r>
            <a:r>
              <a:rPr lang="ko-KR" altLang="en-US" b="1" dirty="0" err="1" smtClean="0">
                <a:solidFill>
                  <a:srgbClr val="3333FF"/>
                </a:solidFill>
                <a:latin typeface="맑은 고딕"/>
                <a:ea typeface="맑은 고딕"/>
              </a:rPr>
              <a:t>화이부동</a:t>
            </a:r>
            <a:r>
              <a:rPr lang="en-US" altLang="ko-KR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(</a:t>
            </a:r>
            <a:r>
              <a:rPr lang="ko-KR" altLang="en-US" b="1" dirty="0" err="1" smtClean="0">
                <a:solidFill>
                  <a:srgbClr val="3333FF"/>
                </a:solidFill>
                <a:latin typeface="맑은 고딕"/>
                <a:ea typeface="맑은 고딕"/>
              </a:rPr>
              <a:t>和而不同</a:t>
            </a:r>
            <a:r>
              <a:rPr lang="en-US" altLang="ko-KR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)</a:t>
            </a:r>
            <a:endParaRPr lang="ko-KR" altLang="en-US" b="1" dirty="0">
              <a:solidFill>
                <a:srgbClr val="3333FF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53731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404664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b="1" dirty="0">
                <a:solidFill>
                  <a:srgbClr val="FFFF00"/>
                </a:solidFill>
                <a:latin typeface="맑은 고딕"/>
                <a:ea typeface="맑은 고딕"/>
              </a:rPr>
              <a:t>제목</a:t>
            </a:r>
            <a:r>
              <a:rPr kumimoji="0" lang="en-US" altLang="ko-KR" sz="2000" b="1" dirty="0">
                <a:solidFill>
                  <a:srgbClr val="FFFF00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000" dirty="0">
                <a:solidFill>
                  <a:srgbClr val="FFFF00"/>
                </a:solidFill>
                <a:latin typeface="맑은 고딕"/>
                <a:ea typeface="맑은 고딕"/>
              </a:rPr>
              <a:t>고추 적화</a:t>
            </a:r>
            <a:r>
              <a:rPr kumimoji="0" lang="en-US" altLang="ko-KR" sz="2000" dirty="0">
                <a:solidFill>
                  <a:srgbClr val="FFFF00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000" dirty="0">
                <a:solidFill>
                  <a:srgbClr val="FFFF00"/>
                </a:solidFill>
                <a:latin typeface="맑은 고딕"/>
                <a:ea typeface="맑은 고딕"/>
              </a:rPr>
              <a:t>摘花</a:t>
            </a:r>
            <a:r>
              <a:rPr kumimoji="0" lang="en-US" altLang="ko-KR" sz="2000" dirty="0">
                <a:solidFill>
                  <a:srgbClr val="FFFF00"/>
                </a:solidFill>
                <a:latin typeface="맑은 고딕"/>
                <a:ea typeface="맑은 고딕"/>
              </a:rPr>
              <a:t>)</a:t>
            </a:r>
            <a:r>
              <a:rPr kumimoji="0" lang="ko-KR" altLang="en-US" sz="2000" dirty="0">
                <a:solidFill>
                  <a:srgbClr val="FFFF00"/>
                </a:solidFill>
                <a:latin typeface="맑은 고딕"/>
                <a:ea typeface="맑은 고딕"/>
              </a:rPr>
              <a:t>에 의한 </a:t>
            </a:r>
            <a:r>
              <a:rPr kumimoji="0" lang="ko-KR" altLang="en-US" sz="2000" dirty="0" err="1">
                <a:solidFill>
                  <a:srgbClr val="FFFF00"/>
                </a:solidFill>
                <a:latin typeface="맑은 고딕"/>
                <a:ea typeface="맑은 고딕"/>
              </a:rPr>
              <a:t>일시수확</a:t>
            </a:r>
            <a:r>
              <a:rPr kumimoji="0" lang="ko-KR" altLang="en-US" sz="2000" dirty="0">
                <a:solidFill>
                  <a:srgbClr val="FFFF00"/>
                </a:solidFill>
                <a:latin typeface="맑은 고딕"/>
                <a:ea typeface="맑은 고딕"/>
              </a:rPr>
              <a:t> 및 다수확 기술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76375" y="2952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ko-KR" altLang="ko-KR" sz="1000" smtClean="0">
                <a:solidFill>
                  <a:srgbClr val="000000"/>
                </a:solidFill>
                <a:latin typeface="Arial"/>
                <a:ea typeface="한컴바탕" pitchFamily="18" charset="2"/>
                <a:cs typeface="한컴바탕" pitchFamily="18" charset="2"/>
              </a:rPr>
              <a:t> </a:t>
            </a:r>
            <a:r>
              <a:rPr lang="ko-KR" altLang="ko-KR" sz="1000" smtClean="0">
                <a:solidFill>
                  <a:srgbClr val="000000"/>
                </a:solidFill>
                <a:latin typeface="한컴바탕" pitchFamily="18" charset="2"/>
                <a:ea typeface="한컴바탕" pitchFamily="18" charset="2"/>
                <a:cs typeface="한컴바탕" pitchFamily="18" charset="2"/>
              </a:rPr>
              <a:t> </a:t>
            </a:r>
            <a:endParaRPr lang="ko-KR" altLang="ko-KR" smtClean="0">
              <a:solidFill>
                <a:prstClr val="black"/>
              </a:solidFill>
              <a:cs typeface="굴림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6093296"/>
            <a:ext cx="434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그림</a:t>
            </a: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)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고추 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개화생리를 이용한 수량관계</a:t>
            </a:r>
            <a:endParaRPr kumimoji="0"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77764" y="1315021"/>
            <a:ext cx="8578450" cy="5095924"/>
            <a:chOff x="177764" y="1315021"/>
            <a:chExt cx="8578450" cy="5095924"/>
          </a:xfrm>
        </p:grpSpPr>
        <p:pic>
          <p:nvPicPr>
            <p:cNvPr id="7169" name="_x154015200" descr="EMB00000340113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764" y="1315021"/>
              <a:ext cx="4852665" cy="4634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195744" y="1341923"/>
              <a:ext cx="1104448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dirty="0" smtClean="0">
                  <a:solidFill>
                    <a:srgbClr val="FF00FF"/>
                  </a:solidFill>
                </a:rPr>
                <a:t>10-512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dirty="0" smtClean="0">
                  <a:solidFill>
                    <a:srgbClr val="FF00FF"/>
                  </a:solidFill>
                </a:rPr>
                <a:t>9-256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b="1" dirty="0" smtClean="0">
                  <a:solidFill>
                    <a:srgbClr val="0000FF"/>
                  </a:solidFill>
                </a:rPr>
                <a:t>8-128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b="1" dirty="0" smtClean="0">
                  <a:solidFill>
                    <a:srgbClr val="0000FF"/>
                  </a:solidFill>
                </a:rPr>
                <a:t>7-64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b="1" dirty="0" smtClean="0">
                  <a:solidFill>
                    <a:srgbClr val="0000FF"/>
                  </a:solidFill>
                </a:rPr>
                <a:t>6-32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b="1" dirty="0" smtClean="0">
                  <a:solidFill>
                    <a:srgbClr val="0000FF"/>
                  </a:solidFill>
                </a:rPr>
                <a:t>5-16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b="1" dirty="0" smtClean="0"/>
                <a:t>4-8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b="1" dirty="0" smtClean="0"/>
                <a:t>3-4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b="1" dirty="0" smtClean="0"/>
                <a:t>2-2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b="1" dirty="0" smtClean="0"/>
                <a:t>1-1</a:t>
              </a:r>
              <a:endParaRPr lang="ko-KR" altLang="en-US" b="1" dirty="0"/>
            </a:p>
          </p:txBody>
        </p:sp>
        <p:sp>
          <p:nvSpPr>
            <p:cNvPr id="10" name="오른쪽 중괄호 9"/>
            <p:cNvSpPr/>
            <p:nvPr/>
          </p:nvSpPr>
          <p:spPr>
            <a:xfrm>
              <a:off x="6300192" y="4005064"/>
              <a:ext cx="432047" cy="136815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오른쪽 중괄호 10"/>
            <p:cNvSpPr/>
            <p:nvPr/>
          </p:nvSpPr>
          <p:spPr>
            <a:xfrm>
              <a:off x="6300192" y="2420888"/>
              <a:ext cx="432048" cy="136815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오른쪽 중괄호 11"/>
            <p:cNvSpPr/>
            <p:nvPr/>
          </p:nvSpPr>
          <p:spPr>
            <a:xfrm>
              <a:off x="6300191" y="1556792"/>
              <a:ext cx="432047" cy="57606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04248" y="4509120"/>
              <a:ext cx="738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0000"/>
                  </a:solidFill>
                </a:rPr>
                <a:t>15</a:t>
              </a:r>
              <a:r>
                <a:rPr lang="ko-KR" altLang="en-US" b="1" dirty="0" smtClean="0">
                  <a:solidFill>
                    <a:srgbClr val="FF0000"/>
                  </a:solidFill>
                </a:rPr>
                <a:t>개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04248" y="2915652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0000FF"/>
                  </a:solidFill>
                </a:rPr>
                <a:t>240</a:t>
              </a:r>
              <a:endParaRPr lang="ko-KR" alt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04248" y="1628800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srgbClr val="FF00FF"/>
                  </a:solidFill>
                </a:rPr>
                <a:t>770</a:t>
              </a:r>
              <a:endParaRPr lang="ko-KR" altLang="en-US" dirty="0">
                <a:solidFill>
                  <a:srgbClr val="FF00FF"/>
                </a:solidFill>
              </a:endParaRPr>
            </a:p>
          </p:txBody>
        </p:sp>
        <p:sp>
          <p:nvSpPr>
            <p:cNvPr id="15" name="오른쪽 중괄호 14"/>
            <p:cNvSpPr/>
            <p:nvPr/>
          </p:nvSpPr>
          <p:spPr>
            <a:xfrm>
              <a:off x="7388062" y="1998132"/>
              <a:ext cx="712330" cy="17189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72400" y="2636912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511</a:t>
              </a:r>
              <a:endParaRPr lang="ko-KR" altLang="en-US" b="1" dirty="0"/>
            </a:p>
          </p:txBody>
        </p:sp>
        <p:sp>
          <p:nvSpPr>
            <p:cNvPr id="21" name="오른쪽 화살표 20"/>
            <p:cNvSpPr/>
            <p:nvPr/>
          </p:nvSpPr>
          <p:spPr>
            <a:xfrm>
              <a:off x="5076056" y="3861048"/>
              <a:ext cx="2520280" cy="720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오른쪽 화살표 24"/>
            <p:cNvSpPr/>
            <p:nvPr/>
          </p:nvSpPr>
          <p:spPr>
            <a:xfrm>
              <a:off x="5076056" y="2204864"/>
              <a:ext cx="2520280" cy="720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76056" y="5949280"/>
              <a:ext cx="3312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 smtClean="0">
                  <a:solidFill>
                    <a:srgbClr val="0000FF"/>
                  </a:solidFill>
                </a:rPr>
                <a:t>과실수 </a:t>
              </a:r>
              <a:r>
                <a:rPr lang="en-US" altLang="ko-KR" sz="2400" b="1" dirty="0" smtClean="0">
                  <a:solidFill>
                    <a:srgbClr val="0000FF"/>
                  </a:solidFill>
                </a:rPr>
                <a:t>?  </a:t>
              </a:r>
              <a:r>
                <a:rPr lang="en-US" altLang="ko-KR" sz="2400" b="1" dirty="0" smtClean="0">
                  <a:solidFill>
                    <a:srgbClr val="FF00FF"/>
                  </a:solidFill>
                </a:rPr>
                <a:t>2</a:t>
              </a:r>
              <a:r>
                <a:rPr lang="en-US" altLang="ko-KR" sz="2400" b="1" baseline="30000" dirty="0" smtClean="0">
                  <a:solidFill>
                    <a:srgbClr val="FF00FF"/>
                  </a:solidFill>
                </a:rPr>
                <a:t>n</a:t>
              </a:r>
              <a:r>
                <a:rPr lang="en-US" altLang="ko-KR" sz="2400" b="1" dirty="0" smtClean="0">
                  <a:solidFill>
                    <a:srgbClr val="FF00FF"/>
                  </a:solidFill>
                </a:rPr>
                <a:t> – 1 = ???</a:t>
              </a:r>
              <a:endParaRPr lang="ko-KR" altLang="en-US" sz="2400" b="1" dirty="0">
                <a:solidFill>
                  <a:srgbClr val="FF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66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 smtClean="0"/>
              <a:t>연구수행 내용</a:t>
            </a:r>
            <a:endParaRPr lang="ko-KR" altLang="en-US" sz="3200" dirty="0"/>
          </a:p>
        </p:txBody>
      </p:sp>
      <p:sp>
        <p:nvSpPr>
          <p:cNvPr id="4" name="대각선 방향의 모서리가 둥근 사각형 3"/>
          <p:cNvSpPr/>
          <p:nvPr/>
        </p:nvSpPr>
        <p:spPr>
          <a:xfrm>
            <a:off x="251520" y="6025282"/>
            <a:ext cx="7929562" cy="500062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 w="1270">
            <a:solidFill>
              <a:schemeClr val="bg1">
                <a:lumMod val="8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dirty="0">
                <a:solidFill>
                  <a:srgbClr val="3333FF"/>
                </a:solidFill>
              </a:rPr>
              <a:t>(</a:t>
            </a:r>
            <a:r>
              <a:rPr kumimoji="0" lang="ko-KR" altLang="en-US" sz="2000" dirty="0">
                <a:solidFill>
                  <a:srgbClr val="3333FF"/>
                </a:solidFill>
              </a:rPr>
              <a:t>그림 </a:t>
            </a:r>
            <a:r>
              <a:rPr kumimoji="0" lang="en-US" altLang="ko-KR" sz="2000" dirty="0">
                <a:solidFill>
                  <a:srgbClr val="3333FF"/>
                </a:solidFill>
              </a:rPr>
              <a:t>2) </a:t>
            </a:r>
            <a:r>
              <a:rPr kumimoji="0" lang="ko-KR" altLang="en-US" sz="2000" dirty="0">
                <a:solidFill>
                  <a:srgbClr val="3333FF"/>
                </a:solidFill>
              </a:rPr>
              <a:t>고추 </a:t>
            </a:r>
            <a:r>
              <a:rPr kumimoji="0" lang="ko-KR" altLang="en-US" sz="2000" dirty="0" smtClean="0">
                <a:solidFill>
                  <a:srgbClr val="3333FF"/>
                </a:solidFill>
              </a:rPr>
              <a:t>적화 </a:t>
            </a:r>
            <a:r>
              <a:rPr kumimoji="0" lang="ko-KR" altLang="en-US" sz="2000" dirty="0" err="1" smtClean="0">
                <a:solidFill>
                  <a:srgbClr val="3333FF"/>
                </a:solidFill>
              </a:rPr>
              <a:t>처리별</a:t>
            </a:r>
            <a:r>
              <a:rPr kumimoji="0" lang="ko-KR" altLang="en-US" sz="2000" dirty="0" smtClean="0">
                <a:solidFill>
                  <a:srgbClr val="3333FF"/>
                </a:solidFill>
              </a:rPr>
              <a:t> 과실비교</a:t>
            </a:r>
            <a:endParaRPr kumimoji="0" lang="en-US" altLang="ko-KR" sz="2000" b="1" dirty="0">
              <a:solidFill>
                <a:srgbClr val="3333FF"/>
              </a:solidFill>
            </a:endParaRPr>
          </a:p>
        </p:txBody>
      </p:sp>
      <p:pic>
        <p:nvPicPr>
          <p:cNvPr id="29699" name="_x222616424" descr="EMB00001a7c25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19"/>
            <a:ext cx="2810177" cy="223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_x222652984" descr="EMB00001a7c25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85" y="908720"/>
            <a:ext cx="2662411" cy="220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7" name="_x222655064" descr="EMB00001a7c25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16" y="3465791"/>
            <a:ext cx="2632579" cy="212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/>
          <p:cNvSpPr/>
          <p:nvPr/>
        </p:nvSpPr>
        <p:spPr>
          <a:xfrm>
            <a:off x="4655858" y="3429000"/>
            <a:ext cx="2140373" cy="17962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pic>
        <p:nvPicPr>
          <p:cNvPr id="5122" name="Picture 2" descr="D:\backup 춘우C\아름다운그림\1 원특과학원\2015\2015 평가사진\고추적화 착과율 3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r="14270" b="16547"/>
          <a:stretch/>
        </p:blipFill>
        <p:spPr bwMode="auto">
          <a:xfrm>
            <a:off x="539552" y="3573016"/>
            <a:ext cx="342000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64310" y="5589240"/>
            <a:ext cx="1547219" cy="475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kern="0" dirty="0">
                <a:solidFill>
                  <a:srgbClr val="000000"/>
                </a:solidFill>
                <a:latin typeface="맑은 고딕"/>
                <a:ea typeface="맑은 고딕"/>
              </a:rPr>
              <a:t>4</a:t>
            </a:r>
            <a:r>
              <a:rPr kumimoji="0" lang="ko-KR" altLang="en-US" kern="0" dirty="0" err="1">
                <a:solidFill>
                  <a:srgbClr val="000000"/>
                </a:solidFill>
                <a:latin typeface="맑은 고딕"/>
                <a:ea typeface="맑은 고딕"/>
              </a:rPr>
              <a:t>차분지</a:t>
            </a:r>
            <a:r>
              <a:rPr kumimoji="0" lang="ko-KR" altLang="en-US" kern="0" dirty="0">
                <a:solidFill>
                  <a:srgbClr val="000000"/>
                </a:solidFill>
                <a:latin typeface="맑은 고딕"/>
                <a:ea typeface="맑은 고딕"/>
              </a:rPr>
              <a:t> 적화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11867" y="2953934"/>
            <a:ext cx="185210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kern="0" dirty="0">
                <a:solidFill>
                  <a:srgbClr val="000000"/>
                </a:solidFill>
                <a:latin typeface="맑은 고딕"/>
                <a:ea typeface="맑은 고딕"/>
              </a:rPr>
              <a:t>2</a:t>
            </a:r>
            <a:r>
              <a:rPr kumimoji="0" lang="ko-KR" altLang="en-US" kern="0" dirty="0" err="1" smtClean="0">
                <a:solidFill>
                  <a:srgbClr val="000000"/>
                </a:solidFill>
                <a:latin typeface="맑은 고딕"/>
                <a:ea typeface="맑은 고딕"/>
              </a:rPr>
              <a:t>차분지</a:t>
            </a:r>
            <a:r>
              <a:rPr kumimoji="0" lang="ko-KR" altLang="en-US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kern="0" dirty="0">
                <a:solidFill>
                  <a:srgbClr val="000000"/>
                </a:solidFill>
                <a:latin typeface="맑은 고딕"/>
                <a:ea typeface="맑은 고딕"/>
              </a:rPr>
              <a:t>적화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8184" y="2946312"/>
            <a:ext cx="77369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kern="0" dirty="0" smtClean="0">
                <a:solidFill>
                  <a:srgbClr val="000000"/>
                </a:solidFill>
                <a:latin typeface="맑은 고딕"/>
                <a:ea typeface="맑은 고딕"/>
              </a:rPr>
              <a:t>대조</a:t>
            </a:r>
            <a:endParaRPr kumimoji="0" lang="ko-KR" altLang="en-US" kern="0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8" name="왼쪽 화살표 7"/>
          <p:cNvSpPr/>
          <p:nvPr/>
        </p:nvSpPr>
        <p:spPr>
          <a:xfrm>
            <a:off x="4067944" y="4149080"/>
            <a:ext cx="360040" cy="288032"/>
          </a:xfrm>
          <a:prstGeom prst="leftArrow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7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404664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b="1" dirty="0">
                <a:solidFill>
                  <a:srgbClr val="FFFF00"/>
                </a:solidFill>
                <a:latin typeface="맑은 고딕"/>
                <a:ea typeface="맑은 고딕"/>
              </a:rPr>
              <a:t>제목</a:t>
            </a:r>
            <a:r>
              <a:rPr kumimoji="0" lang="en-US" altLang="ko-KR" sz="2000" b="1" dirty="0">
                <a:solidFill>
                  <a:srgbClr val="FFFF00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000" dirty="0">
                <a:solidFill>
                  <a:srgbClr val="FFFF00"/>
                </a:solidFill>
                <a:latin typeface="맑은 고딕"/>
                <a:ea typeface="맑은 고딕"/>
              </a:rPr>
              <a:t>고추 적화</a:t>
            </a:r>
            <a:r>
              <a:rPr kumimoji="0" lang="en-US" altLang="ko-KR" sz="2000" dirty="0">
                <a:solidFill>
                  <a:srgbClr val="FFFF00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000" dirty="0">
                <a:solidFill>
                  <a:srgbClr val="FFFF00"/>
                </a:solidFill>
                <a:latin typeface="맑은 고딕"/>
                <a:ea typeface="맑은 고딕"/>
              </a:rPr>
              <a:t>摘花</a:t>
            </a:r>
            <a:r>
              <a:rPr kumimoji="0" lang="en-US" altLang="ko-KR" sz="2000" dirty="0">
                <a:solidFill>
                  <a:srgbClr val="FFFF00"/>
                </a:solidFill>
                <a:latin typeface="맑은 고딕"/>
                <a:ea typeface="맑은 고딕"/>
              </a:rPr>
              <a:t>)</a:t>
            </a:r>
            <a:r>
              <a:rPr kumimoji="0" lang="ko-KR" altLang="en-US" sz="2000" dirty="0">
                <a:solidFill>
                  <a:srgbClr val="FFFF00"/>
                </a:solidFill>
                <a:latin typeface="맑은 고딕"/>
                <a:ea typeface="맑은 고딕"/>
              </a:rPr>
              <a:t>에 의한 </a:t>
            </a:r>
            <a:r>
              <a:rPr kumimoji="0" lang="ko-KR" altLang="en-US" sz="2000" dirty="0" err="1">
                <a:solidFill>
                  <a:srgbClr val="FFFF00"/>
                </a:solidFill>
                <a:latin typeface="맑은 고딕"/>
                <a:ea typeface="맑은 고딕"/>
              </a:rPr>
              <a:t>일시수확</a:t>
            </a:r>
            <a:r>
              <a:rPr kumimoji="0" lang="ko-KR" altLang="en-US" sz="2000" dirty="0">
                <a:solidFill>
                  <a:srgbClr val="FFFF00"/>
                </a:solidFill>
                <a:latin typeface="맑은 고딕"/>
                <a:ea typeface="맑은 고딕"/>
              </a:rPr>
              <a:t> 및 다수확 기술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76375" y="2952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ko-KR" altLang="ko-KR" sz="1000" smtClean="0">
                <a:solidFill>
                  <a:srgbClr val="000000"/>
                </a:solidFill>
                <a:latin typeface="Arial"/>
                <a:ea typeface="한컴바탕" pitchFamily="18" charset="2"/>
                <a:cs typeface="한컴바탕" pitchFamily="18" charset="2"/>
              </a:rPr>
              <a:t> </a:t>
            </a:r>
            <a:r>
              <a:rPr lang="ko-KR" altLang="ko-KR" sz="1000" smtClean="0">
                <a:solidFill>
                  <a:srgbClr val="000000"/>
                </a:solidFill>
                <a:latin typeface="한컴바탕" pitchFamily="18" charset="2"/>
                <a:ea typeface="한컴바탕" pitchFamily="18" charset="2"/>
                <a:cs typeface="한컴바탕" pitchFamily="18" charset="2"/>
              </a:rPr>
              <a:t> </a:t>
            </a:r>
            <a:endParaRPr lang="ko-KR" altLang="ko-KR" smtClean="0">
              <a:solidFill>
                <a:prstClr val="black"/>
              </a:solidFill>
              <a:cs typeface="굴림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09654" y="1184315"/>
            <a:ext cx="4938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&lt;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표 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1&gt;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비가림재배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고추의 적화처리 결과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129251"/>
              </p:ext>
            </p:extLst>
          </p:nvPr>
        </p:nvGraphicFramePr>
        <p:xfrm>
          <a:off x="209653" y="1557338"/>
          <a:ext cx="8466038" cy="4895849"/>
        </p:xfrm>
        <a:graphic>
          <a:graphicData uri="http://schemas.openxmlformats.org/drawingml/2006/table">
            <a:tbl>
              <a:tblPr/>
              <a:tblGrid>
                <a:gridCol w="1244763"/>
                <a:gridCol w="1058255"/>
                <a:gridCol w="1058255"/>
                <a:gridCol w="871745"/>
                <a:gridCol w="1058255"/>
                <a:gridCol w="1058255"/>
                <a:gridCol w="1058255"/>
                <a:gridCol w="1058255"/>
              </a:tblGrid>
              <a:tr h="895884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적화처리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홍고추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청고추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총수량</a:t>
                      </a: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5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생리장해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해충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생리장해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해충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총수량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7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대조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92.1f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27.0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1.3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85.8c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1.7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1.2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209.3d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7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차분지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114.8e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25.6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101.4b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2.7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0.5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246.0c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7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차분지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120.1d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20.0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105.0b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3.3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0.9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250.3c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7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차분지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147.0c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27.3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1.2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117.2a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2.7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0.9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296.4b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7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400" b="1" kern="0" spc="0" dirty="0" err="1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차분지</a:t>
                      </a:r>
                      <a:endParaRPr lang="ko-KR" altLang="en-US" sz="1400" b="1" kern="0" spc="0" dirty="0"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166.8a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37.9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1.1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105.6b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4.6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1.2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317.3a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7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차분지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150.2b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33.4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103.4b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2.0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1.1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291.1b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7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DMRT 0.05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723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404664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b="1" dirty="0">
                <a:solidFill>
                  <a:srgbClr val="FFFF00"/>
                </a:solidFill>
                <a:latin typeface="맑은 고딕"/>
                <a:ea typeface="맑은 고딕"/>
              </a:rPr>
              <a:t>제목</a:t>
            </a:r>
            <a:r>
              <a:rPr kumimoji="0" lang="en-US" altLang="ko-KR" sz="2000" b="1" dirty="0">
                <a:solidFill>
                  <a:srgbClr val="FFFF00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000" dirty="0">
                <a:solidFill>
                  <a:srgbClr val="FFFF00"/>
                </a:solidFill>
                <a:latin typeface="맑은 고딕"/>
                <a:ea typeface="맑은 고딕"/>
              </a:rPr>
              <a:t>고추 적화</a:t>
            </a:r>
            <a:r>
              <a:rPr kumimoji="0" lang="en-US" altLang="ko-KR" sz="2000" dirty="0">
                <a:solidFill>
                  <a:srgbClr val="FFFF00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000" dirty="0">
                <a:solidFill>
                  <a:srgbClr val="FFFF00"/>
                </a:solidFill>
                <a:latin typeface="맑은 고딕"/>
                <a:ea typeface="맑은 고딕"/>
              </a:rPr>
              <a:t>摘花</a:t>
            </a:r>
            <a:r>
              <a:rPr kumimoji="0" lang="en-US" altLang="ko-KR" sz="2000" dirty="0">
                <a:solidFill>
                  <a:srgbClr val="FFFF00"/>
                </a:solidFill>
                <a:latin typeface="맑은 고딕"/>
                <a:ea typeface="맑은 고딕"/>
              </a:rPr>
              <a:t>)</a:t>
            </a:r>
            <a:r>
              <a:rPr kumimoji="0" lang="ko-KR" altLang="en-US" sz="2000" dirty="0">
                <a:solidFill>
                  <a:srgbClr val="FFFF00"/>
                </a:solidFill>
                <a:latin typeface="맑은 고딕"/>
                <a:ea typeface="맑은 고딕"/>
              </a:rPr>
              <a:t>에 의한 </a:t>
            </a:r>
            <a:r>
              <a:rPr kumimoji="0" lang="ko-KR" altLang="en-US" sz="2000" dirty="0" err="1">
                <a:solidFill>
                  <a:srgbClr val="FFFF00"/>
                </a:solidFill>
                <a:latin typeface="맑은 고딕"/>
                <a:ea typeface="맑은 고딕"/>
              </a:rPr>
              <a:t>일시수확</a:t>
            </a:r>
            <a:r>
              <a:rPr kumimoji="0" lang="ko-KR" altLang="en-US" sz="2000" dirty="0">
                <a:solidFill>
                  <a:srgbClr val="FFFF00"/>
                </a:solidFill>
                <a:latin typeface="맑은 고딕"/>
                <a:ea typeface="맑은 고딕"/>
              </a:rPr>
              <a:t> 및 다수확 기술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76375" y="2952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ko-KR" altLang="ko-KR" sz="1000" smtClean="0">
                <a:solidFill>
                  <a:srgbClr val="000000"/>
                </a:solidFill>
                <a:latin typeface="Arial"/>
                <a:ea typeface="한컴바탕" pitchFamily="18" charset="2"/>
                <a:cs typeface="한컴바탕" pitchFamily="18" charset="2"/>
              </a:rPr>
              <a:t> </a:t>
            </a:r>
            <a:r>
              <a:rPr lang="ko-KR" altLang="ko-KR" sz="1000" smtClean="0">
                <a:solidFill>
                  <a:srgbClr val="000000"/>
                </a:solidFill>
                <a:latin typeface="한컴바탕" pitchFamily="18" charset="2"/>
                <a:ea typeface="한컴바탕" pitchFamily="18" charset="2"/>
                <a:cs typeface="한컴바탕" pitchFamily="18" charset="2"/>
              </a:rPr>
              <a:t> </a:t>
            </a:r>
            <a:endParaRPr lang="ko-KR" altLang="ko-KR" smtClean="0">
              <a:solidFill>
                <a:prstClr val="black"/>
              </a:solidFill>
              <a:cs typeface="굴림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287" y="1268760"/>
            <a:ext cx="84274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□ 파급효과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※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과학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기술적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사회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․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경제적 효과를 자세히 작성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○ 고추의 </a:t>
            </a:r>
            <a:r>
              <a:rPr kumimoji="0" lang="ko-KR" altLang="en-US" b="1" dirty="0" err="1">
                <a:solidFill>
                  <a:srgbClr val="0000FF"/>
                </a:solidFill>
                <a:latin typeface="맑은 고딕"/>
                <a:ea typeface="맑은 고딕"/>
              </a:rPr>
              <a:t>일시수확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기술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다수확</a:t>
            </a: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재배기술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유기농에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의한 </a:t>
            </a:r>
            <a:r>
              <a:rPr kumimoji="0"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안전생산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기술개발에 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 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의한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국제경쟁력 제고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○ 고추재배 시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일시수확에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의한 노동력 절감은 물론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홍고추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수확량 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1.8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배 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증수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 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효과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기대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-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유기농자재에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사용에 의한 농약비용 절감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: 90%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절감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/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매년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-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탄저병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곰팡이병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진딧물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담배나방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온실가루이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등 </a:t>
            </a:r>
            <a:r>
              <a:rPr kumimoji="0"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범용적 병충해 방제가능</a:t>
            </a:r>
          </a:p>
        </p:txBody>
      </p:sp>
    </p:spTree>
    <p:extLst>
      <p:ext uri="{BB962C8B-B14F-4D97-AF65-F5344CB8AC3E}">
        <p14:creationId xmlns:p14="http://schemas.microsoft.com/office/powerpoint/2010/main" val="8026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 smtClean="0">
                <a:solidFill>
                  <a:srgbClr val="FF0000"/>
                </a:solidFill>
              </a:rPr>
              <a:t>고추</a:t>
            </a:r>
            <a:r>
              <a:rPr lang="ko-KR" altLang="en-US" sz="3200" dirty="0" smtClean="0"/>
              <a:t> </a:t>
            </a:r>
            <a:r>
              <a:rPr lang="en-US" altLang="ko-KR" sz="3200" dirty="0" smtClean="0"/>
              <a:t>3</a:t>
            </a:r>
            <a:r>
              <a:rPr lang="ko-KR" altLang="en-US" sz="3200" dirty="0" smtClean="0"/>
              <a:t>배 </a:t>
            </a:r>
            <a:r>
              <a:rPr lang="ko-KR" altLang="en-US" sz="3200" dirty="0" err="1" smtClean="0"/>
              <a:t>수확묘</a:t>
            </a:r>
            <a:r>
              <a:rPr lang="ko-KR" altLang="en-US" sz="3200" dirty="0" smtClean="0"/>
              <a:t> 추천</a:t>
            </a:r>
            <a:endParaRPr lang="ko-KR" altLang="en-US" sz="3200" dirty="0"/>
          </a:p>
        </p:txBody>
      </p:sp>
      <p:sp>
        <p:nvSpPr>
          <p:cNvPr id="4" name="대각선 방향의 모서리가 둥근 사각형 3"/>
          <p:cNvSpPr/>
          <p:nvPr/>
        </p:nvSpPr>
        <p:spPr>
          <a:xfrm>
            <a:off x="674886" y="6025282"/>
            <a:ext cx="7929562" cy="500062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 w="1270">
            <a:solidFill>
              <a:schemeClr val="bg1">
                <a:lumMod val="8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dirty="0">
                <a:solidFill>
                  <a:srgbClr val="3333FF"/>
                </a:solidFill>
              </a:rPr>
              <a:t>(</a:t>
            </a:r>
            <a:r>
              <a:rPr kumimoji="0" lang="ko-KR" altLang="en-US" sz="2000" dirty="0" smtClean="0">
                <a:solidFill>
                  <a:srgbClr val="3333FF"/>
                </a:solidFill>
              </a:rPr>
              <a:t>그림</a:t>
            </a:r>
            <a:r>
              <a:rPr kumimoji="0" lang="en-US" altLang="ko-KR" sz="2000" dirty="0" smtClean="0">
                <a:solidFill>
                  <a:srgbClr val="3333FF"/>
                </a:solidFill>
              </a:rPr>
              <a:t>) </a:t>
            </a:r>
            <a:r>
              <a:rPr kumimoji="0" lang="ko-KR" altLang="en-US" sz="2000" dirty="0">
                <a:solidFill>
                  <a:srgbClr val="3333FF"/>
                </a:solidFill>
              </a:rPr>
              <a:t>고추 </a:t>
            </a:r>
            <a:r>
              <a:rPr kumimoji="0" lang="ko-KR" altLang="en-US" sz="2000" dirty="0" err="1" smtClean="0">
                <a:solidFill>
                  <a:srgbClr val="3333FF"/>
                </a:solidFill>
              </a:rPr>
              <a:t>일시수확</a:t>
            </a:r>
            <a:r>
              <a:rPr kumimoji="0" lang="ko-KR" altLang="en-US" sz="2000" dirty="0" smtClean="0">
                <a:solidFill>
                  <a:srgbClr val="3333FF"/>
                </a:solidFill>
              </a:rPr>
              <a:t> </a:t>
            </a:r>
            <a:r>
              <a:rPr kumimoji="0" lang="en-US" altLang="ko-KR" sz="2000" dirty="0" smtClean="0">
                <a:solidFill>
                  <a:srgbClr val="3333FF"/>
                </a:solidFill>
              </a:rPr>
              <a:t>3</a:t>
            </a:r>
            <a:r>
              <a:rPr kumimoji="0" lang="ko-KR" altLang="en-US" sz="2000" dirty="0" err="1" smtClean="0">
                <a:solidFill>
                  <a:srgbClr val="3333FF"/>
                </a:solidFill>
              </a:rPr>
              <a:t>배기술</a:t>
            </a:r>
            <a:r>
              <a:rPr kumimoji="0" lang="ko-KR" altLang="en-US" sz="2000" dirty="0" smtClean="0">
                <a:solidFill>
                  <a:srgbClr val="3333FF"/>
                </a:solidFill>
              </a:rPr>
              <a:t> 육묘</a:t>
            </a:r>
            <a:r>
              <a:rPr kumimoji="0" lang="en-US" altLang="ko-KR" sz="2000" dirty="0" smtClean="0">
                <a:solidFill>
                  <a:srgbClr val="3333FF"/>
                </a:solidFill>
              </a:rPr>
              <a:t>(</a:t>
            </a:r>
            <a:r>
              <a:rPr kumimoji="0" lang="ko-KR" altLang="en-US" sz="2000" dirty="0" smtClean="0">
                <a:solidFill>
                  <a:srgbClr val="3333FF"/>
                </a:solidFill>
              </a:rPr>
              <a:t>특허출원</a:t>
            </a:r>
            <a:r>
              <a:rPr kumimoji="0" lang="en-US" altLang="ko-KR" sz="2000" dirty="0" smtClean="0">
                <a:solidFill>
                  <a:srgbClr val="3333FF"/>
                </a:solidFill>
              </a:rPr>
              <a:t>)</a:t>
            </a:r>
            <a:endParaRPr kumimoji="0" lang="en-US" altLang="ko-KR" sz="2000" b="1" dirty="0">
              <a:solidFill>
                <a:srgbClr val="3333FF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63105"/>
            <a:ext cx="3931929" cy="221171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8853">
            <a:off x="4057549" y="2106097"/>
            <a:ext cx="4699887" cy="26436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668908">
            <a:off x="5823233" y="1281477"/>
            <a:ext cx="912429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9</a:t>
            </a:r>
            <a:r>
              <a:rPr lang="ko-KR" altLang="en-US" dirty="0" smtClean="0"/>
              <a:t>월</a:t>
            </a:r>
            <a:r>
              <a:rPr lang="en-US" altLang="ko-KR" dirty="0" smtClean="0"/>
              <a:t>8</a:t>
            </a:r>
            <a:r>
              <a:rPr lang="ko-KR" altLang="en-US" dirty="0" smtClean="0"/>
              <a:t>일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041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2" y="77723"/>
            <a:ext cx="8856984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srgbClr val="002060"/>
                </a:solidFill>
                <a:latin typeface="맑은 고딕"/>
                <a:ea typeface="맑은 고딕"/>
              </a:rPr>
              <a:t>3. </a:t>
            </a:r>
            <a:r>
              <a:rPr kumimoji="0" lang="ko-KR" altLang="en-US" sz="2400" dirty="0" err="1">
                <a:solidFill>
                  <a:srgbClr val="002060"/>
                </a:solidFill>
                <a:latin typeface="맑은 고딕"/>
                <a:ea typeface="맑은 고딕"/>
              </a:rPr>
              <a:t>유기농자재를</a:t>
            </a:r>
            <a:r>
              <a:rPr kumimoji="0" lang="ko-KR" altLang="en-US" sz="2400" dirty="0">
                <a:solidFill>
                  <a:srgbClr val="002060"/>
                </a:solidFill>
                <a:latin typeface="맑은 고딕"/>
                <a:ea typeface="맑은 고딕"/>
              </a:rPr>
              <a:t> 활용한</a:t>
            </a:r>
            <a:r>
              <a:rPr kumimoji="0" lang="ko-KR" altLang="en-US" sz="2400" dirty="0">
                <a:solidFill>
                  <a:srgbClr val="3333FF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400" dirty="0">
                <a:solidFill>
                  <a:srgbClr val="FF0000"/>
                </a:solidFill>
                <a:latin typeface="맑은 고딕"/>
                <a:ea typeface="맑은 고딕"/>
              </a:rPr>
              <a:t>고추</a:t>
            </a:r>
            <a:r>
              <a:rPr kumimoji="0" lang="ko-KR" altLang="en-US" sz="2400" dirty="0">
                <a:solidFill>
                  <a:srgbClr val="3333FF"/>
                </a:solidFill>
                <a:latin typeface="맑은 고딕"/>
                <a:ea typeface="맑은 고딕"/>
              </a:rPr>
              <a:t> 진딧물</a:t>
            </a:r>
            <a:r>
              <a:rPr kumimoji="0" lang="en-US" altLang="ko-KR" sz="2400" dirty="0">
                <a:solidFill>
                  <a:srgbClr val="3333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400" dirty="0">
                <a:solidFill>
                  <a:srgbClr val="3333FF"/>
                </a:solidFill>
                <a:latin typeface="맑은 고딕"/>
                <a:ea typeface="맑은 고딕"/>
              </a:rPr>
              <a:t>담배나방 </a:t>
            </a:r>
            <a:r>
              <a:rPr kumimoji="0" lang="ko-KR" altLang="en-US" sz="2400" dirty="0">
                <a:solidFill>
                  <a:srgbClr val="002060"/>
                </a:solidFill>
                <a:latin typeface="맑은 고딕"/>
                <a:ea typeface="맑은 고딕"/>
              </a:rPr>
              <a:t>방제 </a:t>
            </a:r>
            <a:r>
              <a:rPr kumimoji="0" lang="ko-KR" altLang="en-US" sz="2400" dirty="0" smtClean="0">
                <a:solidFill>
                  <a:srgbClr val="002060"/>
                </a:solidFill>
                <a:latin typeface="맑은 고딕"/>
                <a:ea typeface="맑은 고딕"/>
              </a:rPr>
              <a:t>기술</a:t>
            </a:r>
            <a:r>
              <a:rPr kumimoji="0" lang="ko-KR" altLang="en-US" sz="2400" dirty="0" smtClean="0">
                <a:solidFill>
                  <a:srgbClr val="3333FF"/>
                </a:solidFill>
                <a:latin typeface="맑은 고딕"/>
                <a:ea typeface="맑은 고딕"/>
              </a:rPr>
              <a:t>    </a:t>
            </a:r>
            <a:endParaRPr kumimoji="0" lang="en-US" altLang="ko-KR" sz="2400" dirty="0" smtClean="0">
              <a:solidFill>
                <a:srgbClr val="3333FF"/>
              </a:solidFill>
              <a:latin typeface="맑은 고딕"/>
              <a:ea typeface="맑은 고딕"/>
            </a:endParaRPr>
          </a:p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dirty="0">
                <a:solidFill>
                  <a:srgbClr val="3333FF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400" dirty="0" smtClean="0">
                <a:solidFill>
                  <a:srgbClr val="3333FF"/>
                </a:solidFill>
                <a:latin typeface="맑은 고딕"/>
                <a:ea typeface="맑은 고딕"/>
              </a:rPr>
              <a:t>  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영농활용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endParaRPr kumimoji="0" lang="ko-KR" altLang="en-US" sz="24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52288" y="1268760"/>
            <a:ext cx="8423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□ 연구 배경</a:t>
            </a:r>
            <a:endParaRPr kumimoji="0"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○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최근 안전성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기능성 문제로 유기농산물의 수요가 급증하나 시설과 기술부족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○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유기농재배의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필수조건인 진딧물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담배나방 등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고온성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해충방제가 절실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○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유기농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고추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비가림재배기술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확립을 위한 현장 요구도 증가로 과제추진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□ 주요 연구성과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 ○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진딧물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담배나방 등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고온성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해충방제를 위한 유기농자재의 적정농도 구명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- </a:t>
            </a:r>
            <a:r>
              <a:rPr kumimoji="0"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유황제제</a:t>
            </a:r>
            <a:r>
              <a:rPr kumimoji="0"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오일제제</a:t>
            </a:r>
            <a:r>
              <a:rPr kumimoji="0" lang="en-US" altLang="ko-KR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은행잎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추출물의 적정농도 선발 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: (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관행 해충만연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→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개선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) </a:t>
            </a: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 3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회 방제로 완전방제</a:t>
            </a:r>
          </a:p>
        </p:txBody>
      </p:sp>
    </p:spTree>
    <p:extLst>
      <p:ext uri="{BB962C8B-B14F-4D97-AF65-F5344CB8AC3E}">
        <p14:creationId xmlns:p14="http://schemas.microsoft.com/office/powerpoint/2010/main" val="301881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 smtClean="0"/>
              <a:t>연구수행 내용</a:t>
            </a:r>
            <a:endParaRPr lang="ko-KR" altLang="en-US" sz="3200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34588"/>
              </p:ext>
            </p:extLst>
          </p:nvPr>
        </p:nvGraphicFramePr>
        <p:xfrm>
          <a:off x="223710" y="1167067"/>
          <a:ext cx="8451977" cy="2339720"/>
        </p:xfrm>
        <a:graphic>
          <a:graphicData uri="http://schemas.openxmlformats.org/drawingml/2006/table">
            <a:tbl>
              <a:tblPr/>
              <a:tblGrid>
                <a:gridCol w="2583338"/>
                <a:gridCol w="424575"/>
                <a:gridCol w="2534276"/>
                <a:gridCol w="424575"/>
                <a:gridCol w="2485213"/>
              </a:tblGrid>
              <a:tr h="190041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⇨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⇨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930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진딧물</a:t>
                      </a:r>
                      <a:r>
                        <a:rPr lang="ko-KR" altLang="en-US" sz="1400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방제시험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담배나방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일시수확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직전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(10.20)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099" name="_x154435520" descr="EMB0000034011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256760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_x153293712" descr="EMB0000034011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1252047"/>
            <a:ext cx="2462427" cy="181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_x154618368" descr="EMB00000340111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080" y="1283048"/>
            <a:ext cx="2497136" cy="178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3679195"/>
            <a:ext cx="8332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그림 </a:t>
            </a:r>
            <a:r>
              <a:rPr kumimoji="0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1) </a:t>
            </a:r>
            <a:r>
              <a:rPr kumimoji="0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기내 진딧물 방제</a:t>
            </a:r>
            <a:r>
              <a:rPr kumimoji="0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담배나방 피해</a:t>
            </a:r>
            <a:r>
              <a:rPr kumimoji="0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수확직전 </a:t>
            </a:r>
            <a:r>
              <a:rPr kumimoji="0" lang="ko-KR" altLang="en-US" sz="16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모습</a:t>
            </a:r>
            <a:endParaRPr kumimoji="0" lang="ko-KR" altLang="en-US" sz="16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8544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 smtClean="0"/>
              <a:t>연구수행 내용</a:t>
            </a:r>
            <a:endParaRPr lang="ko-KR" altLang="en-US" sz="3200" dirty="0"/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182276"/>
              </p:ext>
            </p:extLst>
          </p:nvPr>
        </p:nvGraphicFramePr>
        <p:xfrm>
          <a:off x="468311" y="1771274"/>
          <a:ext cx="8104188" cy="1605167"/>
        </p:xfrm>
        <a:graphic>
          <a:graphicData uri="http://schemas.openxmlformats.org/drawingml/2006/table">
            <a:tbl>
              <a:tblPr/>
              <a:tblGrid>
                <a:gridCol w="668786"/>
                <a:gridCol w="619900"/>
                <a:gridCol w="1112662"/>
                <a:gridCol w="1112662"/>
                <a:gridCol w="1112662"/>
                <a:gridCol w="920514"/>
                <a:gridCol w="715974"/>
                <a:gridCol w="920514"/>
                <a:gridCol w="920514"/>
              </a:tblGrid>
              <a:tr h="7241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PH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EC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(cmol/kg)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Ca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(cmol/kg)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Mg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(cmol/kg)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cap="all" spc="0" normalizeH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</a:t>
                      </a:r>
                      <a:r>
                        <a:rPr lang="en-US" altLang="ko-KR" sz="1600" b="1" kern="0" cap="all" spc="0" normalizeH="0" baseline="-250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en-US" altLang="ko-KR" sz="1600" b="1" kern="0" cap="all" spc="0" normalizeH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</a:t>
                      </a:r>
                      <a:r>
                        <a:rPr lang="en-US" altLang="ko-KR" sz="1600" b="1" kern="0" cap="all" spc="0" normalizeH="0" baseline="-250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(mg/kg)</a:t>
                      </a:r>
                      <a:endParaRPr lang="en-US" altLang="ko-KR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OM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(%)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NH</a:t>
                      </a:r>
                      <a:r>
                        <a:rPr lang="en-US" sz="1600" b="1" kern="0" spc="0" baseline="-250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-N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(mg/kg)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NO</a:t>
                      </a:r>
                      <a:r>
                        <a:rPr lang="en-US" sz="1600" b="1" kern="0" spc="0" baseline="-250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-N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(mg/kg)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906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7.72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1.36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51.70 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13.40 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7.86 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40.39 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18.06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0.00 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468313" y="908720"/>
            <a:ext cx="82073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9pPr>
          </a:lstStyle>
          <a:p>
            <a:pPr indent="168275" algn="just"/>
            <a:r>
              <a:rPr lang="ko-KR" altLang="ko-KR" sz="2000" b="1" dirty="0" smtClean="0">
                <a:solidFill>
                  <a:srgbClr val="FF0000"/>
                </a:solidFill>
                <a:latin typeface="맑은 고딕"/>
                <a:ea typeface="맑은 고딕"/>
                <a:cs typeface="함초롬바탕" pitchFamily="18" charset="-127"/>
              </a:rPr>
              <a:t>  </a:t>
            </a:r>
            <a:endParaRPr lang="ko-KR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just" eaLnBrk="0" latinLnBrk="0" hangingPunct="0"/>
            <a:r>
              <a:rPr lang="en-US" altLang="ko-KR" sz="2000" b="1" dirty="0" smtClean="0">
                <a:solidFill>
                  <a:srgbClr val="000000"/>
                </a:solidFill>
                <a:latin typeface="맑은 고딕"/>
                <a:ea typeface="맑은 고딕"/>
                <a:cs typeface="함초롬바탕" pitchFamily="18" charset="-127"/>
              </a:rPr>
              <a:t>&lt;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표 </a:t>
            </a:r>
            <a:r>
              <a:rPr lang="en-US" altLang="ko-KR" sz="2000" b="1" dirty="0" smtClean="0">
                <a:solidFill>
                  <a:srgbClr val="000000"/>
                </a:solidFill>
                <a:latin typeface="맑은 고딕"/>
                <a:ea typeface="맑은 고딕"/>
                <a:cs typeface="함초롬바탕" pitchFamily="18" charset="-127"/>
              </a:rPr>
              <a:t>3&gt; 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생육 중 추비한 고추부산물 </a:t>
            </a:r>
            <a:r>
              <a:rPr lang="ko-KR" altLang="en-US" sz="2000" b="1" dirty="0" err="1" smtClean="0">
                <a:solidFill>
                  <a:srgbClr val="000000"/>
                </a:solidFill>
                <a:latin typeface="맑은 고딕"/>
                <a:ea typeface="맑은 고딕"/>
              </a:rPr>
              <a:t>액비</a:t>
            </a:r>
            <a:r>
              <a:rPr lang="ko-KR" altLang="en-US" sz="2000" b="1" dirty="0" smtClean="0">
                <a:solidFill>
                  <a:srgbClr val="000000"/>
                </a:solidFill>
                <a:latin typeface="맑은 고딕"/>
                <a:ea typeface="맑은 고딕"/>
              </a:rPr>
              <a:t> 성분분석</a:t>
            </a:r>
            <a:endParaRPr lang="ko-KR" altLang="en-US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algn="just" eaLnBrk="0" latinLnBrk="0" hangingPunct="0"/>
            <a:r>
              <a:rPr lang="ko-KR" altLang="en-US" sz="2000" b="1" dirty="0" smtClean="0">
                <a:solidFill>
                  <a:srgbClr val="000000"/>
                </a:solidFill>
                <a:latin typeface="맑은 고딕"/>
                <a:ea typeface="맑은 고딕"/>
                <a:cs typeface="한컴바탕" pitchFamily="18" charset="2"/>
              </a:rPr>
              <a:t>  </a:t>
            </a:r>
            <a:endParaRPr lang="ko-KR" altLang="en-US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47509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 smtClean="0"/>
              <a:t>연구수행 내용</a:t>
            </a:r>
            <a:endParaRPr lang="ko-KR" altLang="en-US" sz="3200" dirty="0"/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28735"/>
              </p:ext>
            </p:extLst>
          </p:nvPr>
        </p:nvGraphicFramePr>
        <p:xfrm>
          <a:off x="467544" y="1700808"/>
          <a:ext cx="8208145" cy="3240362"/>
        </p:xfrm>
        <a:graphic>
          <a:graphicData uri="http://schemas.openxmlformats.org/drawingml/2006/table">
            <a:tbl>
              <a:tblPr/>
              <a:tblGrid>
                <a:gridCol w="2125093"/>
                <a:gridCol w="2027684"/>
                <a:gridCol w="2027684"/>
                <a:gridCol w="2027684"/>
              </a:tblGrid>
              <a:tr h="99085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조사시간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기온</a:t>
                      </a:r>
                      <a:endParaRPr lang="ko-KR" alt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(</a:t>
                      </a:r>
                      <a:r>
                        <a:rPr lang="ko-KR" altLang="en-US" sz="1800" b="1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℃</a:t>
                      </a:r>
                      <a:r>
                        <a:rPr lang="en-US" altLang="ko-KR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)</a:t>
                      </a:r>
                      <a:endParaRPr lang="ko-KR" alt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지온</a:t>
                      </a:r>
                      <a:endParaRPr lang="ko-KR" alt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(</a:t>
                      </a:r>
                      <a:r>
                        <a:rPr lang="ko-KR" altLang="en-US" sz="1800" b="1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℃</a:t>
                      </a:r>
                      <a:r>
                        <a:rPr lang="en-US" altLang="ko-KR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)</a:t>
                      </a:r>
                      <a:endParaRPr lang="ko-KR" alt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조도</a:t>
                      </a:r>
                      <a:endParaRPr lang="ko-KR" alt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(</a:t>
                      </a: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Lux)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37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10:00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26.9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24.0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67,833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37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12:00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35.3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27.0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64,700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37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14:00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41.1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38.1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51,533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37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16:00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38.0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32.9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12,533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Rectangle 47"/>
          <p:cNvSpPr>
            <a:spLocks noChangeArrowheads="1"/>
          </p:cNvSpPr>
          <p:nvPr/>
        </p:nvSpPr>
        <p:spPr bwMode="auto">
          <a:xfrm>
            <a:off x="467544" y="1128137"/>
            <a:ext cx="8208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defRPr>
            </a:lvl9pPr>
          </a:lstStyle>
          <a:p>
            <a:r>
              <a:rPr lang="en-US" altLang="ko-KR" sz="2000" dirty="0" smtClean="0">
                <a:solidFill>
                  <a:srgbClr val="000000"/>
                </a:solidFill>
                <a:latin typeface="맑은 고딕"/>
                <a:ea typeface="맑은 고딕"/>
                <a:cs typeface="함초롬바탕" pitchFamily="18" charset="-127"/>
              </a:rPr>
              <a:t>&lt;</a:t>
            </a:r>
            <a:r>
              <a:rPr lang="ko-KR" altLang="en-US" sz="2000" dirty="0" smtClean="0">
                <a:solidFill>
                  <a:srgbClr val="000000"/>
                </a:solidFill>
                <a:latin typeface="맑은 고딕"/>
                <a:ea typeface="맑은 고딕"/>
              </a:rPr>
              <a:t>표 </a:t>
            </a:r>
            <a:r>
              <a:rPr lang="en-US" altLang="ko-KR" sz="2000" dirty="0" smtClean="0">
                <a:solidFill>
                  <a:srgbClr val="000000"/>
                </a:solidFill>
                <a:latin typeface="맑은 고딕"/>
                <a:ea typeface="맑은 고딕"/>
                <a:cs typeface="함초롬바탕" pitchFamily="18" charset="-127"/>
              </a:rPr>
              <a:t>4&gt; </a:t>
            </a:r>
            <a:r>
              <a:rPr lang="ko-KR" altLang="en-US" sz="2000" dirty="0" smtClean="0">
                <a:solidFill>
                  <a:srgbClr val="000000"/>
                </a:solidFill>
                <a:latin typeface="맑은 고딕"/>
                <a:ea typeface="맑은 고딕"/>
              </a:rPr>
              <a:t>시험기간 중 </a:t>
            </a:r>
            <a:r>
              <a:rPr lang="ko-KR" altLang="en-US" sz="2000" dirty="0" err="1" smtClean="0">
                <a:solidFill>
                  <a:srgbClr val="000000"/>
                </a:solidFill>
                <a:latin typeface="맑은 고딕"/>
                <a:ea typeface="맑은 고딕"/>
              </a:rPr>
              <a:t>비가림</a:t>
            </a:r>
            <a:r>
              <a:rPr lang="ko-KR" altLang="en-US" sz="2000" dirty="0" smtClean="0">
                <a:solidFill>
                  <a:srgbClr val="000000"/>
                </a:solidFill>
                <a:latin typeface="맑은 고딕"/>
                <a:ea typeface="맑은 고딕"/>
              </a:rPr>
              <a:t> 하우스 내 환경조건</a:t>
            </a:r>
            <a:r>
              <a:rPr lang="en-US" altLang="ko-KR" sz="2000" dirty="0" smtClean="0">
                <a:solidFill>
                  <a:srgbClr val="000000"/>
                </a:solidFill>
                <a:latin typeface="맑은 고딕"/>
                <a:ea typeface="맑은 고딕"/>
              </a:rPr>
              <a:t>(</a:t>
            </a:r>
            <a:r>
              <a:rPr lang="ko-KR" altLang="en-US" sz="2000" dirty="0" smtClean="0">
                <a:solidFill>
                  <a:srgbClr val="000000"/>
                </a:solidFill>
                <a:latin typeface="맑은 고딕"/>
                <a:ea typeface="맑은 고딕"/>
              </a:rPr>
              <a:t>온도</a:t>
            </a:r>
            <a:r>
              <a:rPr lang="en-US" altLang="ko-KR" sz="2000" dirty="0" smtClean="0">
                <a:solidFill>
                  <a:srgbClr val="000000"/>
                </a:solidFill>
                <a:latin typeface="맑은 고딕"/>
                <a:ea typeface="맑은 고딕"/>
              </a:rPr>
              <a:t>, </a:t>
            </a:r>
            <a:r>
              <a:rPr lang="ko-KR" altLang="en-US" sz="2000" dirty="0" smtClean="0">
                <a:solidFill>
                  <a:srgbClr val="000000"/>
                </a:solidFill>
                <a:latin typeface="맑은 고딕"/>
                <a:ea typeface="맑은 고딕"/>
              </a:rPr>
              <a:t>조도</a:t>
            </a:r>
            <a:r>
              <a:rPr lang="en-US" altLang="ko-KR" sz="2000" dirty="0" smtClean="0">
                <a:solidFill>
                  <a:srgbClr val="000000"/>
                </a:solidFill>
                <a:latin typeface="맑은 고딕"/>
                <a:ea typeface="맑은 고딕"/>
              </a:rPr>
              <a:t>)</a:t>
            </a:r>
            <a:endParaRPr lang="ko-KR" altLang="en-US" sz="2000" dirty="0" smtClean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544" y="508518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latinLnBrk="0" hangingPunct="0"/>
            <a:r>
              <a:rPr lang="ko-KR" altLang="en-US" dirty="0">
                <a:solidFill>
                  <a:srgbClr val="000000"/>
                </a:solidFill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* </a:t>
            </a:r>
            <a:r>
              <a:rPr lang="en-US" altLang="ko-KR" dirty="0">
                <a:solidFill>
                  <a:srgbClr val="000000"/>
                </a:solidFill>
                <a:latin typeface="함초롬바탕" pitchFamily="18" charset="-127"/>
                <a:ea typeface="함초롬바탕" pitchFamily="18" charset="-127"/>
                <a:cs typeface="함초롬바탕" pitchFamily="18" charset="-127"/>
              </a:rPr>
              <a:t>9.10 </a:t>
            </a:r>
            <a:r>
              <a:rPr lang="ko-KR" altLang="en-US" dirty="0">
                <a:solidFill>
                  <a:srgbClr val="000000"/>
                </a:solidFill>
                <a:ea typeface="함초롬바탕" pitchFamily="18" charset="-127"/>
                <a:cs typeface="굴림" pitchFamily="50" charset="-127"/>
              </a:rPr>
              <a:t>조사</a:t>
            </a:r>
            <a:endParaRPr lang="ko-KR" altLang="en-US" sz="800" dirty="0">
              <a:solidFill>
                <a:prstClr val="black"/>
              </a:solidFill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48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467380"/>
            <a:ext cx="636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srgbClr val="FFFF00"/>
                </a:solidFill>
                <a:latin typeface="맑은 고딕"/>
                <a:ea typeface="맑은 고딕"/>
              </a:rPr>
              <a:t>&lt;</a:t>
            </a:r>
            <a:r>
              <a:rPr kumimoji="0" lang="ko-KR" altLang="en-US" dirty="0">
                <a:solidFill>
                  <a:srgbClr val="FFFF00"/>
                </a:solidFill>
                <a:latin typeface="맑은 고딕"/>
                <a:ea typeface="맑은 고딕"/>
              </a:rPr>
              <a:t>표 </a:t>
            </a:r>
            <a:r>
              <a:rPr kumimoji="0" lang="en-US" altLang="ko-KR" dirty="0">
                <a:solidFill>
                  <a:srgbClr val="FFFF00"/>
                </a:solidFill>
                <a:latin typeface="맑은 고딕"/>
                <a:ea typeface="맑은 고딕"/>
              </a:rPr>
              <a:t>1&gt; </a:t>
            </a:r>
            <a:r>
              <a:rPr kumimoji="0" lang="ko-KR" altLang="en-US" dirty="0" err="1">
                <a:solidFill>
                  <a:srgbClr val="FFFF00"/>
                </a:solidFill>
                <a:latin typeface="맑은 고딕"/>
                <a:ea typeface="맑은 고딕"/>
              </a:rPr>
              <a:t>비가림재배</a:t>
            </a:r>
            <a:r>
              <a:rPr kumimoji="0" lang="ko-KR" altLang="en-US" dirty="0">
                <a:solidFill>
                  <a:srgbClr val="FFFF00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dirty="0">
                <a:solidFill>
                  <a:srgbClr val="FF0000"/>
                </a:solidFill>
                <a:latin typeface="맑은 고딕"/>
                <a:ea typeface="맑은 고딕"/>
              </a:rPr>
              <a:t>고추</a:t>
            </a:r>
            <a:r>
              <a:rPr kumimoji="0" lang="ko-KR" altLang="en-US" dirty="0">
                <a:solidFill>
                  <a:srgbClr val="FFFF00"/>
                </a:solidFill>
                <a:latin typeface="맑은 고딕"/>
                <a:ea typeface="맑은 고딕"/>
              </a:rPr>
              <a:t>의 진딧물 발생 및 </a:t>
            </a:r>
            <a:r>
              <a:rPr kumimoji="0" lang="ko-KR" altLang="en-US" dirty="0" err="1">
                <a:solidFill>
                  <a:srgbClr val="FFFF00"/>
                </a:solidFill>
                <a:latin typeface="맑은 고딕"/>
                <a:ea typeface="맑은 고딕"/>
              </a:rPr>
              <a:t>농자재</a:t>
            </a:r>
            <a:r>
              <a:rPr kumimoji="0" lang="ko-KR" altLang="en-US" dirty="0">
                <a:solidFill>
                  <a:srgbClr val="FFFF00"/>
                </a:solidFill>
                <a:latin typeface="맑은 고딕"/>
                <a:ea typeface="맑은 고딕"/>
              </a:rPr>
              <a:t> 처리결과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761397"/>
              </p:ext>
            </p:extLst>
          </p:nvPr>
        </p:nvGraphicFramePr>
        <p:xfrm>
          <a:off x="251519" y="902629"/>
          <a:ext cx="8424168" cy="5910747"/>
        </p:xfrm>
        <a:graphic>
          <a:graphicData uri="http://schemas.openxmlformats.org/drawingml/2006/table">
            <a:tbl>
              <a:tblPr/>
              <a:tblGrid>
                <a:gridCol w="1770894"/>
                <a:gridCol w="1675272"/>
                <a:gridCol w="1675272"/>
                <a:gridCol w="1675272"/>
                <a:gridCol w="1627458"/>
              </a:tblGrid>
              <a:tr h="233636">
                <a:tc rowSpan="3"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39874" marR="39874" marT="11024" marB="11024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진딧물방제가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33636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포장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생육단계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기내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636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초기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후기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00105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대조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비가림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9874" marR="39874" marT="11024" marB="11024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0d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0d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0d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05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</a:p>
                  </a:txBody>
                  <a:tcPr marL="39874" marR="39874" marT="11024" marB="11024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 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배액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50.1c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77.6c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50.0c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400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45.3c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68.2c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45.2c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500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45.0c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68.3c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45.0c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600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40.6c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60.0c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39.5c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05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</a:p>
                  </a:txBody>
                  <a:tcPr marL="39874" marR="39874" marT="11024" marB="11024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100a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91.2b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100a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100a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90.0b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100a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200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90.7b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90.0b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90.3b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90.2b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90.0b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90.0b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05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</a:p>
                  </a:txBody>
                  <a:tcPr marL="39874" marR="39874" marT="11024" marB="11024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300+50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100a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93.4b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100a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400+100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100a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92.0b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100a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500+200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90.2b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93.3a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100a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600+300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90.3b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90.0b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98.5b 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0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은행</a:t>
                      </a:r>
                    </a:p>
                  </a:txBody>
                  <a:tcPr marL="39874" marR="39874" marT="11024" marB="11024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100+100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98.1a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100a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0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은행</a:t>
                      </a:r>
                    </a:p>
                  </a:txBody>
                  <a:tcPr marL="39874" marR="39874" marT="11024" marB="11024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400+100+100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99.2a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100a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0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은행</a:t>
                      </a:r>
                    </a:p>
                  </a:txBody>
                  <a:tcPr marL="39874" marR="39874" marT="11024" marB="11024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400+100+200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97.4a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100a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105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DMRT 0.05</a:t>
                      </a:r>
                    </a:p>
                  </a:txBody>
                  <a:tcPr marL="11024" marR="11024" marT="11024" marB="11024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marL="56293" marR="56293" marT="28147" marB="2814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61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76672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○ </a:t>
            </a:r>
            <a:r>
              <a:rPr lang="ko-KR" altLang="en-US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농업의 과거</a:t>
            </a:r>
            <a:r>
              <a:rPr lang="en-US" altLang="ko-KR" sz="2400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현재</a:t>
            </a:r>
            <a:r>
              <a:rPr lang="en-US" altLang="ko-KR" sz="2400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lang="ko-KR" altLang="en-US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미래</a:t>
            </a:r>
            <a:endParaRPr lang="en-US" altLang="ko-KR" sz="2400" b="1" dirty="0" smtClean="0">
              <a:solidFill>
                <a:srgbClr val="0000FF"/>
              </a:solidFill>
              <a:latin typeface="맑은 고딕"/>
              <a:ea typeface="맑은 고딕"/>
            </a:endParaRPr>
          </a:p>
        </p:txBody>
      </p:sp>
      <p:pic>
        <p:nvPicPr>
          <p:cNvPr id="72707" name="Picture 3" descr="http://i1.search.daumcdn.net/image03.search/02/f.b3.c5.CF_1MRh0_auMR_1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2448272" cy="2448272"/>
          </a:xfrm>
          <a:prstGeom prst="rect">
            <a:avLst/>
          </a:prstGeom>
          <a:noFill/>
        </p:spPr>
      </p:pic>
      <p:pic>
        <p:nvPicPr>
          <p:cNvPr id="72709" name="Picture 5" descr="http://i1.search.daumcdn.net/image03.search/03/3.24.35.BL_yhoon36_13418192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052736"/>
            <a:ext cx="2448272" cy="2448272"/>
          </a:xfrm>
          <a:prstGeom prst="rect">
            <a:avLst/>
          </a:prstGeom>
          <a:noFill/>
        </p:spPr>
      </p:pic>
      <p:pic>
        <p:nvPicPr>
          <p:cNvPr id="72711" name="Picture 7" descr="http://i1.search.daumcdn.net/image03.search/02/b.18.9e.CF_7fyJ_bvT_772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052736"/>
            <a:ext cx="2448272" cy="2448272"/>
          </a:xfrm>
          <a:prstGeom prst="rect">
            <a:avLst/>
          </a:prstGeom>
          <a:noFill/>
        </p:spPr>
      </p:pic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72716" name="Picture 12" descr="http://popsci.hankooki.com/upload/news/2007/13_011509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501008"/>
            <a:ext cx="2448272" cy="3256203"/>
          </a:xfrm>
          <a:prstGeom prst="rect">
            <a:avLst/>
          </a:prstGeom>
          <a:noFill/>
        </p:spPr>
      </p:pic>
      <p:sp>
        <p:nvSpPr>
          <p:cNvPr id="12" name="오른쪽 화살표 11"/>
          <p:cNvSpPr/>
          <p:nvPr/>
        </p:nvSpPr>
        <p:spPr>
          <a:xfrm>
            <a:off x="6516216" y="4725144"/>
            <a:ext cx="288032" cy="504056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0272" y="4716433"/>
            <a:ext cx="1008112" cy="584775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0000FF"/>
                </a:solidFill>
              </a:rPr>
              <a:t>  ? </a:t>
            </a:r>
            <a:endParaRPr lang="en-US" altLang="ko-KR" sz="32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8" y="544522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prstClr val="black"/>
                </a:solidFill>
              </a:rPr>
              <a:t>수직형빌딩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325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467380"/>
            <a:ext cx="6598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srgbClr val="FFFF00"/>
                </a:solidFill>
                <a:latin typeface="맑은 고딕"/>
                <a:ea typeface="맑은 고딕"/>
              </a:rPr>
              <a:t>&lt;</a:t>
            </a:r>
            <a:r>
              <a:rPr kumimoji="0" lang="ko-KR" altLang="en-US" dirty="0">
                <a:solidFill>
                  <a:srgbClr val="FFFF00"/>
                </a:solidFill>
                <a:latin typeface="맑은 고딕"/>
                <a:ea typeface="맑은 고딕"/>
              </a:rPr>
              <a:t>표 </a:t>
            </a:r>
            <a:r>
              <a:rPr kumimoji="0" lang="en-US" altLang="ko-KR" dirty="0" smtClean="0">
                <a:solidFill>
                  <a:srgbClr val="FFFF00"/>
                </a:solidFill>
                <a:latin typeface="맑은 고딕"/>
                <a:ea typeface="맑은 고딕"/>
              </a:rPr>
              <a:t>2&gt; </a:t>
            </a:r>
            <a:r>
              <a:rPr kumimoji="0" lang="ko-KR" altLang="en-US" dirty="0" err="1" smtClean="0">
                <a:solidFill>
                  <a:srgbClr val="FFFF00"/>
                </a:solidFill>
                <a:latin typeface="맑은 고딕"/>
                <a:ea typeface="맑은 고딕"/>
              </a:rPr>
              <a:t>비가림재배</a:t>
            </a:r>
            <a:r>
              <a:rPr kumimoji="0" lang="ko-KR" altLang="en-US" dirty="0" smtClean="0">
                <a:solidFill>
                  <a:srgbClr val="FFFF00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dirty="0">
                <a:solidFill>
                  <a:srgbClr val="FF0000"/>
                </a:solidFill>
                <a:latin typeface="맑은 고딕"/>
                <a:ea typeface="맑은 고딕"/>
              </a:rPr>
              <a:t>고추</a:t>
            </a:r>
            <a:r>
              <a:rPr kumimoji="0" lang="ko-KR" altLang="en-US" dirty="0">
                <a:solidFill>
                  <a:srgbClr val="FFFF00"/>
                </a:solidFill>
                <a:latin typeface="맑은 고딕"/>
                <a:ea typeface="맑은 고딕"/>
              </a:rPr>
              <a:t>의 담배나방 발생 및 </a:t>
            </a:r>
            <a:r>
              <a:rPr kumimoji="0" lang="ko-KR" altLang="en-US" dirty="0" err="1">
                <a:solidFill>
                  <a:srgbClr val="FFFF00"/>
                </a:solidFill>
                <a:latin typeface="맑은 고딕"/>
                <a:ea typeface="맑은 고딕"/>
              </a:rPr>
              <a:t>농자재</a:t>
            </a:r>
            <a:r>
              <a:rPr kumimoji="0" lang="ko-KR" altLang="en-US" dirty="0">
                <a:solidFill>
                  <a:srgbClr val="FFFF00"/>
                </a:solidFill>
                <a:latin typeface="맑은 고딕"/>
                <a:ea typeface="맑은 고딕"/>
              </a:rPr>
              <a:t> 처리결과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kumimoji="0" lang="ko-KR" altLang="en-US" dirty="0">
              <a:solidFill>
                <a:srgbClr val="FFFF00"/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536466"/>
              </p:ext>
            </p:extLst>
          </p:nvPr>
        </p:nvGraphicFramePr>
        <p:xfrm>
          <a:off x="251520" y="908724"/>
          <a:ext cx="8424168" cy="5648591"/>
        </p:xfrm>
        <a:graphic>
          <a:graphicData uri="http://schemas.openxmlformats.org/drawingml/2006/table">
            <a:tbl>
              <a:tblPr/>
              <a:tblGrid>
                <a:gridCol w="1882393"/>
                <a:gridCol w="1882393"/>
                <a:gridCol w="1239075"/>
                <a:gridCol w="1189589"/>
                <a:gridCol w="1189589"/>
                <a:gridCol w="1041129"/>
              </a:tblGrid>
              <a:tr h="381517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처리</a:t>
                      </a:r>
                    </a:p>
                  </a:txBody>
                  <a:tcPr marL="41735" marR="41735" marT="11539" marB="1153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발생정도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(0-5)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회방제 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(0-5)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회방제 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(0-5)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회방제 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(0-5)</a:t>
                      </a:r>
                      <a:r>
                        <a:rPr lang="en-US" sz="1400" kern="100" spc="0" baseline="300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Z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03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대조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비가림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1735" marR="41735" marT="11539" marB="1153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5.0a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5.0a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5.0a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03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</a:p>
                  </a:txBody>
                  <a:tcPr marL="41735" marR="41735" marT="11539" marB="1153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 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배액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3.3b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3.7b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3.7b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400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3.7b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3.7b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4.0b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3.3b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4.7a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4.7a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600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3.3b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4.7a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5.0a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03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</a:p>
                  </a:txBody>
                  <a:tcPr marL="41735" marR="41735" marT="11539" marB="1153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3.3b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3.3b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4.7a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3.7b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3.7b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4.7a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5.0a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5.0a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5.0a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2.0c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1.0e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5.0a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03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</a:p>
                  </a:txBody>
                  <a:tcPr marL="41735" marR="41735" marT="11539" marB="1153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300+50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2.3c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1.0e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0.0d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400+100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2.7c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2.3c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0.0d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500+200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4.0b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2.7c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1.3c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600+300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2.0c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1.0e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1.3c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0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은행</a:t>
                      </a:r>
                    </a:p>
                  </a:txBody>
                  <a:tcPr marL="41735" marR="41735" marT="11539" marB="1153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100+100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2.3c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1.0e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0.0d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0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4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은행</a:t>
                      </a:r>
                    </a:p>
                  </a:txBody>
                  <a:tcPr marL="41735" marR="41735" marT="11539" marB="1153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100+400+100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2.3c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1.3e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0.0d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0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은행</a:t>
                      </a:r>
                    </a:p>
                  </a:txBody>
                  <a:tcPr marL="41735" marR="41735" marT="11539" marB="1153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100+400+200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2.3c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1.7d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0.3d 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03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DMRT 0.05</a:t>
                      </a:r>
                    </a:p>
                  </a:txBody>
                  <a:tcPr marL="11539" marR="11539" marT="11539" marB="11539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marL="58920" marR="58920" marT="29460" marB="2946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251520" y="6525344"/>
            <a:ext cx="6840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baseline="30000" dirty="0">
                <a:solidFill>
                  <a:prstClr val="black"/>
                </a:solidFill>
                <a:latin typeface="맑은 고딕"/>
                <a:ea typeface="맑은 고딕"/>
              </a:rPr>
              <a:t>Z</a:t>
            </a:r>
            <a:r>
              <a:rPr kumimoji="0" lang="en-US" altLang="ko-KR" sz="1400" dirty="0">
                <a:solidFill>
                  <a:prstClr val="black"/>
                </a:solidFill>
                <a:latin typeface="맑은 고딕"/>
                <a:ea typeface="맑은 고딕"/>
              </a:rPr>
              <a:t>: 0:</a:t>
            </a:r>
            <a:r>
              <a:rPr kumimoji="0" lang="ko-KR" altLang="en-US" sz="1400" dirty="0" err="1">
                <a:solidFill>
                  <a:prstClr val="black"/>
                </a:solidFill>
                <a:latin typeface="맑은 고딕"/>
                <a:ea typeface="맑은 고딕"/>
              </a:rPr>
              <a:t>미발생</a:t>
            </a:r>
            <a:r>
              <a:rPr kumimoji="0" lang="en-US" altLang="ko-KR" sz="1400" dirty="0">
                <a:solidFill>
                  <a:prstClr val="black"/>
                </a:solidFill>
                <a:latin typeface="맑은 고딕"/>
                <a:ea typeface="맑은 고딕"/>
              </a:rPr>
              <a:t>, 1:1%</a:t>
            </a:r>
            <a:r>
              <a:rPr kumimoji="0" lang="ko-KR" altLang="en-US" sz="1400" dirty="0">
                <a:solidFill>
                  <a:prstClr val="black"/>
                </a:solidFill>
                <a:latin typeface="맑은 고딕"/>
                <a:ea typeface="맑은 고딕"/>
              </a:rPr>
              <a:t>미만</a:t>
            </a:r>
            <a:r>
              <a:rPr kumimoji="0" lang="en-US" altLang="ko-KR" sz="1400" dirty="0">
                <a:solidFill>
                  <a:prstClr val="black"/>
                </a:solidFill>
                <a:latin typeface="맑은 고딕"/>
                <a:ea typeface="맑은 고딕"/>
              </a:rPr>
              <a:t>, 2:</a:t>
            </a:r>
            <a:r>
              <a:rPr kumimoji="0" lang="ko-KR" altLang="en-US" sz="1400" dirty="0" err="1">
                <a:solidFill>
                  <a:prstClr val="black"/>
                </a:solidFill>
                <a:latin typeface="맑은 고딕"/>
                <a:ea typeface="맑은 고딕"/>
              </a:rPr>
              <a:t>약간발생</a:t>
            </a:r>
            <a:r>
              <a:rPr kumimoji="0" lang="en-US" altLang="ko-KR" sz="1400" dirty="0">
                <a:solidFill>
                  <a:prstClr val="black"/>
                </a:solidFill>
                <a:latin typeface="맑은 고딕"/>
                <a:ea typeface="맑은 고딕"/>
              </a:rPr>
              <a:t>, 3:</a:t>
            </a:r>
            <a:r>
              <a:rPr kumimoji="0" lang="ko-KR" altLang="en-US" sz="1400" dirty="0">
                <a:solidFill>
                  <a:prstClr val="black"/>
                </a:solidFill>
                <a:latin typeface="맑은 고딕"/>
                <a:ea typeface="맑은 고딕"/>
              </a:rPr>
              <a:t>중간</a:t>
            </a:r>
            <a:r>
              <a:rPr kumimoji="0" lang="en-US" altLang="ko-KR" sz="1400" dirty="0">
                <a:solidFill>
                  <a:prstClr val="black"/>
                </a:solidFill>
                <a:latin typeface="맑은 고딕"/>
                <a:ea typeface="맑은 고딕"/>
              </a:rPr>
              <a:t>, 4:</a:t>
            </a:r>
            <a:r>
              <a:rPr kumimoji="0" lang="ko-KR" altLang="en-US" sz="1400" dirty="0">
                <a:solidFill>
                  <a:prstClr val="black"/>
                </a:solidFill>
                <a:latin typeface="맑은 고딕"/>
                <a:ea typeface="맑은 고딕"/>
              </a:rPr>
              <a:t>심함</a:t>
            </a:r>
            <a:r>
              <a:rPr kumimoji="0" lang="en-US" altLang="ko-KR" sz="1400" dirty="0">
                <a:solidFill>
                  <a:prstClr val="black"/>
                </a:solidFill>
                <a:latin typeface="맑은 고딕"/>
                <a:ea typeface="맑은 고딕"/>
              </a:rPr>
              <a:t>, 5:</a:t>
            </a:r>
            <a:r>
              <a:rPr kumimoji="0" lang="ko-KR" altLang="en-US" sz="1400" dirty="0" err="1">
                <a:solidFill>
                  <a:prstClr val="black"/>
                </a:solidFill>
                <a:latin typeface="맑은 고딕"/>
                <a:ea typeface="맑은 고딕"/>
              </a:rPr>
              <a:t>매우심함</a:t>
            </a:r>
            <a:endParaRPr kumimoji="0" lang="ko-KR" altLang="en-US" sz="14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38675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 smtClean="0"/>
              <a:t>연구수행 내용</a:t>
            </a:r>
            <a:endParaRPr lang="ko-KR" altLang="en-US" sz="3200" dirty="0"/>
          </a:p>
        </p:txBody>
      </p:sp>
      <p:sp>
        <p:nvSpPr>
          <p:cNvPr id="9" name="직사각형 8"/>
          <p:cNvSpPr/>
          <p:nvPr/>
        </p:nvSpPr>
        <p:spPr>
          <a:xfrm>
            <a:off x="252288" y="1124744"/>
            <a:ext cx="8423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□ 파급효과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※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과학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기술적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사회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․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경제적 효과를 자세히 작성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○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유기농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고추재배시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고온성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해충인 진딧물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담배나방 등 해충방제 기대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유기농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생산기술에 따른 고추의 안전성 농산물 핵심기술 확립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농약비용 절감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: 90%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절감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/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매년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kumimoji="0" lang="ko-KR" altLang="en-US" dirty="0">
                <a:solidFill>
                  <a:srgbClr val="0000FF"/>
                </a:solidFill>
                <a:latin typeface="맑은 고딕"/>
                <a:ea typeface="맑은 고딕"/>
              </a:rPr>
              <a:t>진딧물</a:t>
            </a:r>
            <a:r>
              <a:rPr kumimoji="0" lang="en-US" altLang="ko-KR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srgbClr val="0000FF"/>
                </a:solidFill>
                <a:latin typeface="맑은 고딕"/>
                <a:ea typeface="맑은 고딕"/>
              </a:rPr>
              <a:t>담배나방</a:t>
            </a:r>
            <a:r>
              <a:rPr kumimoji="0" lang="en-US" altLang="ko-KR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 err="1">
                <a:solidFill>
                  <a:srgbClr val="0000FF"/>
                </a:solidFill>
                <a:latin typeface="맑은 고딕"/>
                <a:ea typeface="맑은 고딕"/>
              </a:rPr>
              <a:t>온실가루이</a:t>
            </a:r>
            <a:r>
              <a:rPr kumimoji="0" lang="en-US" altLang="ko-KR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srgbClr val="0000FF"/>
                </a:solidFill>
                <a:latin typeface="맑은 고딕"/>
                <a:ea typeface="맑은 고딕"/>
              </a:rPr>
              <a:t>탄저병</a:t>
            </a:r>
            <a:r>
              <a:rPr kumimoji="0" lang="en-US" altLang="ko-KR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srgbClr val="0000FF"/>
                </a:solidFill>
                <a:latin typeface="맑은 고딕"/>
                <a:ea typeface="맑은 고딕"/>
              </a:rPr>
              <a:t>곰팡이병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등 범용적 병충해 방제가능</a:t>
            </a:r>
          </a:p>
        </p:txBody>
      </p:sp>
    </p:spTree>
    <p:extLst>
      <p:ext uri="{BB962C8B-B14F-4D97-AF65-F5344CB8AC3E}">
        <p14:creationId xmlns:p14="http://schemas.microsoft.com/office/powerpoint/2010/main" val="265892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6024" y="77723"/>
            <a:ext cx="8820472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4. </a:t>
            </a:r>
            <a:r>
              <a:rPr kumimoji="0" lang="ko-KR" altLang="en-US" sz="2400" b="1" dirty="0">
                <a:solidFill>
                  <a:srgbClr val="FF0000"/>
                </a:solidFill>
                <a:latin typeface="맑은 고딕"/>
                <a:ea typeface="맑은 고딕"/>
              </a:rPr>
              <a:t>토마토</a:t>
            </a:r>
            <a:r>
              <a:rPr kumimoji="0" lang="ko-KR" altLang="en-US" sz="2400" b="1" dirty="0">
                <a:solidFill>
                  <a:srgbClr val="3333FF"/>
                </a:solidFill>
                <a:latin typeface="맑은 고딕"/>
                <a:ea typeface="맑은 고딕"/>
              </a:rPr>
              <a:t> 재배 시 </a:t>
            </a:r>
            <a:r>
              <a:rPr kumimoji="0" lang="ko-KR" altLang="en-US" sz="2400" b="1" dirty="0" err="1">
                <a:solidFill>
                  <a:srgbClr val="FF66FF"/>
                </a:solidFill>
                <a:latin typeface="맑은 고딕"/>
                <a:ea typeface="맑은 고딕"/>
              </a:rPr>
              <a:t>온실가루이</a:t>
            </a:r>
            <a:r>
              <a:rPr kumimoji="0" lang="ko-KR" altLang="en-US" sz="2400" b="1" dirty="0">
                <a:solidFill>
                  <a:srgbClr val="3333FF"/>
                </a:solidFill>
                <a:latin typeface="맑은 고딕"/>
                <a:ea typeface="맑은 고딕"/>
              </a:rPr>
              <a:t> 방제를 위한 </a:t>
            </a:r>
            <a:r>
              <a:rPr kumimoji="0" lang="ko-KR" altLang="en-US" sz="2400" b="1" dirty="0" err="1">
                <a:solidFill>
                  <a:srgbClr val="3333FF"/>
                </a:solidFill>
                <a:latin typeface="맑은 고딕"/>
                <a:ea typeface="맑은 고딕"/>
              </a:rPr>
              <a:t>유기농자재</a:t>
            </a:r>
            <a:r>
              <a:rPr kumimoji="0" lang="ko-KR" altLang="en-US" sz="2400" b="1" dirty="0">
                <a:solidFill>
                  <a:srgbClr val="3333FF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400" b="1" dirty="0" smtClean="0">
                <a:solidFill>
                  <a:srgbClr val="3333FF"/>
                </a:solidFill>
                <a:latin typeface="맑은 고딕"/>
                <a:ea typeface="맑은 고딕"/>
              </a:rPr>
              <a:t>사용법</a:t>
            </a:r>
            <a:endParaRPr kumimoji="0" lang="en-US" altLang="ko-KR" sz="2400" b="1" dirty="0" smtClean="0">
              <a:solidFill>
                <a:srgbClr val="3333FF"/>
              </a:solidFill>
              <a:latin typeface="맑은 고딕"/>
              <a:ea typeface="맑은 고딕"/>
            </a:endParaRPr>
          </a:p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(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영농활용</a:t>
            </a:r>
            <a:r>
              <a:rPr kumimoji="0"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endParaRPr kumimoji="0" lang="ko-KR" altLang="en-US" sz="24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231007"/>
            <a:ext cx="873348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□ 연구 배경</a:t>
            </a:r>
            <a:endParaRPr kumimoji="0"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○ 최근 안전성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기능성 문제로 유기농산물의 수요가 급증하나 시설과 기술부족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○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유기농재배를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위해서는 </a:t>
            </a:r>
            <a:r>
              <a:rPr kumimoji="0" lang="ko-KR" altLang="en-US" dirty="0" err="1" smtClean="0">
                <a:solidFill>
                  <a:srgbClr val="3333FF"/>
                </a:solidFill>
                <a:latin typeface="맑은 고딕"/>
                <a:ea typeface="맑은 고딕"/>
              </a:rPr>
              <a:t>온실가루이</a:t>
            </a:r>
            <a:r>
              <a:rPr kumimoji="0" lang="en-US" altLang="ko-KR" dirty="0" smtClean="0">
                <a:solidFill>
                  <a:srgbClr val="3333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srgbClr val="3333FF"/>
                </a:solidFill>
                <a:latin typeface="맑은 고딕"/>
                <a:ea typeface="맑은 고딕"/>
              </a:rPr>
              <a:t>담배나방 등 </a:t>
            </a:r>
            <a:r>
              <a:rPr kumimoji="0" lang="ko-KR" altLang="en-US" dirty="0" err="1">
                <a:solidFill>
                  <a:srgbClr val="3333FF"/>
                </a:solidFill>
                <a:latin typeface="맑은 고딕"/>
                <a:ea typeface="맑은 고딕"/>
              </a:rPr>
              <a:t>고온성</a:t>
            </a:r>
            <a:r>
              <a:rPr kumimoji="0" lang="ko-KR" altLang="en-US" dirty="0">
                <a:solidFill>
                  <a:srgbClr val="3333FF"/>
                </a:solidFill>
                <a:latin typeface="맑은 고딕"/>
                <a:ea typeface="맑은 고딕"/>
              </a:rPr>
              <a:t> 해충방제가 절실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○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유기농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토마토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비가림재배기술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확립을 위한 현장 요구도 증가로 과제추진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□ 주요 연구성과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○ </a:t>
            </a:r>
            <a:r>
              <a:rPr kumimoji="0" lang="ko-KR" altLang="en-US" dirty="0" err="1">
                <a:solidFill>
                  <a:srgbClr val="3333FF"/>
                </a:solidFill>
                <a:latin typeface="맑은 고딕"/>
                <a:ea typeface="맑은 고딕"/>
              </a:rPr>
              <a:t>유기농</a:t>
            </a:r>
            <a:r>
              <a:rPr kumimoji="0" lang="ko-KR" altLang="en-US" dirty="0">
                <a:solidFill>
                  <a:srgbClr val="3333FF"/>
                </a:solidFill>
                <a:latin typeface="맑은 고딕"/>
                <a:ea typeface="맑은 고딕"/>
              </a:rPr>
              <a:t> 토마토 </a:t>
            </a:r>
            <a:r>
              <a:rPr kumimoji="0" lang="ko-KR" altLang="en-US" dirty="0" err="1">
                <a:solidFill>
                  <a:srgbClr val="3333FF"/>
                </a:solidFill>
                <a:latin typeface="맑은 고딕"/>
                <a:ea typeface="맑은 고딕"/>
              </a:rPr>
              <a:t>재배시</a:t>
            </a:r>
            <a:r>
              <a:rPr kumimoji="0" lang="ko-KR" altLang="en-US" dirty="0">
                <a:solidFill>
                  <a:srgbClr val="3333FF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dirty="0" err="1">
                <a:solidFill>
                  <a:srgbClr val="3333FF"/>
                </a:solidFill>
                <a:latin typeface="맑은 고딕"/>
                <a:ea typeface="맑은 고딕"/>
              </a:rPr>
              <a:t>온실가루이</a:t>
            </a:r>
            <a:r>
              <a:rPr kumimoji="0" lang="ko-KR" altLang="en-US" dirty="0">
                <a:solidFill>
                  <a:srgbClr val="3333FF"/>
                </a:solidFill>
                <a:latin typeface="맑은 고딕"/>
                <a:ea typeface="맑은 고딕"/>
              </a:rPr>
              <a:t> 등 병충해방제 기술개발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○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농자재별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단용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또는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혼용법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구명을 위하여 유황제제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오일제제의 적정 농도 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13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수준을 처리하여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농자재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효과구명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- 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유황제제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+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오일제제 조합하여 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13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처리한 결과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유황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오일 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600+300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배액 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처리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 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에서 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효과가 있고 경영비를 감안하면 가장 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경제적이었음</a:t>
            </a:r>
            <a:endParaRPr kumimoji="0" lang="en-US" altLang="ko-KR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  </a:t>
            </a:r>
            <a:r>
              <a:rPr kumimoji="0" lang="en-US" altLang="ko-KR" dirty="0" smtClean="0">
                <a:solidFill>
                  <a:srgbClr val="FF0000"/>
                </a:solidFill>
                <a:latin typeface="맑은 고딕"/>
                <a:ea typeface="맑은 고딕"/>
              </a:rPr>
              <a:t>- </a:t>
            </a:r>
            <a:r>
              <a:rPr kumimoji="0" lang="ko-KR" altLang="en-US" dirty="0" smtClean="0">
                <a:solidFill>
                  <a:srgbClr val="FF0000"/>
                </a:solidFill>
                <a:latin typeface="맑은 고딕"/>
                <a:ea typeface="맑은 고딕"/>
              </a:rPr>
              <a:t>주의사항</a:t>
            </a:r>
            <a:r>
              <a:rPr kumimoji="0" lang="en-US" altLang="ko-KR" dirty="0">
                <a:solidFill>
                  <a:srgbClr val="FF0000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dirty="0" err="1">
                <a:solidFill>
                  <a:srgbClr val="FF0000"/>
                </a:solidFill>
                <a:latin typeface="맑은 고딕"/>
                <a:ea typeface="맑은 고딕"/>
              </a:rPr>
              <a:t>약해기간은</a:t>
            </a:r>
            <a:r>
              <a:rPr kumimoji="0" lang="ko-KR" altLang="en-US" dirty="0">
                <a:solidFill>
                  <a:srgbClr val="FF0000"/>
                </a:solidFill>
                <a:latin typeface="맑은 고딕"/>
                <a:ea typeface="맑은 고딕"/>
              </a:rPr>
              <a:t> 고온기인 </a:t>
            </a:r>
            <a:r>
              <a:rPr kumimoji="0" lang="en-US" altLang="ko-KR" dirty="0">
                <a:solidFill>
                  <a:srgbClr val="FF0000"/>
                </a:solidFill>
                <a:latin typeface="맑은 고딕"/>
                <a:ea typeface="맑은 고딕"/>
              </a:rPr>
              <a:t>7-8</a:t>
            </a:r>
            <a:r>
              <a:rPr kumimoji="0" lang="ko-KR" altLang="en-US" dirty="0">
                <a:solidFill>
                  <a:srgbClr val="FF0000"/>
                </a:solidFill>
                <a:latin typeface="맑은 고딕"/>
                <a:ea typeface="맑은 고딕"/>
              </a:rPr>
              <a:t>월로 이 시기에는 </a:t>
            </a:r>
            <a:r>
              <a:rPr kumimoji="0" lang="ko-KR" altLang="en-US" dirty="0" err="1" smtClean="0">
                <a:solidFill>
                  <a:srgbClr val="FF0000"/>
                </a:solidFill>
                <a:latin typeface="맑은 고딕"/>
                <a:ea typeface="맑은 고딕"/>
              </a:rPr>
              <a:t>신초부분에</a:t>
            </a:r>
            <a:r>
              <a:rPr kumimoji="0" lang="ko-KR" altLang="en-US" dirty="0" smtClean="0">
                <a:solidFill>
                  <a:srgbClr val="FF0000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dirty="0">
                <a:solidFill>
                  <a:srgbClr val="FF0000"/>
                </a:solidFill>
                <a:latin typeface="맑은 고딕"/>
                <a:ea typeface="맑은 고딕"/>
              </a:rPr>
              <a:t>유황제제를 </a:t>
            </a:r>
            <a:endParaRPr kumimoji="0" lang="en-US" altLang="ko-KR" dirty="0" smtClean="0">
              <a:solidFill>
                <a:srgbClr val="FF0000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srgbClr val="FF0000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dirty="0" smtClean="0">
                <a:solidFill>
                  <a:srgbClr val="FF0000"/>
                </a:solidFill>
                <a:latin typeface="맑은 고딕"/>
                <a:ea typeface="맑은 고딕"/>
              </a:rPr>
              <a:t>   </a:t>
            </a:r>
            <a:r>
              <a:rPr kumimoji="0" lang="ko-KR" altLang="en-US" dirty="0" smtClean="0">
                <a:solidFill>
                  <a:srgbClr val="FF0000"/>
                </a:solidFill>
                <a:latin typeface="맑은 고딕"/>
                <a:ea typeface="맑은 고딕"/>
              </a:rPr>
              <a:t>사용하지 </a:t>
            </a:r>
            <a:r>
              <a:rPr kumimoji="0" lang="ko-KR" altLang="en-US" dirty="0">
                <a:solidFill>
                  <a:srgbClr val="FF0000"/>
                </a:solidFill>
                <a:latin typeface="맑은 고딕"/>
                <a:ea typeface="맑은 고딕"/>
              </a:rPr>
              <a:t>않는다</a:t>
            </a:r>
            <a:r>
              <a:rPr kumimoji="0" lang="en-US" altLang="ko-KR" dirty="0">
                <a:solidFill>
                  <a:srgbClr val="FF0000"/>
                </a:solidFill>
                <a:latin typeface="맑은 고딕"/>
                <a:ea typeface="맑은 고딕"/>
              </a:rPr>
              <a:t>.</a:t>
            </a:r>
            <a:endParaRPr kumimoji="0" lang="ko-KR" altLang="en-US" dirty="0">
              <a:solidFill>
                <a:srgbClr val="FF0000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1839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 smtClean="0"/>
              <a:t>주요 연구성과 요약</a:t>
            </a:r>
            <a:endParaRPr lang="ko-KR" altLang="en-US" sz="3200" dirty="0"/>
          </a:p>
        </p:txBody>
      </p:sp>
      <p:sp>
        <p:nvSpPr>
          <p:cNvPr id="5" name="대각선 방향의 모서리가 둥근 사각형 4"/>
          <p:cNvSpPr/>
          <p:nvPr/>
        </p:nvSpPr>
        <p:spPr>
          <a:xfrm>
            <a:off x="264096" y="4149080"/>
            <a:ext cx="7929562" cy="500062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 w="1270">
            <a:solidFill>
              <a:schemeClr val="bg1">
                <a:lumMod val="8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dirty="0">
                <a:solidFill>
                  <a:srgbClr val="3333FF"/>
                </a:solidFill>
              </a:rPr>
              <a:t>(</a:t>
            </a:r>
            <a:r>
              <a:rPr kumimoji="0" lang="ko-KR" altLang="en-US" sz="2000" dirty="0">
                <a:solidFill>
                  <a:srgbClr val="3333FF"/>
                </a:solidFill>
              </a:rPr>
              <a:t>그림 </a:t>
            </a:r>
            <a:r>
              <a:rPr kumimoji="0" lang="en-US" altLang="ko-KR" sz="2000" dirty="0" smtClean="0">
                <a:solidFill>
                  <a:srgbClr val="3333FF"/>
                </a:solidFill>
              </a:rPr>
              <a:t>1) </a:t>
            </a:r>
            <a:r>
              <a:rPr kumimoji="0" lang="ko-KR" altLang="en-US" sz="2000" dirty="0" err="1" smtClean="0">
                <a:solidFill>
                  <a:srgbClr val="3333FF"/>
                </a:solidFill>
              </a:rPr>
              <a:t>온실가루이</a:t>
            </a:r>
            <a:r>
              <a:rPr kumimoji="0" lang="en-US" altLang="ko-KR" sz="2000" dirty="0" smtClean="0">
                <a:solidFill>
                  <a:srgbClr val="3333FF"/>
                </a:solidFill>
              </a:rPr>
              <a:t>, </a:t>
            </a:r>
            <a:r>
              <a:rPr kumimoji="0" lang="ko-KR" altLang="en-US" sz="2000" dirty="0" smtClean="0">
                <a:solidFill>
                  <a:srgbClr val="3333FF"/>
                </a:solidFill>
              </a:rPr>
              <a:t>유황피해</a:t>
            </a:r>
            <a:r>
              <a:rPr kumimoji="0" lang="en-US" altLang="ko-KR" sz="2000" dirty="0" smtClean="0">
                <a:solidFill>
                  <a:srgbClr val="3333FF"/>
                </a:solidFill>
              </a:rPr>
              <a:t>, </a:t>
            </a:r>
            <a:r>
              <a:rPr kumimoji="0" lang="ko-KR" altLang="en-US" sz="2000" dirty="0" smtClean="0">
                <a:solidFill>
                  <a:srgbClr val="3333FF"/>
                </a:solidFill>
              </a:rPr>
              <a:t>토마토 </a:t>
            </a:r>
            <a:r>
              <a:rPr kumimoji="0" lang="ko-KR" altLang="en-US" sz="2000" dirty="0" err="1" smtClean="0">
                <a:solidFill>
                  <a:srgbClr val="3333FF"/>
                </a:solidFill>
              </a:rPr>
              <a:t>농자재</a:t>
            </a:r>
            <a:r>
              <a:rPr kumimoji="0" lang="ko-KR" altLang="en-US" sz="2000" dirty="0" smtClean="0">
                <a:solidFill>
                  <a:srgbClr val="3333FF"/>
                </a:solidFill>
              </a:rPr>
              <a:t> 처리 후 전경</a:t>
            </a:r>
            <a:endParaRPr kumimoji="0" lang="en-US" altLang="ko-KR" sz="2000" b="1" dirty="0">
              <a:solidFill>
                <a:srgbClr val="3333FF"/>
              </a:solidFill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598049"/>
              </p:ext>
            </p:extLst>
          </p:nvPr>
        </p:nvGraphicFramePr>
        <p:xfrm>
          <a:off x="179512" y="1341314"/>
          <a:ext cx="8496177" cy="2663750"/>
        </p:xfrm>
        <a:graphic>
          <a:graphicData uri="http://schemas.openxmlformats.org/drawingml/2006/table">
            <a:tbl>
              <a:tblPr/>
              <a:tblGrid>
                <a:gridCol w="2596848"/>
                <a:gridCol w="426796"/>
                <a:gridCol w="2547528"/>
                <a:gridCol w="426796"/>
                <a:gridCol w="2498209"/>
              </a:tblGrid>
              <a:tr h="218335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04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온실가루이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신초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약해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토마토 개화모습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864" y="1557339"/>
            <a:ext cx="2494009" cy="179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24189"/>
            <a:ext cx="2592288" cy="183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" b="12479"/>
          <a:stretch/>
        </p:blipFill>
        <p:spPr bwMode="auto">
          <a:xfrm>
            <a:off x="264096" y="1584000"/>
            <a:ext cx="2723266" cy="17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타원 9"/>
          <p:cNvSpPr/>
          <p:nvPr/>
        </p:nvSpPr>
        <p:spPr>
          <a:xfrm>
            <a:off x="3059832" y="1736538"/>
            <a:ext cx="2140373" cy="7563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 smtClean="0"/>
              <a:t>주요 연구성과 요약</a:t>
            </a:r>
            <a:endParaRPr lang="ko-KR" alt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90872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&lt;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표 </a:t>
            </a:r>
            <a:r>
              <a:rPr kumimoji="0" lang="en-US" altLang="ko-KR" dirty="0">
                <a:solidFill>
                  <a:prstClr val="black"/>
                </a:solidFill>
                <a:latin typeface="맑은 고딕"/>
                <a:ea typeface="맑은 고딕"/>
              </a:rPr>
              <a:t>1&gt;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비가림재배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토마토의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온실가루이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발생 및 </a:t>
            </a:r>
            <a:r>
              <a:rPr kumimoji="0" lang="ko-KR" altLang="en-US" dirty="0" err="1">
                <a:solidFill>
                  <a:prstClr val="black"/>
                </a:solidFill>
                <a:latin typeface="맑은 고딕"/>
                <a:ea typeface="맑은 고딕"/>
              </a:rPr>
              <a:t>농자재</a:t>
            </a:r>
            <a:r>
              <a:rPr kumimoji="0" lang="ko-KR" altLang="en-US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dirty="0" smtClean="0">
                <a:solidFill>
                  <a:prstClr val="black"/>
                </a:solidFill>
                <a:latin typeface="맑은 고딕"/>
                <a:ea typeface="맑은 고딕"/>
              </a:rPr>
              <a:t>처리결과</a:t>
            </a:r>
            <a:endParaRPr kumimoji="0"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064710"/>
              </p:ext>
            </p:extLst>
          </p:nvPr>
        </p:nvGraphicFramePr>
        <p:xfrm>
          <a:off x="251521" y="1340768"/>
          <a:ext cx="8424168" cy="4933170"/>
        </p:xfrm>
        <a:graphic>
          <a:graphicData uri="http://schemas.openxmlformats.org/drawingml/2006/table">
            <a:tbl>
              <a:tblPr/>
              <a:tblGrid>
                <a:gridCol w="1793960"/>
                <a:gridCol w="1594846"/>
                <a:gridCol w="1296174"/>
                <a:gridCol w="1246396"/>
                <a:gridCol w="1246396"/>
                <a:gridCol w="1246396"/>
              </a:tblGrid>
              <a:tr h="426545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처리</a:t>
                      </a:r>
                    </a:p>
                  </a:txBody>
                  <a:tcPr marL="48721" marR="48721" marT="13470" marB="1347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발생정도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(0-5)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회방제 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(0-5)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회방제 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(0-5)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회방제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(0-5)</a:t>
                      </a:r>
                      <a:r>
                        <a:rPr lang="en-US" sz="1600" kern="100" spc="0" baseline="300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Z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85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대조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비가림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721" marR="48721" marT="13470" marB="1347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3.7a 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5a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5a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85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</a:p>
                  </a:txBody>
                  <a:tcPr marL="48721" marR="48721" marT="13470" marB="1347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 </a:t>
                      </a: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배액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2.3b 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0c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400 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2.0b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0c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2.0b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600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2.0b 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227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</a:p>
                  </a:txBody>
                  <a:tcPr marL="48721" marR="48721" marT="13470" marB="1347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 50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2.0b 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0c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22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2.0b 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0c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2.0b 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22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2.0b 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85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유황</a:t>
                      </a:r>
                      <a:r>
                        <a:rPr lang="en-US" altLang="ko-KR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오일</a:t>
                      </a:r>
                    </a:p>
                  </a:txBody>
                  <a:tcPr marL="48721" marR="48721" marT="13470" marB="1347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300+50 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2.0b 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0c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400+100 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2.0b 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0c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500+200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2.0b 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3333FF"/>
                          </a:solidFill>
                          <a:effectLst/>
                          <a:latin typeface="+mn-ea"/>
                          <a:ea typeface="+mn-ea"/>
                        </a:rPr>
                        <a:t>0c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600+300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3.0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2.0 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1b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3333FF"/>
                          </a:solidFill>
                          <a:effectLst/>
                          <a:latin typeface="+mn-ea"/>
                          <a:ea typeface="+mn-ea"/>
                        </a:rPr>
                        <a:t>0c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885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DMRT 0.05</a:t>
                      </a:r>
                    </a:p>
                  </a:txBody>
                  <a:tcPr marL="13470" marR="13470" marT="13470" marB="13470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marL="68782" marR="68782" marT="34391" marB="34391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51520" y="6309320"/>
            <a:ext cx="5009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baseline="30000" dirty="0">
                <a:solidFill>
                  <a:prstClr val="black"/>
                </a:solidFill>
                <a:latin typeface="맑은 고딕"/>
                <a:ea typeface="맑은 고딕"/>
              </a:rPr>
              <a:t>Z</a:t>
            </a:r>
            <a:r>
              <a:rPr kumimoji="0" lang="en-US" altLang="ko-KR" sz="1400" dirty="0">
                <a:solidFill>
                  <a:prstClr val="black"/>
                </a:solidFill>
                <a:latin typeface="맑은 고딕"/>
                <a:ea typeface="맑은 고딕"/>
              </a:rPr>
              <a:t>: 0:</a:t>
            </a:r>
            <a:r>
              <a:rPr kumimoji="0" lang="ko-KR" altLang="en-US" sz="1400" dirty="0" err="1">
                <a:solidFill>
                  <a:prstClr val="black"/>
                </a:solidFill>
                <a:latin typeface="맑은 고딕"/>
                <a:ea typeface="맑은 고딕"/>
              </a:rPr>
              <a:t>미발생</a:t>
            </a:r>
            <a:r>
              <a:rPr kumimoji="0" lang="en-US" altLang="ko-KR" sz="1400" dirty="0">
                <a:solidFill>
                  <a:prstClr val="black"/>
                </a:solidFill>
                <a:latin typeface="맑은 고딕"/>
                <a:ea typeface="맑은 고딕"/>
              </a:rPr>
              <a:t>, 1:1%</a:t>
            </a:r>
            <a:r>
              <a:rPr kumimoji="0" lang="ko-KR" altLang="en-US" sz="1400" dirty="0">
                <a:solidFill>
                  <a:prstClr val="black"/>
                </a:solidFill>
                <a:latin typeface="맑은 고딕"/>
                <a:ea typeface="맑은 고딕"/>
              </a:rPr>
              <a:t>미만</a:t>
            </a:r>
            <a:r>
              <a:rPr kumimoji="0" lang="en-US" altLang="ko-KR" sz="1400" dirty="0">
                <a:solidFill>
                  <a:prstClr val="black"/>
                </a:solidFill>
                <a:latin typeface="맑은 고딕"/>
                <a:ea typeface="맑은 고딕"/>
              </a:rPr>
              <a:t>, 2:</a:t>
            </a:r>
            <a:r>
              <a:rPr kumimoji="0" lang="ko-KR" altLang="en-US" sz="1400" dirty="0" err="1">
                <a:solidFill>
                  <a:prstClr val="black"/>
                </a:solidFill>
                <a:latin typeface="맑은 고딕"/>
                <a:ea typeface="맑은 고딕"/>
              </a:rPr>
              <a:t>약간발생</a:t>
            </a:r>
            <a:r>
              <a:rPr kumimoji="0" lang="en-US" altLang="ko-KR" sz="1400" dirty="0">
                <a:solidFill>
                  <a:prstClr val="black"/>
                </a:solidFill>
                <a:latin typeface="맑은 고딕"/>
                <a:ea typeface="맑은 고딕"/>
              </a:rPr>
              <a:t>, 3:</a:t>
            </a:r>
            <a:r>
              <a:rPr kumimoji="0" lang="ko-KR" altLang="en-US" sz="1400" dirty="0">
                <a:solidFill>
                  <a:prstClr val="black"/>
                </a:solidFill>
                <a:latin typeface="맑은 고딕"/>
                <a:ea typeface="맑은 고딕"/>
              </a:rPr>
              <a:t>중간</a:t>
            </a:r>
            <a:r>
              <a:rPr kumimoji="0" lang="en-US" altLang="ko-KR" sz="1400" dirty="0">
                <a:solidFill>
                  <a:prstClr val="black"/>
                </a:solidFill>
                <a:latin typeface="맑은 고딕"/>
                <a:ea typeface="맑은 고딕"/>
              </a:rPr>
              <a:t>, 4:</a:t>
            </a:r>
            <a:r>
              <a:rPr kumimoji="0" lang="ko-KR" altLang="en-US" sz="1400" dirty="0">
                <a:solidFill>
                  <a:prstClr val="black"/>
                </a:solidFill>
                <a:latin typeface="맑은 고딕"/>
                <a:ea typeface="맑은 고딕"/>
              </a:rPr>
              <a:t>심함</a:t>
            </a:r>
            <a:r>
              <a:rPr kumimoji="0" lang="en-US" altLang="ko-KR" sz="1400" dirty="0">
                <a:solidFill>
                  <a:prstClr val="black"/>
                </a:solidFill>
                <a:latin typeface="맑은 고딕"/>
                <a:ea typeface="맑은 고딕"/>
              </a:rPr>
              <a:t>, 5:</a:t>
            </a:r>
            <a:r>
              <a:rPr kumimoji="0" lang="ko-KR" altLang="en-US" sz="1400" dirty="0" err="1">
                <a:solidFill>
                  <a:prstClr val="black"/>
                </a:solidFill>
                <a:latin typeface="맑은 고딕"/>
                <a:ea typeface="맑은 고딕"/>
              </a:rPr>
              <a:t>매우심함</a:t>
            </a:r>
            <a:endParaRPr kumimoji="0" lang="ko-KR" altLang="en-US" sz="14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72296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 smtClean="0"/>
              <a:t>주요 연구성과 요약</a:t>
            </a:r>
            <a:endParaRPr lang="ko-KR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118746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prstClr val="black"/>
                </a:solidFill>
                <a:latin typeface="맑은 고딕"/>
                <a:ea typeface="맑은 고딕"/>
              </a:rPr>
              <a:t>□ </a:t>
            </a:r>
            <a:r>
              <a:rPr kumimoji="0"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파급효과</a:t>
            </a:r>
            <a:endParaRPr kumimoji="0" lang="ko-KR" altLang="en-US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878" y="1628800"/>
            <a:ext cx="74446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dirty="0">
                <a:solidFill>
                  <a:prstClr val="black"/>
                </a:solidFill>
                <a:latin typeface="맑은 고딕"/>
                <a:ea typeface="맑은 고딕"/>
              </a:rPr>
              <a:t>※ </a:t>
            </a:r>
            <a:r>
              <a:rPr kumimoji="0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과학</a:t>
            </a:r>
            <a:r>
              <a:rPr kumimoji="0" lang="en-US" altLang="ko-KR" sz="1600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기술적</a:t>
            </a:r>
            <a:r>
              <a:rPr kumimoji="0" lang="en-US" altLang="ko-KR" sz="1600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사회</a:t>
            </a:r>
            <a:r>
              <a:rPr kumimoji="0" lang="en-US" altLang="ko-KR" sz="1600" dirty="0">
                <a:solidFill>
                  <a:prstClr val="black"/>
                </a:solidFill>
                <a:latin typeface="맑은 고딕"/>
                <a:ea typeface="맑은 고딕"/>
              </a:rPr>
              <a:t>․</a:t>
            </a:r>
            <a:r>
              <a:rPr kumimoji="0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경제적 효과를 자세히 작성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○ </a:t>
            </a:r>
            <a:r>
              <a:rPr kumimoji="0" lang="ko-KR" altLang="en-US" sz="1600" dirty="0" err="1">
                <a:solidFill>
                  <a:prstClr val="black"/>
                </a:solidFill>
                <a:latin typeface="맑은 고딕"/>
                <a:ea typeface="맑은 고딕"/>
              </a:rPr>
              <a:t>유기농</a:t>
            </a:r>
            <a:r>
              <a:rPr kumimoji="0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1600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토마토재배시</a:t>
            </a:r>
            <a:r>
              <a:rPr kumimoji="0" lang="ko-KR" altLang="en-US" sz="1600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1600" dirty="0" err="1">
                <a:solidFill>
                  <a:prstClr val="black"/>
                </a:solidFill>
                <a:latin typeface="맑은 고딕"/>
                <a:ea typeface="맑은 고딕"/>
              </a:rPr>
              <a:t>고온성</a:t>
            </a:r>
            <a:r>
              <a:rPr kumimoji="0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 해충인 </a:t>
            </a:r>
            <a:r>
              <a:rPr kumimoji="0" lang="ko-KR" altLang="en-US" sz="1600" dirty="0" err="1">
                <a:solidFill>
                  <a:prstClr val="black"/>
                </a:solidFill>
                <a:latin typeface="맑은 고딕"/>
                <a:ea typeface="맑은 고딕"/>
              </a:rPr>
              <a:t>온실가루이</a:t>
            </a:r>
            <a:r>
              <a:rPr kumimoji="0" lang="en-US" altLang="ko-KR" sz="1600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담배나방 등 해충방제 기대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dirty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kumimoji="0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기존대비 농약비용 절감</a:t>
            </a:r>
            <a:r>
              <a:rPr kumimoji="0" lang="en-US" altLang="ko-KR" sz="1600" dirty="0">
                <a:solidFill>
                  <a:prstClr val="black"/>
                </a:solidFill>
                <a:latin typeface="맑은 고딕"/>
                <a:ea typeface="맑은 고딕"/>
              </a:rPr>
              <a:t>: 90% </a:t>
            </a:r>
            <a:r>
              <a:rPr kumimoji="0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절감</a:t>
            </a:r>
            <a:r>
              <a:rPr kumimoji="0" lang="en-US" altLang="ko-KR" sz="1600" dirty="0">
                <a:solidFill>
                  <a:prstClr val="black"/>
                </a:solidFill>
                <a:latin typeface="맑은 고딕"/>
                <a:ea typeface="맑은 고딕"/>
              </a:rPr>
              <a:t>/</a:t>
            </a:r>
            <a:r>
              <a:rPr kumimoji="0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매년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dirty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kumimoji="0" lang="ko-KR" altLang="en-US" sz="1600" dirty="0" err="1">
                <a:solidFill>
                  <a:prstClr val="black"/>
                </a:solidFill>
                <a:latin typeface="맑은 고딕"/>
                <a:ea typeface="맑은 고딕"/>
              </a:rPr>
              <a:t>온실가루이</a:t>
            </a:r>
            <a:r>
              <a:rPr kumimoji="0" lang="en-US" altLang="ko-KR" sz="1600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담배나방</a:t>
            </a:r>
            <a:r>
              <a:rPr kumimoji="0" lang="en-US" altLang="ko-KR" sz="1600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곰팡이병 등 범용적 병충해 </a:t>
            </a:r>
            <a:r>
              <a:rPr kumimoji="0" lang="ko-KR" altLang="en-US" sz="1600" dirty="0" smtClean="0">
                <a:solidFill>
                  <a:prstClr val="black"/>
                </a:solidFill>
                <a:latin typeface="맑은 고딕"/>
                <a:ea typeface="맑은 고딕"/>
              </a:rPr>
              <a:t>방제가능</a:t>
            </a:r>
            <a:endParaRPr kumimoji="0" lang="ko-KR" altLang="en-US" sz="16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8551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806450" y="548680"/>
            <a:ext cx="79420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dirty="0" smtClean="0">
                <a:solidFill>
                  <a:srgbClr val="0000FF"/>
                </a:solidFill>
                <a:latin typeface="+mn-ea"/>
                <a:ea typeface="+mn-ea"/>
              </a:rPr>
              <a:t>5. </a:t>
            </a:r>
            <a:r>
              <a:rPr lang="ko-KR" altLang="en-US" sz="2400" b="1" dirty="0">
                <a:solidFill>
                  <a:srgbClr val="FF0000"/>
                </a:solidFill>
              </a:rPr>
              <a:t>고추</a:t>
            </a:r>
            <a:r>
              <a:rPr lang="ko-KR" altLang="en-US" sz="2400" b="1" dirty="0">
                <a:solidFill>
                  <a:srgbClr val="0000FF"/>
                </a:solidFill>
              </a:rPr>
              <a:t> </a:t>
            </a:r>
            <a:r>
              <a:rPr lang="ko-KR" altLang="en-US" sz="2400" b="1" dirty="0" err="1">
                <a:solidFill>
                  <a:srgbClr val="0000FF"/>
                </a:solidFill>
              </a:rPr>
              <a:t>유기농재배를</a:t>
            </a:r>
            <a:r>
              <a:rPr lang="ko-KR" altLang="en-US" sz="2400" b="1" dirty="0">
                <a:solidFill>
                  <a:srgbClr val="0000FF"/>
                </a:solidFill>
              </a:rPr>
              <a:t> 위한 간이시설 </a:t>
            </a:r>
            <a:r>
              <a:rPr lang="ko-KR" altLang="en-US" sz="2400" b="1" dirty="0">
                <a:solidFill>
                  <a:srgbClr val="FF00FF"/>
                </a:solidFill>
              </a:rPr>
              <a:t>방충망</a:t>
            </a:r>
            <a:r>
              <a:rPr lang="ko-KR" altLang="en-US" sz="2400" b="1" dirty="0">
                <a:solidFill>
                  <a:srgbClr val="0000FF"/>
                </a:solidFill>
              </a:rPr>
              <a:t> </a:t>
            </a:r>
            <a:r>
              <a:rPr lang="ko-KR" altLang="en-US" sz="2400" b="1" dirty="0" smtClean="0">
                <a:solidFill>
                  <a:srgbClr val="0000FF"/>
                </a:solidFill>
              </a:rPr>
              <a:t>처리효과</a:t>
            </a:r>
            <a:endParaRPr kumimoji="0" lang="ko-KR" altLang="en-US" sz="24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3" name="직사각형 5"/>
          <p:cNvSpPr>
            <a:spLocks noChangeArrowheads="1"/>
          </p:cNvSpPr>
          <p:nvPr/>
        </p:nvSpPr>
        <p:spPr bwMode="auto">
          <a:xfrm>
            <a:off x="928688" y="1192758"/>
            <a:ext cx="550182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arenBoth"/>
            </a:pPr>
            <a:r>
              <a:rPr kumimoji="0" lang="ko-KR" altLang="en-US" sz="16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연구방법</a:t>
            </a:r>
            <a:endParaRPr kumimoji="0" lang="en-US" altLang="ko-KR" sz="16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dirty="0" smtClean="0">
                <a:solidFill>
                  <a:prstClr val="black"/>
                </a:solidFill>
                <a:latin typeface="HY그래픽M"/>
                <a:ea typeface="HY그래픽M"/>
              </a:rPr>
              <a:t>○</a:t>
            </a:r>
            <a:r>
              <a:rPr kumimoji="0" lang="en-US" altLang="ko-KR" sz="1600" b="1" dirty="0" smtClean="0">
                <a:solidFill>
                  <a:prstClr val="black"/>
                </a:solidFill>
                <a:latin typeface="HY그래픽M"/>
                <a:ea typeface="HY그래픽M"/>
              </a:rPr>
              <a:t> 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시험재료 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: 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고추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○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 </a:t>
            </a:r>
            <a:r>
              <a:rPr kumimoji="0" lang="ko-KR" altLang="en-US" sz="1600" b="1" dirty="0" smtClean="0">
                <a:solidFill>
                  <a:srgbClr val="CC00FF"/>
                </a:solidFill>
                <a:latin typeface="HY그래픽M"/>
                <a:ea typeface="HY그래픽M"/>
              </a:rPr>
              <a:t>처리</a:t>
            </a:r>
            <a:r>
              <a:rPr kumimoji="0" lang="en-US" altLang="ko-KR" sz="1600" b="1" dirty="0">
                <a:solidFill>
                  <a:srgbClr val="CC00FF"/>
                </a:solidFill>
                <a:latin typeface="HY그래픽M"/>
                <a:ea typeface="HY그래픽M"/>
              </a:rPr>
              <a:t>: </a:t>
            </a:r>
            <a:r>
              <a:rPr kumimoji="0" lang="ko-KR" altLang="en-US" sz="1600" b="1" dirty="0" err="1">
                <a:solidFill>
                  <a:srgbClr val="CC00FF"/>
                </a:solidFill>
                <a:latin typeface="HY그래픽M"/>
                <a:ea typeface="HY그래픽M"/>
              </a:rPr>
              <a:t>비가림</a:t>
            </a:r>
            <a:r>
              <a:rPr kumimoji="0" lang="en-US" altLang="ko-KR" sz="1600" b="1" dirty="0">
                <a:solidFill>
                  <a:srgbClr val="CC00FF"/>
                </a:solidFill>
                <a:latin typeface="HY그래픽M"/>
                <a:ea typeface="HY그래픽M"/>
              </a:rPr>
              <a:t>(</a:t>
            </a:r>
            <a:r>
              <a:rPr kumimoji="0" lang="ko-KR" altLang="en-US" sz="1600" b="1" dirty="0">
                <a:solidFill>
                  <a:srgbClr val="CC00FF"/>
                </a:solidFill>
                <a:latin typeface="HY그래픽M"/>
                <a:ea typeface="HY그래픽M"/>
              </a:rPr>
              <a:t>대조</a:t>
            </a:r>
            <a:r>
              <a:rPr kumimoji="0" lang="en-US" altLang="ko-KR" sz="1600" b="1" dirty="0" smtClean="0">
                <a:solidFill>
                  <a:srgbClr val="CC00FF"/>
                </a:solidFill>
                <a:latin typeface="HY그래픽M"/>
                <a:ea typeface="HY그래픽M"/>
              </a:rPr>
              <a:t>), </a:t>
            </a:r>
            <a:r>
              <a:rPr kumimoji="0" lang="ko-KR" altLang="en-US" sz="1600" b="1" dirty="0" smtClean="0">
                <a:solidFill>
                  <a:srgbClr val="CC00FF"/>
                </a:solidFill>
                <a:latin typeface="HY그래픽M"/>
                <a:ea typeface="HY그래픽M"/>
              </a:rPr>
              <a:t>간이시설 방충망</a:t>
            </a:r>
            <a:r>
              <a:rPr kumimoji="0" lang="en-US" altLang="ko-KR" sz="1600" b="1" dirty="0">
                <a:solidFill>
                  <a:srgbClr val="CC00FF"/>
                </a:solidFill>
                <a:latin typeface="HY그래픽M"/>
                <a:ea typeface="HY그래픽M"/>
              </a:rPr>
              <a:t>, </a:t>
            </a:r>
            <a:r>
              <a:rPr kumimoji="0" lang="ko-KR" altLang="en-US" sz="1600" b="1" dirty="0" err="1">
                <a:solidFill>
                  <a:srgbClr val="CC00FF"/>
                </a:solidFill>
                <a:latin typeface="HY그래픽M"/>
                <a:ea typeface="HY그래픽M"/>
              </a:rPr>
              <a:t>차광망</a:t>
            </a:r>
            <a:r>
              <a:rPr kumimoji="0" lang="ko-KR" altLang="en-US" sz="1600" b="1" dirty="0">
                <a:solidFill>
                  <a:srgbClr val="CC00FF"/>
                </a:solidFill>
                <a:latin typeface="HY그래픽M"/>
                <a:ea typeface="HY그래픽M"/>
              </a:rPr>
              <a:t> </a:t>
            </a:r>
            <a:r>
              <a:rPr kumimoji="0" lang="en-US" altLang="ko-KR" sz="1600" b="1" dirty="0">
                <a:solidFill>
                  <a:srgbClr val="CC00FF"/>
                </a:solidFill>
                <a:latin typeface="HY그래픽M"/>
                <a:ea typeface="HY그래픽M"/>
              </a:rPr>
              <a:t>30%, </a:t>
            </a:r>
            <a:r>
              <a:rPr kumimoji="0" lang="ko-KR" altLang="en-US" sz="1600" b="1" dirty="0" smtClean="0">
                <a:solidFill>
                  <a:srgbClr val="CC00FF"/>
                </a:solidFill>
                <a:latin typeface="HY그래픽M"/>
                <a:ea typeface="HY그래픽M"/>
              </a:rPr>
              <a:t>노지</a:t>
            </a:r>
            <a:endParaRPr kumimoji="0" lang="en-US" altLang="ko-KR" sz="1600" b="1" dirty="0">
              <a:solidFill>
                <a:srgbClr val="CC00FF"/>
              </a:solidFill>
              <a:latin typeface="HY그래픽M"/>
              <a:ea typeface="HY그래픽M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dirty="0" smtClean="0">
                <a:solidFill>
                  <a:prstClr val="black"/>
                </a:solidFill>
                <a:latin typeface="HY그래픽M"/>
                <a:ea typeface="HY그래픽M"/>
              </a:rPr>
              <a:t>○</a:t>
            </a:r>
            <a:r>
              <a:rPr kumimoji="0" lang="en-US" altLang="ko-KR" sz="1600" b="1" dirty="0" smtClean="0">
                <a:solidFill>
                  <a:prstClr val="black"/>
                </a:solidFill>
                <a:latin typeface="HY그래픽M"/>
                <a:ea typeface="HY그래픽M"/>
              </a:rPr>
              <a:t> </a:t>
            </a:r>
            <a:r>
              <a:rPr kumimoji="0" lang="ko-KR" altLang="en-US" sz="16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재배조건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: 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흑색비닐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그래픽M"/>
                <a:ea typeface="HY그래픽M"/>
              </a:rPr>
              <a:t>멀칭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(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그래픽M"/>
                <a:ea typeface="HY그래픽M"/>
              </a:rPr>
              <a:t>헛골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 포함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), 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이랑높이 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30</a:t>
            </a:r>
            <a:r>
              <a:rPr kumimoji="0" lang="ko-KR" altLang="en-US" sz="1600" b="1" dirty="0" smtClean="0">
                <a:solidFill>
                  <a:prstClr val="black"/>
                </a:solidFill>
                <a:latin typeface="HY그래픽M"/>
                <a:ea typeface="HY그래픽M"/>
              </a:rPr>
              <a:t>㎝</a:t>
            </a:r>
            <a:endParaRPr kumimoji="0" lang="ko-KR" altLang="en-US" sz="16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  <p:sp>
        <p:nvSpPr>
          <p:cNvPr id="6" name="직사각형 5"/>
          <p:cNvSpPr>
            <a:spLocks noChangeArrowheads="1"/>
          </p:cNvSpPr>
          <p:nvPr/>
        </p:nvSpPr>
        <p:spPr bwMode="auto">
          <a:xfrm>
            <a:off x="996114" y="2852936"/>
            <a:ext cx="13436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(2)</a:t>
            </a:r>
            <a:r>
              <a:rPr kumimoji="0" lang="ko-KR" altLang="en-US" sz="16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연구결과</a:t>
            </a:r>
            <a:endParaRPr kumimoji="0" lang="ko-KR" altLang="en-US" sz="160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3" y="3446128"/>
            <a:ext cx="4186817" cy="314011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1"/>
            <a:ext cx="4176464" cy="31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8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3"/>
          <p:cNvSpPr>
            <a:spLocks noChangeArrowheads="1"/>
          </p:cNvSpPr>
          <p:nvPr/>
        </p:nvSpPr>
        <p:spPr bwMode="auto">
          <a:xfrm>
            <a:off x="571500" y="357188"/>
            <a:ext cx="457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2400" b="1" dirty="0"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ko-KR" altLang="en-US" sz="24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6" name="Picture 2" descr="C:\아름다운그림\원특원\토마토고추706\사진 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80432"/>
            <a:ext cx="7776864" cy="5184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509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508838"/>
              </p:ext>
            </p:extLst>
          </p:nvPr>
        </p:nvGraphicFramePr>
        <p:xfrm>
          <a:off x="251520" y="548680"/>
          <a:ext cx="8712968" cy="2504694"/>
        </p:xfrm>
        <a:graphic>
          <a:graphicData uri="http://schemas.openxmlformats.org/drawingml/2006/table">
            <a:tbl>
              <a:tblPr/>
              <a:tblGrid>
                <a:gridCol w="1224136"/>
                <a:gridCol w="7488832"/>
              </a:tblGrid>
              <a:tr h="1686560">
                <a:tc>
                  <a:txBody>
                    <a:bodyPr/>
                    <a:lstStyle/>
                    <a:p>
                      <a:pPr marL="69850" marR="62230" indent="0" algn="dist" fontAlgn="base" latinLnBrk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활용내용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69850" marR="62230" indent="0" algn="dist" fontAlgn="base" latinLnBrk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요약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710" marR="0" indent="0" algn="just" fontAlgn="base" latinLnBrk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유기농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재배를 위하여 방충망을 피복하여 재배하면 병해방지는 물론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비가림시설의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고온피해를 줄일 수 있을 뿐만 아니라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비가림시설에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버금가는 병해감소효과가 있다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. 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방충망을 씌우고 재식거리를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110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㎝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×50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㎝로 정식하고 모든 관리는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유기농재배법으로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토양관리와 병해방제를 하며 병해가 심해지기 전인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9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월 상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하순에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회 일시에 수확한다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.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251520" y="3429000"/>
            <a:ext cx="871296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atin typeface="+mn-ea"/>
                <a:ea typeface="+mn-ea"/>
              </a:rPr>
              <a:t>1. </a:t>
            </a:r>
            <a:r>
              <a:rPr lang="ko-KR" altLang="en-US" b="1" dirty="0">
                <a:latin typeface="+mn-ea"/>
                <a:ea typeface="+mn-ea"/>
              </a:rPr>
              <a:t>현황 및 문제점 </a:t>
            </a:r>
            <a:endParaRPr lang="ko-KR" altLang="en-US" dirty="0"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ea typeface="+mn-ea"/>
              </a:rPr>
              <a:t>○ 최근의 안전성과 기능성 문제로 유기농산물 수요급증하나 시설과 기술부족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  <a:ea typeface="+mn-ea"/>
              </a:rPr>
              <a:t>○ 고추의 </a:t>
            </a:r>
            <a:r>
              <a:rPr lang="ko-KR" altLang="en-US" dirty="0" err="1">
                <a:latin typeface="+mn-ea"/>
                <a:ea typeface="+mn-ea"/>
              </a:rPr>
              <a:t>유기농재배를</a:t>
            </a:r>
            <a:r>
              <a:rPr lang="ko-KR" altLang="en-US" dirty="0">
                <a:latin typeface="+mn-ea"/>
                <a:ea typeface="+mn-ea"/>
              </a:rPr>
              <a:t> 위해서는 </a:t>
            </a:r>
            <a:r>
              <a:rPr lang="ko-KR" altLang="en-US" dirty="0" err="1">
                <a:latin typeface="+mn-ea"/>
                <a:ea typeface="+mn-ea"/>
              </a:rPr>
              <a:t>비가림시설이</a:t>
            </a:r>
            <a:r>
              <a:rPr lang="ko-KR" altLang="en-US" dirty="0">
                <a:latin typeface="+mn-ea"/>
                <a:ea typeface="+mn-ea"/>
              </a:rPr>
              <a:t> 필요하나 시설비 문제가 있음</a:t>
            </a:r>
          </a:p>
        </p:txBody>
      </p:sp>
    </p:spTree>
    <p:extLst>
      <p:ext uri="{BB962C8B-B14F-4D97-AF65-F5344CB8AC3E}">
        <p14:creationId xmlns:p14="http://schemas.microsoft.com/office/powerpoint/2010/main" val="142208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520" y="548680"/>
            <a:ext cx="8640960" cy="418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/>
              <a:t>○ 고추 </a:t>
            </a:r>
            <a:r>
              <a:rPr lang="ko-KR" altLang="en-US" b="1" dirty="0" err="1"/>
              <a:t>유기농재배를</a:t>
            </a:r>
            <a:r>
              <a:rPr lang="ko-KR" altLang="en-US" b="1" dirty="0"/>
              <a:t> 위한 간이시설 방충망 처리효과</a:t>
            </a:r>
            <a:endParaRPr lang="ko-KR" altLang="en-US" dirty="0"/>
          </a:p>
          <a:p>
            <a:pPr>
              <a:lnSpc>
                <a:spcPct val="150000"/>
              </a:lnSpc>
            </a:pPr>
            <a:r>
              <a:rPr lang="ko-KR" altLang="en-US" dirty="0"/>
              <a:t>노지에서 </a:t>
            </a:r>
            <a:r>
              <a:rPr lang="ko-KR" altLang="en-US" dirty="0" err="1"/>
              <a:t>유기농</a:t>
            </a:r>
            <a:r>
              <a:rPr lang="ko-KR" altLang="en-US" dirty="0"/>
              <a:t> 고추재배는 탄저병</a:t>
            </a:r>
            <a:r>
              <a:rPr lang="en-US" altLang="ko-KR" dirty="0"/>
              <a:t>, </a:t>
            </a:r>
            <a:r>
              <a:rPr lang="ko-KR" altLang="en-US" dirty="0"/>
              <a:t>역병을 비롯한 병해피해로 재배가 거의 불가능한 상태이다</a:t>
            </a:r>
            <a:r>
              <a:rPr lang="en-US" altLang="ko-KR" dirty="0"/>
              <a:t>. </a:t>
            </a:r>
            <a:r>
              <a:rPr lang="ko-KR" altLang="en-US" dirty="0"/>
              <a:t>그 대안으로 </a:t>
            </a:r>
            <a:r>
              <a:rPr lang="ko-KR" altLang="en-US" dirty="0" err="1"/>
              <a:t>비가림</a:t>
            </a:r>
            <a:r>
              <a:rPr lang="ko-KR" altLang="en-US" dirty="0"/>
              <a:t> 시설을 이용하면 </a:t>
            </a:r>
            <a:r>
              <a:rPr lang="ko-KR" altLang="en-US" dirty="0" err="1"/>
              <a:t>유기농</a:t>
            </a:r>
            <a:r>
              <a:rPr lang="ko-KR" altLang="en-US" dirty="0"/>
              <a:t> 고추재배가 가능하나 초기 시설비 투자비용 때문에 어려움이 있다</a:t>
            </a:r>
            <a:r>
              <a:rPr lang="en-US" altLang="ko-KR" dirty="0"/>
              <a:t>. </a:t>
            </a:r>
            <a:r>
              <a:rPr lang="ko-KR" altLang="en-US" dirty="0"/>
              <a:t>이 문제를 해결하기 위하여 </a:t>
            </a:r>
            <a:r>
              <a:rPr lang="ko-KR" altLang="en-US" b="1" dirty="0"/>
              <a:t>방충망 피복에 의한 간이시설</a:t>
            </a:r>
            <a:r>
              <a:rPr lang="en-US" altLang="ko-KR" b="1" dirty="0"/>
              <a:t>(100</a:t>
            </a:r>
            <a:r>
              <a:rPr lang="ko-KR" altLang="en-US" b="1" dirty="0"/>
              <a:t>평당 지주 </a:t>
            </a:r>
            <a:r>
              <a:rPr lang="en-US" altLang="ko-KR" b="1" dirty="0"/>
              <a:t>4</a:t>
            </a:r>
            <a:r>
              <a:rPr lang="ko-KR" altLang="en-US" b="1" dirty="0"/>
              <a:t>∼</a:t>
            </a:r>
            <a:r>
              <a:rPr lang="en-US" altLang="ko-KR" b="1" dirty="0"/>
              <a:t>6</a:t>
            </a:r>
            <a:r>
              <a:rPr lang="ko-KR" altLang="en-US" b="1" dirty="0"/>
              <a:t>개에 철사로 방충망 고정</a:t>
            </a:r>
            <a:r>
              <a:rPr lang="en-US" altLang="ko-KR" b="1" dirty="0"/>
              <a:t>: </a:t>
            </a:r>
            <a:r>
              <a:rPr lang="ko-KR" altLang="en-US" b="1" dirty="0"/>
              <a:t>그림참조</a:t>
            </a:r>
            <a:r>
              <a:rPr lang="en-US" altLang="ko-KR" b="1" dirty="0"/>
              <a:t>)</a:t>
            </a:r>
            <a:r>
              <a:rPr lang="ko-KR" altLang="en-US" b="1" dirty="0"/>
              <a:t>재배</a:t>
            </a:r>
            <a:r>
              <a:rPr lang="ko-KR" altLang="en-US" dirty="0"/>
              <a:t>로서 탄저병 피해를 최소화 하여 </a:t>
            </a:r>
            <a:r>
              <a:rPr lang="ko-KR" altLang="en-US" dirty="0" err="1"/>
              <a:t>유기농</a:t>
            </a:r>
            <a:r>
              <a:rPr lang="ko-KR" altLang="en-US" dirty="0"/>
              <a:t> 고추재배가 가능하다</a:t>
            </a:r>
            <a:r>
              <a:rPr lang="en-US" altLang="ko-KR" dirty="0"/>
              <a:t>. </a:t>
            </a:r>
            <a:r>
              <a:rPr lang="ko-KR" altLang="en-US" dirty="0"/>
              <a:t>본 시험에서 노지에서는 </a:t>
            </a:r>
            <a:r>
              <a:rPr lang="en-US" altLang="ko-KR" dirty="0"/>
              <a:t>8</a:t>
            </a:r>
            <a:r>
              <a:rPr lang="ko-KR" altLang="en-US" dirty="0"/>
              <a:t>월 말부터 탄저병이 시작하여 </a:t>
            </a:r>
            <a:r>
              <a:rPr lang="en-US" altLang="ko-KR" dirty="0"/>
              <a:t>9</a:t>
            </a:r>
            <a:r>
              <a:rPr lang="ko-KR" altLang="en-US" dirty="0"/>
              <a:t>월 상순에 만연되어 수확이 불가능하나 방충망 처리에서는 약간 발생하는 수준으로 </a:t>
            </a:r>
            <a:r>
              <a:rPr lang="ko-KR" altLang="en-US" dirty="0" err="1"/>
              <a:t>비가림재배와</a:t>
            </a:r>
            <a:r>
              <a:rPr lang="ko-KR" altLang="en-US" dirty="0"/>
              <a:t> 거의 같은 효과를 보았다</a:t>
            </a:r>
            <a:r>
              <a:rPr lang="en-US" altLang="ko-KR" dirty="0"/>
              <a:t>. </a:t>
            </a:r>
            <a:r>
              <a:rPr lang="ko-KR" altLang="en-US" dirty="0"/>
              <a:t>수확량 면에서 </a:t>
            </a:r>
            <a:r>
              <a:rPr lang="ko-KR" altLang="en-US" dirty="0" err="1"/>
              <a:t>홍고추는</a:t>
            </a:r>
            <a:r>
              <a:rPr lang="ko-KR" altLang="en-US" dirty="0"/>
              <a:t> 병과가 적어 주당 </a:t>
            </a:r>
            <a:r>
              <a:rPr lang="en-US" altLang="ko-KR" dirty="0"/>
              <a:t>60</a:t>
            </a:r>
            <a:r>
              <a:rPr lang="ko-KR" altLang="en-US" dirty="0"/>
              <a:t>개 이상 수확하여 결국은 </a:t>
            </a:r>
            <a:r>
              <a:rPr lang="ko-KR" altLang="en-US" dirty="0" err="1"/>
              <a:t>비가림재배와</a:t>
            </a:r>
            <a:r>
              <a:rPr lang="ko-KR" altLang="en-US" dirty="0"/>
              <a:t> 같은 수확량이었다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207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74168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과거</a:t>
            </a: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인간생활이 생존에 초점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고대</a:t>
            </a:r>
            <a:r>
              <a:rPr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~</a:t>
            </a:r>
            <a:r>
              <a:rPr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근대 </a:t>
            </a:r>
            <a:r>
              <a:rPr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: </a:t>
            </a:r>
            <a:r>
              <a:rPr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생존</a:t>
            </a:r>
            <a:r>
              <a:rPr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적자생존</a:t>
            </a:r>
            <a:r>
              <a:rPr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(</a:t>
            </a:r>
            <a:r>
              <a:rPr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생존경쟁</a:t>
            </a:r>
            <a:r>
              <a:rPr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)</a:t>
            </a:r>
            <a:endParaRPr lang="ko-KR" altLang="en-US" sz="2400" dirty="0" smtClean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근대</a:t>
            </a: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~2000 : 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생존</a:t>
            </a: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양적 만족</a:t>
            </a:r>
            <a:endParaRPr lang="en-US" altLang="ko-KR" sz="240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 </a:t>
            </a:r>
            <a:r>
              <a:rPr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유기농업의 위치</a:t>
            </a:r>
            <a:endParaRPr lang="en-US" altLang="ko-KR" sz="2400" dirty="0" smtClean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  - 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유기농업 </a:t>
            </a: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고대</a:t>
            </a: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~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근대</a:t>
            </a: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우리나라 </a:t>
            </a: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1960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년대</a:t>
            </a: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  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화학비료농법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: 1970~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현재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(40</a:t>
            </a:r>
            <a:r>
              <a:rPr lang="ko-KR" altLang="en-US" sz="24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여년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 2000~</a:t>
            </a:r>
            <a:r>
              <a:rPr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현재</a:t>
            </a:r>
            <a:r>
              <a:rPr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 : </a:t>
            </a:r>
            <a:r>
              <a:rPr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건강</a:t>
            </a:r>
            <a:r>
              <a:rPr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수명</a:t>
            </a:r>
            <a:r>
              <a:rPr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(</a:t>
            </a:r>
            <a:r>
              <a:rPr lang="ko-KR" altLang="en-US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오래오래</a:t>
            </a:r>
            <a:r>
              <a:rPr lang="en-US" altLang="ko-KR" sz="2400" dirty="0" smtClean="0">
                <a:solidFill>
                  <a:srgbClr val="0000FF"/>
                </a:solidFill>
                <a:latin typeface="맑은 고딕"/>
                <a:ea typeface="맑은 고딕"/>
              </a:rPr>
              <a:t>)</a:t>
            </a:r>
            <a:endParaRPr lang="ko-KR" altLang="en-US" sz="2400" dirty="0" smtClean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ko-KR" altLang="en-US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 현재</a:t>
            </a:r>
            <a:r>
              <a:rPr lang="en-US" altLang="ko-KR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삶의 질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수명 → 환경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식품의 품질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(</a:t>
            </a:r>
            <a:r>
              <a:rPr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의료</a:t>
            </a:r>
            <a:r>
              <a:rPr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  - 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환경 </a:t>
            </a: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친환경 유기농업</a:t>
            </a:r>
            <a:endParaRPr lang="en-US" altLang="ko-KR" sz="2400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  - 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식품 </a:t>
            </a:r>
            <a:r>
              <a:rPr lang="en-US" altLang="ko-KR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lang="ko-KR" altLang="en-US" sz="2400" dirty="0" smtClean="0">
                <a:solidFill>
                  <a:prstClr val="black"/>
                </a:solidFill>
                <a:latin typeface="맑은 고딕"/>
                <a:ea typeface="맑은 고딕"/>
              </a:rPr>
              <a:t>유기농업</a:t>
            </a:r>
            <a:endParaRPr lang="ko-KR" altLang="en-US" sz="24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5646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67544" y="548680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b="1" dirty="0">
                <a:solidFill>
                  <a:srgbClr val="FF0000"/>
                </a:solidFill>
                <a:latin typeface="Trebuchet MS"/>
                <a:ea typeface="HY그래픽M"/>
              </a:rPr>
              <a:t>&lt; </a:t>
            </a:r>
            <a:r>
              <a:rPr kumimoji="0" lang="en-US" altLang="ko-KR" b="1" dirty="0" err="1">
                <a:solidFill>
                  <a:srgbClr val="FF0000"/>
                </a:solidFill>
                <a:latin typeface="Trebuchet MS"/>
                <a:ea typeface="HY그래픽M"/>
              </a:rPr>
              <a:t>고추</a:t>
            </a:r>
            <a:r>
              <a:rPr kumimoji="0" lang="en-US" altLang="ko-KR" b="1" dirty="0">
                <a:solidFill>
                  <a:srgbClr val="FF0000"/>
                </a:solidFill>
                <a:latin typeface="Trebuchet MS"/>
                <a:ea typeface="HY그래픽M"/>
              </a:rPr>
              <a:t> &gt;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611560" y="1052736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srgbClr val="0000FF"/>
                </a:solidFill>
                <a:latin typeface="HY그래픽M"/>
                <a:ea typeface="HY그래픽M"/>
              </a:rPr>
              <a:t>○ 고추 </a:t>
            </a:r>
            <a:r>
              <a:rPr kumimoji="0" lang="ko-KR" altLang="en-US" b="1" dirty="0" err="1">
                <a:solidFill>
                  <a:srgbClr val="0000FF"/>
                </a:solidFill>
                <a:latin typeface="HY그래픽M"/>
                <a:ea typeface="HY그래픽M"/>
              </a:rPr>
              <a:t>비가림처리에</a:t>
            </a:r>
            <a:r>
              <a:rPr kumimoji="0" lang="ko-KR" altLang="en-US" b="1" dirty="0">
                <a:solidFill>
                  <a:srgbClr val="0000FF"/>
                </a:solidFill>
                <a:latin typeface="HY그래픽M"/>
                <a:ea typeface="HY그래픽M"/>
              </a:rPr>
              <a:t> 따른 주요 생육</a:t>
            </a:r>
            <a:r>
              <a:rPr kumimoji="0" lang="en-US" altLang="ko-KR" b="1" dirty="0">
                <a:solidFill>
                  <a:srgbClr val="0000FF"/>
                </a:solidFill>
                <a:latin typeface="HY그래픽M"/>
                <a:ea typeface="HY그래픽M"/>
              </a:rPr>
              <a:t>, </a:t>
            </a:r>
            <a:r>
              <a:rPr kumimoji="0" lang="ko-KR" altLang="en-US" b="1" dirty="0">
                <a:solidFill>
                  <a:srgbClr val="0000FF"/>
                </a:solidFill>
                <a:latin typeface="HY그래픽M"/>
                <a:ea typeface="HY그래픽M"/>
              </a:rPr>
              <a:t>과실특성 및 수량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639356"/>
              </p:ext>
            </p:extLst>
          </p:nvPr>
        </p:nvGraphicFramePr>
        <p:xfrm>
          <a:off x="467544" y="1484784"/>
          <a:ext cx="7920879" cy="4392490"/>
        </p:xfrm>
        <a:graphic>
          <a:graphicData uri="http://schemas.openxmlformats.org/drawingml/2006/table">
            <a:tbl>
              <a:tblPr/>
              <a:tblGrid>
                <a:gridCol w="1241267"/>
                <a:gridCol w="897663"/>
                <a:gridCol w="897663"/>
                <a:gridCol w="897663"/>
                <a:gridCol w="897663"/>
                <a:gridCol w="1032296"/>
                <a:gridCol w="1028332"/>
                <a:gridCol w="1028332"/>
              </a:tblGrid>
              <a:tr h="644320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처리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초장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㎝</a:t>
                      </a:r>
                      <a:r>
                        <a:rPr lang="en-US" altLang="ko-KR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600" b="1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과장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㎝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과경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㎝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과중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g)</a:t>
                      </a:r>
                    </a:p>
                  </a:txBody>
                  <a:tcPr marL="17907" marR="17907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수량 </a:t>
                      </a:r>
                      <a:r>
                        <a:rPr lang="en-US" altLang="ko-KR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</a:t>
                      </a:r>
                      <a:r>
                        <a:rPr lang="en-US" altLang="ko-KR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</a:t>
                      </a:r>
                      <a:r>
                        <a:rPr lang="en-US" altLang="ko-KR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600" b="1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246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홍고추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병과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계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69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노지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116.6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12.8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16.1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14.3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37.0b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57.3a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94.3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69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방충망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120.0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13.4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15.3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13.7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CC00FF"/>
                          </a:solidFill>
                          <a:effectLst/>
                          <a:latin typeface="+mn-ea"/>
                          <a:ea typeface="+mn-ea"/>
                        </a:rPr>
                        <a:t>60.9a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CC00FF"/>
                          </a:solidFill>
                          <a:effectLst/>
                          <a:latin typeface="+mn-ea"/>
                          <a:ea typeface="+mn-ea"/>
                        </a:rPr>
                        <a:t>21.1b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82.0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69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차광망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113.6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13.0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15.6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15.2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39.4b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60.7a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100.1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69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비가림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126.9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13.8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16.7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12.8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CC00FF"/>
                          </a:solidFill>
                          <a:effectLst/>
                          <a:latin typeface="+mn-ea"/>
                          <a:ea typeface="+mn-ea"/>
                        </a:rPr>
                        <a:t>57.3a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CC00FF"/>
                          </a:solidFill>
                          <a:effectLst/>
                          <a:latin typeface="+mn-ea"/>
                          <a:ea typeface="+mn-ea"/>
                        </a:rPr>
                        <a:t>21.7b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78.9 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69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DMRT 0.05</a:t>
                      </a:r>
                    </a:p>
                  </a:txBody>
                  <a:tcPr marL="17907" marR="17907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</a:p>
                  </a:txBody>
                  <a:tcPr marL="17907" marR="17907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</a:p>
                  </a:txBody>
                  <a:tcPr marL="17907" marR="17907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</a:p>
                  </a:txBody>
                  <a:tcPr marL="17907" marR="17907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</a:p>
                  </a:txBody>
                  <a:tcPr marL="17907" marR="17907" marT="17907" marB="17907"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</a:p>
                  </a:txBody>
                  <a:tcPr anchor="ctr">
                    <a:lnL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473272" y="5949280"/>
            <a:ext cx="5682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prstClr val="black"/>
                </a:solidFill>
                <a:latin typeface="HY그래픽M"/>
                <a:ea typeface="HY그래픽M"/>
              </a:rPr>
              <a:t>*수확조사</a:t>
            </a:r>
            <a:r>
              <a:rPr kumimoji="0" lang="en-US" altLang="ko-KR" b="1" dirty="0">
                <a:solidFill>
                  <a:prstClr val="black"/>
                </a:solidFill>
                <a:latin typeface="HY그래픽M"/>
                <a:ea typeface="HY그래픽M"/>
              </a:rPr>
              <a:t>: 7.10 - 10.23</a:t>
            </a:r>
            <a:r>
              <a:rPr kumimoji="0" lang="ko-KR" altLang="en-US" b="1" dirty="0">
                <a:solidFill>
                  <a:prstClr val="black"/>
                </a:solidFill>
                <a:latin typeface="HY그래픽M"/>
                <a:ea typeface="HY그래픽M"/>
              </a:rPr>
              <a:t>일 동안 </a:t>
            </a:r>
            <a:r>
              <a:rPr kumimoji="0" lang="en-US" altLang="ko-KR" b="1" dirty="0">
                <a:solidFill>
                  <a:prstClr val="black"/>
                </a:solidFill>
                <a:latin typeface="HY그래픽M"/>
                <a:ea typeface="HY그래픽M"/>
              </a:rPr>
              <a:t>3-4</a:t>
            </a:r>
            <a:r>
              <a:rPr kumimoji="0" lang="ko-KR" altLang="en-US" b="1" dirty="0">
                <a:solidFill>
                  <a:prstClr val="black"/>
                </a:solidFill>
                <a:latin typeface="HY그래픽M"/>
                <a:ea typeface="HY그래픽M"/>
              </a:rPr>
              <a:t>회 수확</a:t>
            </a:r>
          </a:p>
        </p:txBody>
      </p:sp>
    </p:spTree>
    <p:extLst>
      <p:ext uri="{BB962C8B-B14F-4D97-AF65-F5344CB8AC3E}">
        <p14:creationId xmlns:p14="http://schemas.microsoft.com/office/powerpoint/2010/main" val="384753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11560" y="836712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srgbClr val="0000FF"/>
                </a:solidFill>
                <a:latin typeface="Trebuchet MS"/>
                <a:ea typeface="HY그래픽M"/>
              </a:rPr>
              <a:t>○ 고추 </a:t>
            </a:r>
            <a:r>
              <a:rPr kumimoji="0" lang="ko-KR" altLang="en-US" b="1" dirty="0" err="1">
                <a:solidFill>
                  <a:srgbClr val="0000FF"/>
                </a:solidFill>
                <a:latin typeface="Trebuchet MS"/>
                <a:ea typeface="HY그래픽M"/>
              </a:rPr>
              <a:t>비가림처리별</a:t>
            </a:r>
            <a:r>
              <a:rPr kumimoji="0" lang="ko-KR" altLang="en-US" b="1" dirty="0">
                <a:solidFill>
                  <a:srgbClr val="0000FF"/>
                </a:solidFill>
                <a:latin typeface="Trebuchet MS"/>
                <a:ea typeface="HY그래픽M"/>
              </a:rPr>
              <a:t> </a:t>
            </a:r>
            <a:r>
              <a:rPr kumimoji="0" lang="ko-KR" altLang="en-US" b="1" dirty="0" err="1">
                <a:solidFill>
                  <a:srgbClr val="0000FF"/>
                </a:solidFill>
                <a:latin typeface="Trebuchet MS"/>
                <a:ea typeface="HY그래픽M"/>
              </a:rPr>
              <a:t>고온기</a:t>
            </a:r>
            <a:r>
              <a:rPr kumimoji="0" lang="ko-KR" altLang="en-US" b="1" dirty="0">
                <a:solidFill>
                  <a:srgbClr val="0000FF"/>
                </a:solidFill>
                <a:latin typeface="Trebuchet MS"/>
                <a:ea typeface="HY그래픽M"/>
              </a:rPr>
              <a:t> 주간기온</a:t>
            </a:r>
          </a:p>
        </p:txBody>
      </p:sp>
      <p:pic>
        <p:nvPicPr>
          <p:cNvPr id="10241" name="_x178487864" descr="EMB000015500f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6" y="1268759"/>
            <a:ext cx="7759944" cy="466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539552" y="6021288"/>
            <a:ext cx="1412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prstClr val="black"/>
                </a:solidFill>
                <a:latin typeface="HY그래픽M"/>
                <a:ea typeface="HY그래픽M"/>
              </a:rPr>
              <a:t>*</a:t>
            </a:r>
            <a:r>
              <a:rPr kumimoji="0" lang="en-US" altLang="ko-KR" b="1" dirty="0">
                <a:solidFill>
                  <a:prstClr val="black"/>
                </a:solidFill>
                <a:latin typeface="HY그래픽M"/>
                <a:ea typeface="HY그래픽M"/>
              </a:rPr>
              <a:t>8.9</a:t>
            </a:r>
            <a:r>
              <a:rPr kumimoji="0" lang="ko-KR" altLang="en-US" b="1" dirty="0">
                <a:solidFill>
                  <a:prstClr val="black"/>
                </a:solidFill>
                <a:latin typeface="HY그래픽M"/>
                <a:ea typeface="HY그래픽M"/>
              </a:rPr>
              <a:t>일 조사</a:t>
            </a:r>
          </a:p>
        </p:txBody>
      </p:sp>
    </p:spTree>
    <p:extLst>
      <p:ext uri="{BB962C8B-B14F-4D97-AF65-F5344CB8AC3E}">
        <p14:creationId xmlns:p14="http://schemas.microsoft.com/office/powerpoint/2010/main" val="385472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07896" y="620688"/>
            <a:ext cx="5404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srgbClr val="0000FF"/>
                </a:solidFill>
                <a:latin typeface="HY그래픽M"/>
                <a:ea typeface="HY그래픽M"/>
              </a:rPr>
              <a:t>○ 고추 </a:t>
            </a:r>
            <a:r>
              <a:rPr kumimoji="0" lang="ko-KR" altLang="en-US" b="1" dirty="0" err="1">
                <a:solidFill>
                  <a:srgbClr val="0000FF"/>
                </a:solidFill>
                <a:latin typeface="HY그래픽M"/>
                <a:ea typeface="HY그래픽M"/>
              </a:rPr>
              <a:t>비가림처리에</a:t>
            </a:r>
            <a:r>
              <a:rPr kumimoji="0" lang="ko-KR" altLang="en-US" b="1" dirty="0">
                <a:solidFill>
                  <a:srgbClr val="0000FF"/>
                </a:solidFill>
                <a:latin typeface="HY그래픽M"/>
                <a:ea typeface="HY그래픽M"/>
              </a:rPr>
              <a:t> 따른 탄저병 발생변화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429492" y="5809729"/>
            <a:ext cx="8030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* 병해조사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: 6.20 - 9.12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일 동안 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9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회 조사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*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그래픽M"/>
                <a:ea typeface="HY그래픽M"/>
              </a:rPr>
              <a:t>병발생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 정도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: (5: 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아주 심함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, 4: 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심함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, 3: 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보통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, 2: 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조금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, 1: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그래픽M"/>
                <a:ea typeface="HY그래픽M"/>
              </a:rPr>
              <a:t>아주조금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, 0: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그래픽M"/>
                <a:ea typeface="HY그래픽M"/>
              </a:rPr>
              <a:t>미발생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)</a:t>
            </a:r>
            <a:endParaRPr kumimoji="0" lang="ko-KR" altLang="en-US" sz="16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  <p:graphicFrame>
        <p:nvGraphicFramePr>
          <p:cNvPr id="7" name="차트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5416736"/>
              </p:ext>
            </p:extLst>
          </p:nvPr>
        </p:nvGraphicFramePr>
        <p:xfrm>
          <a:off x="395288" y="1268760"/>
          <a:ext cx="705703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925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13616" y="548680"/>
            <a:ext cx="5686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srgbClr val="0000FF"/>
                </a:solidFill>
                <a:latin typeface="HY그래픽M"/>
                <a:ea typeface="HY그래픽M"/>
              </a:rPr>
              <a:t>○ 고추 </a:t>
            </a:r>
            <a:r>
              <a:rPr kumimoji="0" lang="ko-KR" altLang="en-US" b="1" dirty="0" err="1">
                <a:solidFill>
                  <a:srgbClr val="0000FF"/>
                </a:solidFill>
                <a:latin typeface="HY그래픽M"/>
                <a:ea typeface="HY그래픽M"/>
              </a:rPr>
              <a:t>비가림처리에</a:t>
            </a:r>
            <a:r>
              <a:rPr kumimoji="0" lang="ko-KR" altLang="en-US" b="1" dirty="0">
                <a:solidFill>
                  <a:srgbClr val="0000FF"/>
                </a:solidFill>
                <a:latin typeface="HY그래픽M"/>
                <a:ea typeface="HY그래픽M"/>
              </a:rPr>
              <a:t> 따른 </a:t>
            </a:r>
            <a:r>
              <a:rPr kumimoji="0" lang="ko-KR" altLang="en-US" b="1" dirty="0" err="1">
                <a:solidFill>
                  <a:srgbClr val="0000FF"/>
                </a:solidFill>
                <a:latin typeface="HY그래픽M"/>
                <a:ea typeface="HY그래픽M"/>
              </a:rPr>
              <a:t>흰가루병</a:t>
            </a:r>
            <a:r>
              <a:rPr kumimoji="0" lang="ko-KR" altLang="en-US" b="1" dirty="0">
                <a:solidFill>
                  <a:srgbClr val="0000FF"/>
                </a:solidFill>
                <a:latin typeface="HY그래픽M"/>
                <a:ea typeface="HY그래픽M"/>
              </a:rPr>
              <a:t> 발생변화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97592" y="5737721"/>
            <a:ext cx="7789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* 병해조사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: 6.20 - 9.12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일 동안 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9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회 조사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*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그래픽M"/>
                <a:ea typeface="HY그래픽M"/>
              </a:rPr>
              <a:t>병발생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 정도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: (5: 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아주 심함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, 4: 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심함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, 3: 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보통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, 2: 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조금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, 1: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그래픽M"/>
                <a:ea typeface="HY그래픽M"/>
              </a:rPr>
              <a:t>아주조금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, 0: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그래픽M"/>
                <a:ea typeface="HY그래픽M"/>
              </a:rPr>
              <a:t>미발생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)</a:t>
            </a:r>
            <a:endParaRPr kumimoji="0" lang="ko-KR" altLang="en-US" sz="16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  <p:graphicFrame>
        <p:nvGraphicFramePr>
          <p:cNvPr id="6" name="차트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3257962"/>
              </p:ext>
            </p:extLst>
          </p:nvPr>
        </p:nvGraphicFramePr>
        <p:xfrm>
          <a:off x="395288" y="1268760"/>
          <a:ext cx="705703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758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11560" y="620688"/>
            <a:ext cx="5564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srgbClr val="0000FF"/>
                </a:solidFill>
                <a:latin typeface="HY그래픽M"/>
                <a:ea typeface="HY그래픽M"/>
              </a:rPr>
              <a:t>○ 고추 </a:t>
            </a:r>
            <a:r>
              <a:rPr kumimoji="0" lang="ko-KR" altLang="en-US" b="1" dirty="0" err="1">
                <a:solidFill>
                  <a:srgbClr val="0000FF"/>
                </a:solidFill>
                <a:latin typeface="HY그래픽M"/>
                <a:ea typeface="HY그래픽M"/>
              </a:rPr>
              <a:t>비가림처리에</a:t>
            </a:r>
            <a:r>
              <a:rPr kumimoji="0" lang="ko-KR" altLang="en-US" b="1" dirty="0">
                <a:solidFill>
                  <a:srgbClr val="0000FF"/>
                </a:solidFill>
                <a:latin typeface="HY그래픽M"/>
                <a:ea typeface="HY그래픽M"/>
              </a:rPr>
              <a:t> 따른 </a:t>
            </a:r>
            <a:r>
              <a:rPr kumimoji="0" lang="ko-KR" altLang="en-US" b="1" dirty="0" err="1">
                <a:solidFill>
                  <a:srgbClr val="0000FF"/>
                </a:solidFill>
                <a:latin typeface="HY그래픽M"/>
                <a:ea typeface="HY그래픽M"/>
              </a:rPr>
              <a:t>온실가루이</a:t>
            </a:r>
            <a:r>
              <a:rPr kumimoji="0" lang="ko-KR" altLang="en-US" b="1" dirty="0">
                <a:solidFill>
                  <a:srgbClr val="0000FF"/>
                </a:solidFill>
                <a:latin typeface="HY그래픽M"/>
                <a:ea typeface="HY그래픽M"/>
              </a:rPr>
              <a:t> 발생변화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75880" y="5811927"/>
            <a:ext cx="7796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* 병해조사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: 6.20 - 9.12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일 동안 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9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회 조사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*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그래픽M"/>
                <a:ea typeface="HY그래픽M"/>
              </a:rPr>
              <a:t>병발생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 정도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: (5: 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아주 심함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, 4: 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심함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, 3: 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보통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, 2: 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조금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, 1: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그래픽M"/>
                <a:ea typeface="HY그래픽M"/>
              </a:rPr>
              <a:t>아주조금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, 0: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그래픽M"/>
                <a:ea typeface="HY그래픽M"/>
              </a:rPr>
              <a:t>미발생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)</a:t>
            </a:r>
            <a:endParaRPr kumimoji="0" lang="ko-KR" altLang="en-US" sz="16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  <p:graphicFrame>
        <p:nvGraphicFramePr>
          <p:cNvPr id="7" name="차트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2926875"/>
              </p:ext>
            </p:extLst>
          </p:nvPr>
        </p:nvGraphicFramePr>
        <p:xfrm>
          <a:off x="395288" y="1268760"/>
          <a:ext cx="705703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544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22007" y="332656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srgbClr val="0000FF"/>
                </a:solidFill>
                <a:latin typeface="HY그래픽M"/>
                <a:ea typeface="HY그래픽M"/>
              </a:rPr>
              <a:t>○ 고추 </a:t>
            </a:r>
            <a:r>
              <a:rPr kumimoji="0" lang="ko-KR" altLang="en-US" b="1" dirty="0" err="1" smtClean="0">
                <a:solidFill>
                  <a:srgbClr val="0000FF"/>
                </a:solidFill>
                <a:latin typeface="HY그래픽M"/>
                <a:ea typeface="HY그래픽M"/>
              </a:rPr>
              <a:t>분지별</a:t>
            </a:r>
            <a:r>
              <a:rPr kumimoji="0" lang="ko-KR" altLang="en-US" b="1" dirty="0" smtClean="0">
                <a:solidFill>
                  <a:srgbClr val="0000FF"/>
                </a:solidFill>
                <a:latin typeface="HY그래픽M"/>
                <a:ea typeface="HY그래픽M"/>
              </a:rPr>
              <a:t> </a:t>
            </a:r>
            <a:r>
              <a:rPr kumimoji="0" lang="ko-KR" altLang="en-US" b="1" dirty="0">
                <a:solidFill>
                  <a:srgbClr val="0000FF"/>
                </a:solidFill>
                <a:latin typeface="HY그래픽M"/>
                <a:ea typeface="HY그래픽M"/>
              </a:rPr>
              <a:t>주요 영양성분 특성 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168047"/>
              </p:ext>
            </p:extLst>
          </p:nvPr>
        </p:nvGraphicFramePr>
        <p:xfrm>
          <a:off x="395288" y="764705"/>
          <a:ext cx="7777112" cy="5616995"/>
        </p:xfrm>
        <a:graphic>
          <a:graphicData uri="http://schemas.openxmlformats.org/drawingml/2006/table">
            <a:tbl>
              <a:tblPr/>
              <a:tblGrid>
                <a:gridCol w="1329167"/>
                <a:gridCol w="1329167"/>
                <a:gridCol w="1329167"/>
                <a:gridCol w="1329167"/>
                <a:gridCol w="1230222"/>
                <a:gridCol w="1230222"/>
              </a:tblGrid>
              <a:tr h="321575">
                <a:tc rowSpan="2">
                  <a:txBody>
                    <a:bodyPr/>
                    <a:lstStyle/>
                    <a:p>
                      <a:pPr marL="9398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8194" marR="8194" marT="8194" marB="8194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9398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분지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194" marR="8194" marT="8194" marB="8194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215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8194" marR="8194" marT="8194" marB="8194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8194" marR="8194" marT="8194" marB="8194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8194" marR="8194" marT="8194" marB="8194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8194" marR="8194" marT="8194" marB="8194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8194" marR="8194" marT="8194" marB="8194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46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Ca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16891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(mg/100g)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13.12±0.15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13.51±0.45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13.12±0.37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14.68±0.56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16.6±0.23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46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Fe</a:t>
                      </a:r>
                    </a:p>
                    <a:p>
                      <a:pPr marL="0" marR="0" indent="16891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(mg/100g)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0.38±0.01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0.33±0.01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0.36±0.03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0.60±0.00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0.54±0.05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46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P</a:t>
                      </a:r>
                    </a:p>
                    <a:p>
                      <a:pPr marL="0" marR="0" indent="16891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(mg/100g)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47.53±0.17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42.82±0.76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41.35±0.82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58.90±0.45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55.46±3.88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46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</a:t>
                      </a:r>
                    </a:p>
                    <a:p>
                      <a:pPr marL="0" marR="0" indent="16891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(mg/100g)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267.67±19.64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195.29±2.54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227.17±0.53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317.27±4.82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304.68±5.71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46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Na</a:t>
                      </a:r>
                    </a:p>
                    <a:p>
                      <a:pPr marL="0" marR="0" indent="16891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(mg/100g)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11.73±11.73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11.00±0.71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11.26±0.08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13.42±1.11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11.09±0.00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48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식이섬유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4.00±0.07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4.20±0.03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3.64±0.04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6.27±0.12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6.38±0.0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6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베타카로틴</a:t>
                      </a:r>
                    </a:p>
                    <a:p>
                      <a:pPr marL="0" marR="0" indent="16891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mg/100g)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0.10±0.01 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0.26±0.13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0.49±0.00 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0.49±0.00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0.54±0.03 </a:t>
                      </a:r>
                    </a:p>
                  </a:txBody>
                  <a:tcPr marL="41840" marR="41840" marT="20920" marB="2092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410168" y="6390317"/>
            <a:ext cx="5313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*수확시기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: 1-3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화방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(7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월 하순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), 4-5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화방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(8</a:t>
            </a:r>
            <a:r>
              <a:rPr kumimoji="0" lang="ko-KR" altLang="en-US" sz="1600" b="1" dirty="0">
                <a:solidFill>
                  <a:prstClr val="black"/>
                </a:solidFill>
                <a:latin typeface="HY그래픽M"/>
                <a:ea typeface="HY그래픽M"/>
              </a:rPr>
              <a:t>월 중순</a:t>
            </a:r>
            <a:r>
              <a:rPr kumimoji="0" lang="en-US" altLang="ko-KR" sz="1600" b="1" dirty="0">
                <a:solidFill>
                  <a:prstClr val="black"/>
                </a:solidFill>
                <a:latin typeface="HY그래픽M"/>
                <a:ea typeface="HY그래픽M"/>
              </a:rPr>
              <a:t>)</a:t>
            </a:r>
            <a:endParaRPr kumimoji="0" lang="ko-KR" altLang="en-US" sz="16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82385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61496" y="548680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srgbClr val="0000FF"/>
                </a:solidFill>
                <a:latin typeface="HY그래픽M"/>
                <a:ea typeface="HY그래픽M"/>
              </a:rPr>
              <a:t>○ 고추 </a:t>
            </a:r>
            <a:r>
              <a:rPr kumimoji="0" lang="ko-KR" altLang="en-US" b="1" dirty="0" err="1" smtClean="0">
                <a:solidFill>
                  <a:srgbClr val="0000FF"/>
                </a:solidFill>
                <a:latin typeface="HY그래픽M"/>
                <a:ea typeface="HY그래픽M"/>
              </a:rPr>
              <a:t>분지별</a:t>
            </a:r>
            <a:r>
              <a:rPr kumimoji="0" lang="ko-KR" altLang="en-US" b="1" dirty="0" smtClean="0">
                <a:solidFill>
                  <a:srgbClr val="0000FF"/>
                </a:solidFill>
                <a:latin typeface="HY그래픽M"/>
                <a:ea typeface="HY그래픽M"/>
              </a:rPr>
              <a:t> </a:t>
            </a:r>
            <a:r>
              <a:rPr kumimoji="0" lang="ko-KR" altLang="en-US" b="1" dirty="0">
                <a:solidFill>
                  <a:srgbClr val="0000FF"/>
                </a:solidFill>
                <a:latin typeface="HY그래픽M"/>
                <a:ea typeface="HY그래픽M"/>
              </a:rPr>
              <a:t>당류 성분특성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752986"/>
              </p:ext>
            </p:extLst>
          </p:nvPr>
        </p:nvGraphicFramePr>
        <p:xfrm>
          <a:off x="395288" y="980728"/>
          <a:ext cx="7777110" cy="5810510"/>
        </p:xfrm>
        <a:graphic>
          <a:graphicData uri="http://schemas.openxmlformats.org/drawingml/2006/table">
            <a:tbl>
              <a:tblPr/>
              <a:tblGrid>
                <a:gridCol w="1329167"/>
                <a:gridCol w="1329167"/>
                <a:gridCol w="1329167"/>
                <a:gridCol w="1329167"/>
                <a:gridCol w="1230221"/>
                <a:gridCol w="1230221"/>
              </a:tblGrid>
              <a:tr h="419174">
                <a:tc rowSpan="2">
                  <a:txBody>
                    <a:bodyPr/>
                    <a:lstStyle/>
                    <a:p>
                      <a:pPr marL="9398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66940" marR="66940" marT="33470" marB="3347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9398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분지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18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13109" marR="13109" marT="13109" marB="13109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13109" marR="13109" marT="13109" marB="13109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13109" marR="13109" marT="13109" marB="13109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13109" marR="13109" marT="13109" marB="13109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13109" marR="13109" marT="13109" marB="13109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68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Fructose</a:t>
                      </a:r>
                    </a:p>
                    <a:p>
                      <a:pPr marL="0" marR="0" indent="168910" algn="just" fontAlgn="base" latinLnBrk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(g/100g)</a:t>
                      </a:r>
                    </a:p>
                  </a:txBody>
                  <a:tcPr marL="66940" marR="66940" marT="33470" marB="3347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0.68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0.65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0.65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0.29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0.35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68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Glucose</a:t>
                      </a:r>
                    </a:p>
                    <a:p>
                      <a:pPr marL="0" marR="0" indent="168910" algn="just" fontAlgn="base" latinLnBrk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(g/100g)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0.70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0.68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0.66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0.41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0.51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68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Sucrose</a:t>
                      </a:r>
                    </a:p>
                    <a:p>
                      <a:pPr marL="0" marR="0" indent="168910" algn="just" fontAlgn="base" latinLnBrk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(g/100g)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0.21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0.13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0.00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1.67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0.97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68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maltose</a:t>
                      </a:r>
                    </a:p>
                    <a:p>
                      <a:pPr marL="0" marR="0" indent="168910" algn="just" fontAlgn="base" latinLnBrk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(g/100g)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0.00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0.00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0.00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0.00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0.00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68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Lactose</a:t>
                      </a:r>
                    </a:p>
                    <a:p>
                      <a:pPr marL="0" marR="0" indent="168910" algn="just" fontAlgn="base" latinLnBrk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(g/100g)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0.00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0.00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0.00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0.00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0.00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1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당류 총량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1.59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1.47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1.31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2.37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1.83</a:t>
                      </a:r>
                    </a:p>
                  </a:txBody>
                  <a:tcPr marL="66940" marR="66940" marT="33470" marB="33470" anchor="ctr">
                    <a:lnL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351" cap="flat" cmpd="sng" algn="ctr">
                      <a:solidFill>
                        <a:srgbClr val="0C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095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82720" y="404664"/>
            <a:ext cx="1588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b="1" dirty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라</a:t>
            </a:r>
            <a:r>
              <a:rPr kumimoji="0" lang="en-US" altLang="ko-KR" sz="2000" b="1" dirty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  <a:r>
              <a:rPr kumimoji="0" lang="ko-KR" altLang="en-US" sz="2000" b="1" dirty="0">
                <a:solidFill>
                  <a:srgbClr val="0000FF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결과요약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95288" y="836712"/>
            <a:ext cx="849719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○ 시험 후 토양분석 결과 대조구가 다른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처리구에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비하여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질산태질소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함량이 낮은 것으로 </a:t>
            </a:r>
            <a:r>
              <a:rPr kumimoji="0" lang="ko-KR" altLang="en-US" sz="1600" b="1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나</a:t>
            </a:r>
            <a:endParaRPr kumimoji="0" lang="en-US" altLang="ko-KR" sz="1600" b="1" dirty="0" smtClean="0">
              <a:solidFill>
                <a:prstClr val="black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kumimoji="0" lang="en-US" altLang="ko-KR" sz="1600" b="1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 </a:t>
            </a:r>
            <a:r>
              <a:rPr kumimoji="0" lang="ko-KR" altLang="en-US" sz="1600" b="1" dirty="0" err="1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타났으며</a:t>
            </a:r>
            <a:r>
              <a:rPr kumimoji="0" lang="ko-KR" altLang="en-US" sz="1600" b="1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비가림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처리의 기온은 방충망과 노지에서 높은 경향이었음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○ 초장 및 과실특성은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유의차가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없었고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홍고추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수량은 방충망 처리에서 가장 많았고 병과는 </a:t>
            </a:r>
            <a:endParaRPr kumimoji="0" lang="en-US" altLang="ko-KR" sz="1600" b="1" dirty="0" smtClean="0">
              <a:solidFill>
                <a:prstClr val="black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kumimoji="0" lang="en-US" altLang="ko-KR" sz="1600" b="1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 </a:t>
            </a:r>
            <a:r>
              <a:rPr kumimoji="0" lang="ko-KR" altLang="en-US" sz="1600" b="1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적게 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발생하였음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○ 탄저병은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대조구</a:t>
            </a:r>
            <a:r>
              <a:rPr kumimoji="0" lang="en-US" altLang="ko-KR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노지</a:t>
            </a:r>
            <a:r>
              <a:rPr kumimoji="0" lang="en-US" altLang="ko-KR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보다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비가림과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방충망에서 가장 적게 발생하였으며 </a:t>
            </a:r>
            <a:r>
              <a:rPr kumimoji="0" lang="en-US" altLang="ko-KR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9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월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중순이후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kumimoji="0" lang="en-US" altLang="ko-KR" sz="1600" b="1" dirty="0" smtClean="0">
              <a:solidFill>
                <a:prstClr val="black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kumimoji="0" lang="en-US" altLang="ko-KR" sz="1600" b="1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 </a:t>
            </a:r>
            <a:r>
              <a:rPr kumimoji="0" lang="ko-KR" altLang="en-US" sz="1600" b="1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발생이 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시작되어 </a:t>
            </a:r>
            <a:r>
              <a:rPr kumimoji="0" lang="en-US" altLang="ko-KR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10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월 중순에는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비가림을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제외한 모든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처리구에서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만연되었음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○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흰가루병은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kumimoji="0" lang="en-US" altLang="ko-KR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7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월 중순에 발생되었으나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비가림에서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가장 적은 경향이었고 환경관리와 </a:t>
            </a:r>
            <a:r>
              <a:rPr kumimoji="0" lang="ko-KR" altLang="en-US" sz="1600" b="1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유기</a:t>
            </a:r>
            <a:endParaRPr kumimoji="0" lang="en-US" altLang="ko-KR" sz="1600" b="1" dirty="0" smtClean="0">
              <a:solidFill>
                <a:prstClr val="black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kumimoji="0" lang="en-US" altLang="ko-KR" sz="1600" b="1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 </a:t>
            </a:r>
            <a:r>
              <a:rPr kumimoji="0" lang="ko-KR" altLang="en-US" sz="1600" b="1" dirty="0" err="1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농자재에</a:t>
            </a:r>
            <a:r>
              <a:rPr kumimoji="0" lang="ko-KR" altLang="en-US" sz="1600" b="1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의한 방제를 한 이후</a:t>
            </a:r>
            <a:r>
              <a:rPr kumimoji="0" lang="en-US" altLang="ko-KR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9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월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하순이후에는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발생되지 않았음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○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온실가루이는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kumimoji="0" lang="en-US" altLang="ko-KR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8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월 상순에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초발생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되었고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유기농자재에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의한 방제 후에는 발병되지 않았음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○ </a:t>
            </a:r>
            <a:r>
              <a:rPr kumimoji="0" lang="en-US" altLang="ko-KR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Ca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결핍은 </a:t>
            </a:r>
            <a:r>
              <a:rPr kumimoji="0" lang="en-US" altLang="ko-KR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7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월 상순에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초발생되어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kumimoji="0" lang="en-US" altLang="ko-KR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9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월 중순까지 지속하여 나타났으나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비가림처리에서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kumimoji="0" lang="en-US" altLang="ko-KR" sz="1600" b="1" dirty="0" smtClean="0">
              <a:solidFill>
                <a:prstClr val="black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kumimoji="0" lang="en-US" altLang="ko-KR" sz="1600" b="1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 </a:t>
            </a:r>
            <a:r>
              <a:rPr kumimoji="0" lang="ko-KR" altLang="en-US" sz="1600" b="1" dirty="0" smtClean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가장 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적게 나타났으며 그 </a:t>
            </a:r>
            <a:r>
              <a:rPr kumimoji="0" lang="ko-KR" altLang="en-US" sz="1600" b="1" dirty="0" err="1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발병정도가</a:t>
            </a:r>
            <a:r>
              <a:rPr kumimoji="0" lang="ko-KR" altLang="en-US" sz="1600" b="1" dirty="0">
                <a:solidFill>
                  <a:prstClr val="black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낮은 경향이었음</a:t>
            </a:r>
          </a:p>
        </p:txBody>
      </p:sp>
    </p:spTree>
    <p:extLst>
      <p:ext uri="{BB962C8B-B14F-4D97-AF65-F5344CB8AC3E}">
        <p14:creationId xmlns:p14="http://schemas.microsoft.com/office/powerpoint/2010/main" val="414428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450268"/>
              </p:ext>
            </p:extLst>
          </p:nvPr>
        </p:nvGraphicFramePr>
        <p:xfrm>
          <a:off x="2123728" y="2708920"/>
          <a:ext cx="4445984" cy="2534182"/>
        </p:xfrm>
        <a:graphic>
          <a:graphicData uri="http://schemas.openxmlformats.org/drawingml/2006/table">
            <a:tbl>
              <a:tblPr/>
              <a:tblGrid>
                <a:gridCol w="2352411"/>
                <a:gridCol w="2093573"/>
              </a:tblGrid>
              <a:tr h="213403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151">
                <a:tc>
                  <a:txBody>
                    <a:bodyPr/>
                    <a:lstStyle/>
                    <a:p>
                      <a:pPr marL="0" marR="0" indent="-6769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i="0" kern="0" spc="-8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간이 </a:t>
                      </a:r>
                      <a:r>
                        <a:rPr lang="ko-KR" altLang="en-US" sz="1400" b="1" i="0" kern="0" spc="-8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비가림</a:t>
                      </a:r>
                      <a:r>
                        <a:rPr lang="ko-KR" altLang="en-US" sz="1400" b="1" i="0" kern="0" spc="-8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고추포장 전경</a:t>
                      </a:r>
                      <a:endParaRPr lang="ko-KR" altLang="en-US" sz="1400" b="1" i="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6769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i="0" kern="0" spc="-8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고추 간이시설 재배</a:t>
                      </a:r>
                      <a:endParaRPr lang="ko-KR" altLang="en-US" sz="1400" b="1" i="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482" name="_x179915752" descr="EMB000015501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207" y="2708920"/>
            <a:ext cx="2454252" cy="200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1" name="_x180045664" descr="EMB0000155010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480" y="2708934"/>
            <a:ext cx="2075782" cy="203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397608" y="640720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□ 파급효과</a:t>
            </a:r>
            <a:endParaRPr kumimoji="0" lang="ko-KR" altLang="en-US" dirty="0">
              <a:solidFill>
                <a:prstClr val="black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51880" y="1010052"/>
            <a:ext cx="79805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>
                <a:solidFill>
                  <a:srgbClr val="CC00FF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○ </a:t>
            </a:r>
            <a:r>
              <a:rPr kumimoji="0" lang="ko-KR" altLang="en-US" b="1" dirty="0" err="1">
                <a:solidFill>
                  <a:srgbClr val="CC00FF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유기농</a:t>
            </a:r>
            <a:r>
              <a:rPr kumimoji="0" lang="ko-KR" altLang="en-US" b="1" dirty="0">
                <a:solidFill>
                  <a:srgbClr val="CC00FF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토마토의 품질향상 기술로 </a:t>
            </a:r>
            <a:r>
              <a:rPr kumimoji="0" lang="ko-KR" altLang="en-US" b="1" dirty="0" err="1">
                <a:solidFill>
                  <a:srgbClr val="CC00FF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유기농</a:t>
            </a:r>
            <a:r>
              <a:rPr kumimoji="0" lang="ko-KR" altLang="en-US" b="1" dirty="0">
                <a:solidFill>
                  <a:srgbClr val="CC00FF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확대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b="1" dirty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- </a:t>
            </a:r>
            <a:r>
              <a:rPr kumimoji="0" lang="ko-KR" altLang="en-US" b="1" dirty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안전하고 고품질인 </a:t>
            </a:r>
            <a:r>
              <a:rPr kumimoji="0" lang="ko-KR" altLang="en-US" b="1" dirty="0" err="1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비가림시설을</a:t>
            </a:r>
            <a:r>
              <a:rPr kumimoji="0" lang="ko-KR" altLang="en-US" b="1" dirty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이용한 </a:t>
            </a:r>
            <a:r>
              <a:rPr kumimoji="0" lang="ko-KR" altLang="en-US" b="1" dirty="0" err="1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유기농</a:t>
            </a:r>
            <a:r>
              <a:rPr kumimoji="0" lang="ko-KR" altLang="en-US" b="1" dirty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토마토 재배 확산효과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b="1" dirty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- </a:t>
            </a:r>
            <a:r>
              <a:rPr kumimoji="0" lang="ko-KR" altLang="en-US" b="1" dirty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간이시설을 이용 </a:t>
            </a:r>
            <a:r>
              <a:rPr kumimoji="0" lang="ko-KR" altLang="en-US" b="1" dirty="0" err="1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유기농</a:t>
            </a:r>
            <a:r>
              <a:rPr kumimoji="0" lang="ko-KR" altLang="en-US" b="1" dirty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안전식품</a:t>
            </a:r>
            <a:r>
              <a:rPr kumimoji="0" lang="en-US" altLang="ko-KR" b="1" dirty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, </a:t>
            </a:r>
            <a:r>
              <a:rPr kumimoji="0" lang="ko-KR" altLang="en-US" b="1" dirty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저비용 생산기술 개발로 경쟁력 향상</a:t>
            </a:r>
          </a:p>
        </p:txBody>
      </p:sp>
    </p:spTree>
    <p:extLst>
      <p:ext uri="{BB962C8B-B14F-4D97-AF65-F5344CB8AC3E}">
        <p14:creationId xmlns:p14="http://schemas.microsoft.com/office/powerpoint/2010/main" val="189516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520" y="548680"/>
            <a:ext cx="8281168" cy="523220"/>
          </a:xfrm>
          <a:prstGeom prst="rect">
            <a:avLst/>
          </a:prstGeom>
          <a:solidFill>
            <a:srgbClr val="CCFF99"/>
          </a:solidFill>
          <a:ln w="3175" cap="sq" cmpd="dbl">
            <a:solidFill>
              <a:srgbClr val="4E67C8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</a:rPr>
              <a:t>6. </a:t>
            </a:r>
            <a:r>
              <a:rPr kumimoji="0" lang="ko-KR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</a:rPr>
              <a:t>고추 방충망이용 </a:t>
            </a:r>
            <a:r>
              <a:rPr kumimoji="0" lang="ko-KR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</a:rPr>
              <a:t>유기농재배</a:t>
            </a:r>
            <a:r>
              <a:rPr kumimoji="0" lang="ko-KR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</a:rPr>
              <a:t> 시 통로 </a:t>
            </a:r>
            <a:r>
              <a:rPr kumimoji="0" lang="ko-KR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ea"/>
                <a:ea typeface="+mj-ea"/>
              </a:rPr>
              <a:t>멀칭효과</a:t>
            </a:r>
            <a:endParaRPr kumimoji="0" lang="ko-KR" alt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51520" y="1412776"/>
            <a:ext cx="8640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b="1" dirty="0">
                <a:solidFill>
                  <a:srgbClr val="CC00FF"/>
                </a:solidFill>
                <a:latin typeface="HY그래픽B"/>
                <a:ea typeface="+mj-ea"/>
              </a:rPr>
              <a:t>○ </a:t>
            </a:r>
            <a:r>
              <a:rPr lang="ko-KR" altLang="en-US" b="1" dirty="0" smtClean="0">
                <a:solidFill>
                  <a:srgbClr val="CC00FF"/>
                </a:solidFill>
                <a:latin typeface="HY그래픽B"/>
                <a:ea typeface="+mj-ea"/>
              </a:rPr>
              <a:t>활용내용 </a:t>
            </a:r>
            <a:endParaRPr lang="en-US" altLang="ko-KR" b="1" dirty="0" smtClean="0">
              <a:solidFill>
                <a:srgbClr val="CC00FF"/>
              </a:solidFill>
              <a:latin typeface="HY그래픽B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prstClr val="black"/>
                </a:solidFill>
                <a:latin typeface="HY그래픽B"/>
                <a:ea typeface="+mj-ea"/>
              </a:rPr>
              <a:t>고추 </a:t>
            </a:r>
            <a:r>
              <a:rPr lang="ko-KR" altLang="en-US" dirty="0" err="1">
                <a:solidFill>
                  <a:prstClr val="black"/>
                </a:solidFill>
                <a:latin typeface="HY그래픽B"/>
                <a:ea typeface="+mj-ea"/>
              </a:rPr>
              <a:t>유기농</a:t>
            </a:r>
            <a:r>
              <a:rPr lang="ko-KR" altLang="en-US" dirty="0">
                <a:solidFill>
                  <a:prstClr val="black"/>
                </a:solidFill>
                <a:latin typeface="HY그래픽B"/>
                <a:ea typeface="+mj-ea"/>
              </a:rPr>
              <a:t> 재배 시 </a:t>
            </a:r>
            <a:r>
              <a:rPr lang="en-US" altLang="ko-KR" dirty="0">
                <a:solidFill>
                  <a:prstClr val="black"/>
                </a:solidFill>
                <a:latin typeface="HY그래픽B"/>
                <a:ea typeface="+mj-ea"/>
              </a:rPr>
              <a:t>3m </a:t>
            </a:r>
            <a:r>
              <a:rPr lang="ko-KR" altLang="en-US" dirty="0">
                <a:solidFill>
                  <a:prstClr val="black"/>
                </a:solidFill>
                <a:latin typeface="HY그래픽B"/>
                <a:ea typeface="+mj-ea"/>
              </a:rPr>
              <a:t>높이에 방충망 피복을 한 후</a:t>
            </a:r>
            <a:r>
              <a:rPr lang="en-US" altLang="ko-KR" dirty="0">
                <a:solidFill>
                  <a:prstClr val="black"/>
                </a:solidFill>
                <a:latin typeface="HY그래픽B"/>
                <a:ea typeface="+mj-ea"/>
              </a:rPr>
              <a:t>, </a:t>
            </a:r>
            <a:r>
              <a:rPr lang="ko-KR" altLang="en-US" dirty="0" err="1">
                <a:solidFill>
                  <a:prstClr val="black"/>
                </a:solidFill>
                <a:latin typeface="HY그래픽B"/>
                <a:ea typeface="+mj-ea"/>
              </a:rPr>
              <a:t>이랑사이의</a:t>
            </a:r>
            <a:r>
              <a:rPr lang="ko-KR" altLang="en-US" dirty="0">
                <a:solidFill>
                  <a:prstClr val="black"/>
                </a:solidFill>
                <a:latin typeface="HY그래픽B"/>
                <a:ea typeface="+mj-ea"/>
              </a:rPr>
              <a:t> 통로에 </a:t>
            </a:r>
            <a:r>
              <a:rPr lang="ko-KR" altLang="en-US" dirty="0" err="1">
                <a:solidFill>
                  <a:prstClr val="black"/>
                </a:solidFill>
                <a:latin typeface="HY그래픽B"/>
                <a:ea typeface="+mj-ea"/>
              </a:rPr>
              <a:t>멀칭과</a:t>
            </a:r>
            <a:r>
              <a:rPr lang="ko-KR" altLang="en-US" dirty="0">
                <a:solidFill>
                  <a:prstClr val="black"/>
                </a:solidFill>
                <a:latin typeface="HY그래픽B"/>
                <a:ea typeface="+mj-ea"/>
              </a:rPr>
              <a:t> 환기를 하면 탄저병 경감효과 있음</a:t>
            </a:r>
            <a:r>
              <a:rPr lang="en-US" altLang="ko-KR" dirty="0">
                <a:solidFill>
                  <a:prstClr val="black"/>
                </a:solidFill>
                <a:latin typeface="HY그래픽B"/>
                <a:ea typeface="+mj-ea"/>
              </a:rPr>
              <a:t>. </a:t>
            </a:r>
            <a:endParaRPr lang="ko-KR" altLang="en-US" dirty="0">
              <a:solidFill>
                <a:prstClr val="black"/>
              </a:solidFill>
              <a:latin typeface="HY그래픽B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ko-KR" altLang="en-US" dirty="0">
                <a:solidFill>
                  <a:prstClr val="black"/>
                </a:solidFill>
                <a:latin typeface="HY그래픽B"/>
                <a:ea typeface="+mj-ea"/>
              </a:rPr>
              <a:t>통로에 </a:t>
            </a:r>
            <a:r>
              <a:rPr lang="ko-KR" altLang="en-US" dirty="0" err="1">
                <a:solidFill>
                  <a:prstClr val="black"/>
                </a:solidFill>
                <a:latin typeface="HY그래픽B"/>
                <a:ea typeface="+mj-ea"/>
              </a:rPr>
              <a:t>비닐멀칭을</a:t>
            </a:r>
            <a:r>
              <a:rPr lang="ko-KR" altLang="en-US" dirty="0">
                <a:solidFill>
                  <a:prstClr val="black"/>
                </a:solidFill>
                <a:latin typeface="HY그래픽B"/>
                <a:ea typeface="+mj-ea"/>
              </a:rPr>
              <a:t> 하면 </a:t>
            </a:r>
            <a:r>
              <a:rPr lang="ko-KR" altLang="en-US" dirty="0" err="1">
                <a:solidFill>
                  <a:prstClr val="black"/>
                </a:solidFill>
                <a:latin typeface="HY그래픽B"/>
                <a:ea typeface="+mj-ea"/>
              </a:rPr>
              <a:t>비온</a:t>
            </a:r>
            <a:r>
              <a:rPr lang="ko-KR" altLang="en-US" dirty="0">
                <a:solidFill>
                  <a:prstClr val="black"/>
                </a:solidFill>
                <a:latin typeface="HY그래픽B"/>
                <a:ea typeface="+mj-ea"/>
              </a:rPr>
              <a:t> 후에 습도가 일찍 낮아져서 병해 감소효과가 있음</a:t>
            </a:r>
            <a:r>
              <a:rPr lang="en-US" altLang="ko-KR" dirty="0">
                <a:solidFill>
                  <a:prstClr val="black"/>
                </a:solidFill>
                <a:latin typeface="HY그래픽B"/>
                <a:ea typeface="+mj-ea"/>
              </a:rPr>
              <a:t>. </a:t>
            </a:r>
            <a:r>
              <a:rPr lang="ko-KR" altLang="en-US" dirty="0" err="1">
                <a:solidFill>
                  <a:prstClr val="black"/>
                </a:solidFill>
                <a:latin typeface="HY그래픽B"/>
                <a:ea typeface="+mj-ea"/>
              </a:rPr>
              <a:t>멀칭</a:t>
            </a:r>
            <a:r>
              <a:rPr lang="ko-KR" altLang="en-US" dirty="0">
                <a:solidFill>
                  <a:prstClr val="black"/>
                </a:solidFill>
                <a:latin typeface="HY그래픽B"/>
                <a:ea typeface="+mj-ea"/>
              </a:rPr>
              <a:t> 시 재배 포장에 빗물이 들어가지 않게 </a:t>
            </a:r>
            <a:r>
              <a:rPr lang="ko-KR" altLang="en-US" dirty="0" err="1">
                <a:solidFill>
                  <a:prstClr val="black"/>
                </a:solidFill>
                <a:latin typeface="HY그래픽B"/>
                <a:ea typeface="+mj-ea"/>
              </a:rPr>
              <a:t>멀칭을</a:t>
            </a:r>
            <a:r>
              <a:rPr lang="ko-KR" altLang="en-US" dirty="0">
                <a:solidFill>
                  <a:prstClr val="black"/>
                </a:solidFill>
                <a:latin typeface="HY그래픽B"/>
                <a:ea typeface="+mj-ea"/>
              </a:rPr>
              <a:t> 한 후</a:t>
            </a:r>
            <a:r>
              <a:rPr lang="en-US" altLang="ko-KR" dirty="0">
                <a:solidFill>
                  <a:prstClr val="black"/>
                </a:solidFill>
                <a:latin typeface="HY그래픽B"/>
                <a:ea typeface="+mj-ea"/>
              </a:rPr>
              <a:t>, </a:t>
            </a:r>
            <a:r>
              <a:rPr lang="ko-KR" altLang="en-US" dirty="0">
                <a:solidFill>
                  <a:prstClr val="black"/>
                </a:solidFill>
                <a:latin typeface="HY그래픽B"/>
                <a:ea typeface="+mj-ea"/>
              </a:rPr>
              <a:t>재식거리를 </a:t>
            </a:r>
            <a:r>
              <a:rPr lang="en-US" altLang="ko-KR" dirty="0">
                <a:solidFill>
                  <a:prstClr val="black"/>
                </a:solidFill>
                <a:latin typeface="HY그래픽B"/>
                <a:ea typeface="+mj-ea"/>
              </a:rPr>
              <a:t>110</a:t>
            </a:r>
            <a:r>
              <a:rPr lang="ko-KR" altLang="en-US" dirty="0">
                <a:solidFill>
                  <a:prstClr val="black"/>
                </a:solidFill>
                <a:latin typeface="HY그래픽B"/>
                <a:ea typeface="+mj-ea"/>
              </a:rPr>
              <a:t>㎝</a:t>
            </a:r>
            <a:r>
              <a:rPr lang="en-US" altLang="ko-KR" dirty="0">
                <a:solidFill>
                  <a:prstClr val="black"/>
                </a:solidFill>
                <a:latin typeface="HY그래픽B"/>
                <a:ea typeface="+mj-ea"/>
              </a:rPr>
              <a:t>×50</a:t>
            </a:r>
            <a:r>
              <a:rPr lang="ko-KR" altLang="en-US" dirty="0">
                <a:solidFill>
                  <a:prstClr val="black"/>
                </a:solidFill>
                <a:latin typeface="HY그래픽B"/>
                <a:ea typeface="+mj-ea"/>
              </a:rPr>
              <a:t>㎝로 정식하고 관리는 </a:t>
            </a:r>
            <a:r>
              <a:rPr lang="ko-KR" altLang="en-US" dirty="0" err="1">
                <a:solidFill>
                  <a:prstClr val="black"/>
                </a:solidFill>
                <a:latin typeface="HY그래픽B"/>
                <a:ea typeface="+mj-ea"/>
              </a:rPr>
              <a:t>유기농재배법으로</a:t>
            </a:r>
            <a:r>
              <a:rPr lang="ko-KR" altLang="en-US" dirty="0">
                <a:solidFill>
                  <a:prstClr val="black"/>
                </a:solidFill>
                <a:latin typeface="HY그래픽B"/>
                <a:ea typeface="+mj-ea"/>
              </a:rPr>
              <a:t> 토양관리와 병해방제를 하며 병해가 심해지기 전인 </a:t>
            </a:r>
            <a:r>
              <a:rPr lang="en-US" altLang="ko-KR" dirty="0">
                <a:solidFill>
                  <a:prstClr val="black"/>
                </a:solidFill>
                <a:latin typeface="HY그래픽B"/>
                <a:ea typeface="+mj-ea"/>
              </a:rPr>
              <a:t>10</a:t>
            </a:r>
            <a:r>
              <a:rPr lang="ko-KR" altLang="en-US" dirty="0">
                <a:solidFill>
                  <a:prstClr val="black"/>
                </a:solidFill>
                <a:latin typeface="HY그래픽B"/>
                <a:ea typeface="+mj-ea"/>
              </a:rPr>
              <a:t>월 상∼중순에 수확함</a:t>
            </a:r>
            <a:r>
              <a:rPr lang="en-US" altLang="ko-KR" dirty="0" smtClean="0">
                <a:solidFill>
                  <a:prstClr val="black"/>
                </a:solidFill>
                <a:latin typeface="HY그래픽B"/>
                <a:ea typeface="+mj-ea"/>
              </a:rPr>
              <a:t>.</a:t>
            </a:r>
            <a:endParaRPr lang="ko-KR" altLang="en-US" b="1" dirty="0">
              <a:solidFill>
                <a:srgbClr val="CC00FF"/>
              </a:solidFill>
              <a:latin typeface="HY그래픽B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3900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8680"/>
            <a:ext cx="8640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○ 지구환경</a:t>
            </a:r>
            <a:r>
              <a:rPr kumimoji="0" lang="en-US" altLang="ko-KR" sz="2400" b="1" dirty="0">
                <a:solidFill>
                  <a:srgbClr val="0000FF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기후변화</a:t>
            </a:r>
            <a:r>
              <a:rPr kumimoji="0" lang="en-US" altLang="ko-KR" sz="2400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환경변화 </a:t>
            </a:r>
            <a:endParaRPr kumimoji="0" lang="en-US" altLang="ko-KR" sz="2400" b="1" dirty="0" smtClean="0">
              <a:solidFill>
                <a:srgbClr val="0000FF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→ 온도변화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석탄에너지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원자력에너지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-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농업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비료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-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미래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무병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자아실현→ 환경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식품의 품질→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생명자본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-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유기농업 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기후변화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건강식품의 핵심→국가경쟁력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건강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부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kumimoji="0"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○ 생산량→ </a:t>
            </a:r>
            <a:r>
              <a:rPr kumimoji="0" lang="ko-KR" altLang="en-US" sz="2400" b="1" dirty="0">
                <a:solidFill>
                  <a:srgbClr val="0000FF"/>
                </a:solidFill>
                <a:latin typeface="맑은 고딕"/>
                <a:ea typeface="맑은 고딕"/>
              </a:rPr>
              <a:t>품질</a:t>
            </a:r>
            <a:r>
              <a:rPr kumimoji="0" lang="en-US" altLang="ko-KR" sz="2400" b="1" dirty="0">
                <a:solidFill>
                  <a:srgbClr val="0000FF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400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영양→기능성</a:t>
            </a: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(</a:t>
            </a:r>
            <a:r>
              <a:rPr kumimoji="0"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의약분야</a:t>
            </a:r>
            <a:r>
              <a:rPr kumimoji="0"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합성물질에서 천연물</a:t>
            </a:r>
            <a:r>
              <a:rPr kumimoji="0"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이용</a:t>
            </a:r>
            <a:r>
              <a:rPr kumimoji="0"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endParaRPr kumimoji="0" lang="en-US" altLang="ko-KR" sz="20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</a:t>
            </a: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-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농산물 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kumimoji="0" lang="ko-KR" altLang="en-US" sz="2000" b="1" dirty="0">
                <a:solidFill>
                  <a:prstClr val="black"/>
                </a:solidFill>
                <a:latin typeface="맑은 고딕"/>
                <a:ea typeface="맑은 고딕"/>
              </a:rPr>
              <a:t>안전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기능성→ 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? →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유기농산물 </a:t>
            </a:r>
            <a:r>
              <a:rPr kumimoji="0" lang="en-US" altLang="ko-KR" sz="2000" b="1" dirty="0">
                <a:solidFill>
                  <a:prstClr val="black"/>
                </a:solidFill>
                <a:latin typeface="맑은 고딕"/>
                <a:ea typeface="맑은 고딕"/>
              </a:rPr>
              <a:t>→ </a:t>
            </a:r>
            <a:r>
              <a:rPr kumimoji="0" lang="ko-KR" altLang="en-US" sz="20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생산 표준화</a:t>
            </a:r>
            <a:r>
              <a:rPr kumimoji="0" lang="en-US" altLang="ko-KR" sz="2000" b="1" dirty="0" smtClean="0">
                <a:solidFill>
                  <a:srgbClr val="FF00FF"/>
                </a:solidFill>
                <a:latin typeface="맑은 고딕"/>
                <a:ea typeface="맑은 고딕"/>
              </a:rPr>
              <a:t>?</a:t>
            </a:r>
            <a:endParaRPr kumimoji="0" lang="ko-KR" altLang="en-US" sz="2000" b="1" dirty="0">
              <a:solidFill>
                <a:srgbClr val="FF00FF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8558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67544" y="548680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&lt; </a:t>
            </a:r>
            <a:r>
              <a:rPr lang="en-US" altLang="ko-KR" b="1" dirty="0" err="1">
                <a:solidFill>
                  <a:srgbClr val="FF0000"/>
                </a:solidFill>
              </a:rPr>
              <a:t>고추</a:t>
            </a:r>
            <a:r>
              <a:rPr lang="en-US" altLang="ko-KR" b="1" dirty="0">
                <a:solidFill>
                  <a:srgbClr val="FF0000"/>
                </a:solidFill>
              </a:rPr>
              <a:t> &gt;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611560" y="1052736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>
                <a:solidFill>
                  <a:srgbClr val="0000FF"/>
                </a:solidFill>
                <a:latin typeface="+mn-ea"/>
                <a:ea typeface="+mn-ea"/>
              </a:rPr>
              <a:t>○</a:t>
            </a:r>
            <a:r>
              <a:rPr lang="ko-KR" altLang="en-US" b="1" dirty="0">
                <a:solidFill>
                  <a:srgbClr val="0000FF"/>
                </a:solidFill>
                <a:latin typeface="+mn-ea"/>
                <a:ea typeface="+mn-ea"/>
              </a:rPr>
              <a:t>고추 </a:t>
            </a:r>
            <a:r>
              <a:rPr lang="ko-KR" altLang="en-US" b="1" dirty="0" err="1">
                <a:solidFill>
                  <a:srgbClr val="0000FF"/>
                </a:solidFill>
                <a:latin typeface="+mn-ea"/>
                <a:ea typeface="+mn-ea"/>
              </a:rPr>
              <a:t>멀칭처리에</a:t>
            </a:r>
            <a:r>
              <a:rPr lang="ko-KR" altLang="en-US" b="1" dirty="0">
                <a:solidFill>
                  <a:srgbClr val="0000FF"/>
                </a:solidFill>
                <a:latin typeface="+mn-ea"/>
                <a:ea typeface="+mn-ea"/>
              </a:rPr>
              <a:t> 따른 탄저병 발생률</a:t>
            </a:r>
          </a:p>
          <a:p>
            <a:endParaRPr lang="ko-KR" altLang="en-US" b="1" dirty="0">
              <a:solidFill>
                <a:srgbClr val="FFFF00"/>
              </a:solidFill>
              <a:latin typeface="+mn-ea"/>
              <a:ea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73272" y="5949280"/>
            <a:ext cx="8059168" cy="64633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ko-KR" altLang="en-US" b="1" dirty="0" smtClean="0">
                <a:latin typeface="+mn-ea"/>
                <a:ea typeface="+mn-ea"/>
              </a:rPr>
              <a:t>*</a:t>
            </a:r>
            <a:r>
              <a:rPr lang="en-US" altLang="ko-KR" dirty="0" smtClean="0">
                <a:latin typeface="+mn-ea"/>
                <a:ea typeface="+mn-ea"/>
              </a:rPr>
              <a:t>P1</a:t>
            </a:r>
            <a:r>
              <a:rPr lang="en-US" altLang="ko-KR" dirty="0">
                <a:latin typeface="+mn-ea"/>
                <a:ea typeface="+mn-ea"/>
              </a:rPr>
              <a:t>: </a:t>
            </a:r>
            <a:r>
              <a:rPr lang="ko-KR" altLang="en-US" dirty="0" err="1">
                <a:latin typeface="+mn-ea"/>
                <a:ea typeface="+mn-ea"/>
              </a:rPr>
              <a:t>무멀칭</a:t>
            </a:r>
            <a:r>
              <a:rPr lang="en-US" altLang="ko-KR" dirty="0">
                <a:latin typeface="+mn-ea"/>
                <a:ea typeface="+mn-ea"/>
              </a:rPr>
              <a:t>, P2: </a:t>
            </a:r>
            <a:r>
              <a:rPr lang="ko-KR" altLang="en-US" dirty="0" err="1">
                <a:latin typeface="+mn-ea"/>
                <a:ea typeface="+mn-ea"/>
              </a:rPr>
              <a:t>무멀칭</a:t>
            </a:r>
            <a:r>
              <a:rPr lang="en-US" altLang="ko-KR" dirty="0">
                <a:latin typeface="+mn-ea"/>
                <a:ea typeface="+mn-ea"/>
              </a:rPr>
              <a:t>+</a:t>
            </a:r>
            <a:r>
              <a:rPr lang="ko-KR" altLang="en-US" dirty="0">
                <a:latin typeface="+mn-ea"/>
                <a:ea typeface="+mn-ea"/>
              </a:rPr>
              <a:t>환기</a:t>
            </a:r>
            <a:r>
              <a:rPr lang="en-US" altLang="ko-KR" dirty="0">
                <a:latin typeface="+mn-ea"/>
                <a:ea typeface="+mn-ea"/>
              </a:rPr>
              <a:t>, P3: </a:t>
            </a:r>
            <a:r>
              <a:rPr lang="ko-KR" altLang="en-US" dirty="0" err="1">
                <a:latin typeface="+mn-ea"/>
                <a:ea typeface="+mn-ea"/>
              </a:rPr>
              <a:t>멀칭</a:t>
            </a:r>
            <a:r>
              <a:rPr lang="en-US" altLang="ko-KR" dirty="0">
                <a:latin typeface="+mn-ea"/>
                <a:ea typeface="+mn-ea"/>
              </a:rPr>
              <a:t>, P4: </a:t>
            </a:r>
            <a:r>
              <a:rPr lang="ko-KR" altLang="en-US" dirty="0" err="1">
                <a:latin typeface="+mn-ea"/>
                <a:ea typeface="+mn-ea"/>
              </a:rPr>
              <a:t>멀칭</a:t>
            </a:r>
            <a:r>
              <a:rPr lang="en-US" altLang="ko-KR" dirty="0">
                <a:latin typeface="+mn-ea"/>
                <a:ea typeface="+mn-ea"/>
              </a:rPr>
              <a:t>+</a:t>
            </a:r>
            <a:r>
              <a:rPr lang="ko-KR" altLang="en-US" dirty="0">
                <a:latin typeface="+mn-ea"/>
                <a:ea typeface="+mn-ea"/>
              </a:rPr>
              <a:t>환기</a:t>
            </a:r>
          </a:p>
          <a:p>
            <a:pPr latinLnBrk="0"/>
            <a:r>
              <a:rPr lang="ko-KR" altLang="en-US" dirty="0">
                <a:latin typeface="+mn-ea"/>
                <a:ea typeface="+mn-ea"/>
              </a:rPr>
              <a:t>* 병해조사</a:t>
            </a:r>
            <a:r>
              <a:rPr lang="en-US" altLang="ko-KR" dirty="0">
                <a:latin typeface="+mn-ea"/>
                <a:ea typeface="+mn-ea"/>
              </a:rPr>
              <a:t>: 9.24</a:t>
            </a:r>
            <a:r>
              <a:rPr lang="ko-KR" altLang="en-US" dirty="0">
                <a:latin typeface="+mn-ea"/>
                <a:ea typeface="+mn-ea"/>
              </a:rPr>
              <a:t>일 </a:t>
            </a:r>
            <a:r>
              <a:rPr lang="ko-KR" altLang="en-US" dirty="0" smtClean="0">
                <a:latin typeface="+mn-ea"/>
                <a:ea typeface="+mn-ea"/>
              </a:rPr>
              <a:t>조사</a:t>
            </a:r>
            <a:endParaRPr lang="ko-KR" altLang="en-US" b="1" dirty="0">
              <a:latin typeface="+mn-ea"/>
              <a:ea typeface="+mn-ea"/>
            </a:endParaRPr>
          </a:p>
        </p:txBody>
      </p:sp>
      <p:pic>
        <p:nvPicPr>
          <p:cNvPr id="1025" name="_x124117608" descr="EMB000010583d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556792"/>
            <a:ext cx="708078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3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11560" y="404664"/>
            <a:ext cx="40270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smtClean="0">
                <a:solidFill>
                  <a:srgbClr val="0000FF"/>
                </a:solidFill>
              </a:rPr>
              <a:t>○ </a:t>
            </a:r>
            <a:r>
              <a:rPr lang="ko-KR" altLang="en-US" b="1" dirty="0">
                <a:solidFill>
                  <a:srgbClr val="0000FF"/>
                </a:solidFill>
              </a:rPr>
              <a:t>고추 </a:t>
            </a:r>
            <a:r>
              <a:rPr lang="ko-KR" altLang="en-US" b="1" dirty="0" err="1">
                <a:solidFill>
                  <a:srgbClr val="0000FF"/>
                </a:solidFill>
              </a:rPr>
              <a:t>처리별</a:t>
            </a:r>
            <a:r>
              <a:rPr lang="ko-KR" altLang="en-US" b="1" dirty="0">
                <a:solidFill>
                  <a:srgbClr val="0000FF"/>
                </a:solidFill>
              </a:rPr>
              <a:t> 통로의 지면습도 비교</a:t>
            </a:r>
          </a:p>
          <a:p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39552" y="5445224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ko-KR" altLang="en-US" b="1" dirty="0" smtClean="0">
                <a:latin typeface="+mn-ea"/>
                <a:ea typeface="+mn-ea"/>
              </a:rPr>
              <a:t>*</a:t>
            </a:r>
            <a:r>
              <a:rPr lang="ko-KR" altLang="en-US" dirty="0">
                <a:latin typeface="+mn-ea"/>
                <a:ea typeface="+mn-ea"/>
              </a:rPr>
              <a:t>습도조사</a:t>
            </a:r>
            <a:r>
              <a:rPr lang="en-US" altLang="ko-KR" dirty="0">
                <a:latin typeface="+mn-ea"/>
                <a:ea typeface="+mn-ea"/>
              </a:rPr>
              <a:t>: 10.9</a:t>
            </a:r>
            <a:r>
              <a:rPr lang="ko-KR" altLang="en-US" dirty="0">
                <a:latin typeface="+mn-ea"/>
                <a:ea typeface="+mn-ea"/>
              </a:rPr>
              <a:t>일 조사</a:t>
            </a:r>
            <a:r>
              <a:rPr lang="en-US" altLang="ko-KR" dirty="0">
                <a:latin typeface="+mn-ea"/>
                <a:ea typeface="+mn-ea"/>
              </a:rPr>
              <a:t>(</a:t>
            </a:r>
            <a:r>
              <a:rPr lang="ko-KR" altLang="en-US" dirty="0">
                <a:latin typeface="+mn-ea"/>
                <a:ea typeface="+mn-ea"/>
              </a:rPr>
              <a:t>강우 </a:t>
            </a:r>
            <a:r>
              <a:rPr lang="en-US" altLang="ko-KR" dirty="0" smtClean="0">
                <a:latin typeface="+mn-ea"/>
                <a:ea typeface="+mn-ea"/>
              </a:rPr>
              <a:t>5</a:t>
            </a:r>
            <a:r>
              <a:rPr lang="ko-KR" altLang="en-US" dirty="0" smtClean="0">
                <a:latin typeface="+mn-ea"/>
                <a:ea typeface="+mn-ea"/>
              </a:rPr>
              <a:t>일 후</a:t>
            </a:r>
            <a:r>
              <a:rPr lang="en-US" altLang="ko-KR" dirty="0" smtClean="0">
                <a:latin typeface="+mn-ea"/>
                <a:ea typeface="+mn-ea"/>
              </a:rPr>
              <a:t>)</a:t>
            </a:r>
            <a:endParaRPr lang="ko-KR" altLang="en-US" b="1" dirty="0">
              <a:latin typeface="+mn-ea"/>
              <a:ea typeface="+mn-ea"/>
            </a:endParaRPr>
          </a:p>
        </p:txBody>
      </p:sp>
      <p:pic>
        <p:nvPicPr>
          <p:cNvPr id="2049" name="_x124117608" descr="EMB000010583db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45542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545280" y="5949280"/>
            <a:ext cx="7665720" cy="369332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ko-KR" altLang="en-US" b="1" dirty="0" smtClean="0">
                <a:latin typeface="+mn-ea"/>
                <a:ea typeface="+mn-ea"/>
              </a:rPr>
              <a:t>*</a:t>
            </a:r>
            <a:r>
              <a:rPr lang="en-US" altLang="ko-KR" dirty="0" smtClean="0">
                <a:latin typeface="+mn-ea"/>
                <a:ea typeface="+mn-ea"/>
              </a:rPr>
              <a:t>P1</a:t>
            </a:r>
            <a:r>
              <a:rPr lang="en-US" altLang="ko-KR" dirty="0">
                <a:latin typeface="+mn-ea"/>
                <a:ea typeface="+mn-ea"/>
              </a:rPr>
              <a:t>: </a:t>
            </a:r>
            <a:r>
              <a:rPr lang="ko-KR" altLang="en-US" dirty="0" err="1">
                <a:latin typeface="+mn-ea"/>
                <a:ea typeface="+mn-ea"/>
              </a:rPr>
              <a:t>무멀칭</a:t>
            </a:r>
            <a:r>
              <a:rPr lang="en-US" altLang="ko-KR" dirty="0">
                <a:latin typeface="+mn-ea"/>
                <a:ea typeface="+mn-ea"/>
              </a:rPr>
              <a:t>, P2: </a:t>
            </a:r>
            <a:r>
              <a:rPr lang="ko-KR" altLang="en-US" dirty="0" err="1">
                <a:latin typeface="+mn-ea"/>
                <a:ea typeface="+mn-ea"/>
              </a:rPr>
              <a:t>무멀칭</a:t>
            </a:r>
            <a:r>
              <a:rPr lang="en-US" altLang="ko-KR" dirty="0">
                <a:latin typeface="+mn-ea"/>
                <a:ea typeface="+mn-ea"/>
              </a:rPr>
              <a:t>+</a:t>
            </a:r>
            <a:r>
              <a:rPr lang="ko-KR" altLang="en-US" dirty="0">
                <a:latin typeface="+mn-ea"/>
                <a:ea typeface="+mn-ea"/>
              </a:rPr>
              <a:t>환기</a:t>
            </a:r>
            <a:r>
              <a:rPr lang="en-US" altLang="ko-KR" dirty="0">
                <a:latin typeface="+mn-ea"/>
                <a:ea typeface="+mn-ea"/>
              </a:rPr>
              <a:t>, P3: </a:t>
            </a:r>
            <a:r>
              <a:rPr lang="ko-KR" altLang="en-US" dirty="0" err="1">
                <a:latin typeface="+mn-ea"/>
                <a:ea typeface="+mn-ea"/>
              </a:rPr>
              <a:t>멀칭</a:t>
            </a:r>
            <a:r>
              <a:rPr lang="en-US" altLang="ko-KR" dirty="0">
                <a:latin typeface="+mn-ea"/>
                <a:ea typeface="+mn-ea"/>
              </a:rPr>
              <a:t>, P4: </a:t>
            </a:r>
            <a:r>
              <a:rPr lang="ko-KR" altLang="en-US" dirty="0" err="1">
                <a:latin typeface="+mn-ea"/>
                <a:ea typeface="+mn-ea"/>
              </a:rPr>
              <a:t>멀칭</a:t>
            </a:r>
            <a:r>
              <a:rPr lang="en-US" altLang="ko-KR" dirty="0">
                <a:latin typeface="+mn-ea"/>
                <a:ea typeface="+mn-ea"/>
              </a:rPr>
              <a:t>+</a:t>
            </a:r>
            <a:r>
              <a:rPr lang="ko-KR" altLang="en-US" dirty="0" smtClean="0">
                <a:latin typeface="+mn-ea"/>
                <a:ea typeface="+mn-ea"/>
              </a:rPr>
              <a:t>환기</a:t>
            </a:r>
            <a:endParaRPr lang="ko-KR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946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11560" y="620688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>
                <a:solidFill>
                  <a:srgbClr val="0000FF"/>
                </a:solidFill>
                <a:latin typeface="+mn-ea"/>
                <a:ea typeface="+mn-ea"/>
              </a:rPr>
              <a:t>○ 고추 </a:t>
            </a:r>
            <a:r>
              <a:rPr lang="ko-KR" altLang="en-US" b="1" dirty="0" err="1">
                <a:solidFill>
                  <a:srgbClr val="0000FF"/>
                </a:solidFill>
                <a:latin typeface="+mn-ea"/>
                <a:ea typeface="+mn-ea"/>
              </a:rPr>
              <a:t>멀칭처리에</a:t>
            </a:r>
            <a:r>
              <a:rPr lang="ko-KR" altLang="en-US" b="1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ko-KR" altLang="en-US" b="1" dirty="0" smtClean="0">
                <a:solidFill>
                  <a:srgbClr val="0000FF"/>
                </a:solidFill>
                <a:latin typeface="+mn-ea"/>
                <a:ea typeface="+mn-ea"/>
              </a:rPr>
              <a:t>따른 </a:t>
            </a:r>
            <a:r>
              <a:rPr lang="ko-KR" altLang="en-US" b="1" dirty="0">
                <a:solidFill>
                  <a:srgbClr val="0000FF"/>
                </a:solidFill>
                <a:latin typeface="+mn-ea"/>
                <a:ea typeface="+mn-ea"/>
              </a:rPr>
              <a:t>주요 생육</a:t>
            </a:r>
            <a:r>
              <a:rPr lang="en-US" altLang="ko-KR" b="1" dirty="0">
                <a:solidFill>
                  <a:srgbClr val="0000FF"/>
                </a:solidFill>
                <a:latin typeface="+mn-ea"/>
                <a:ea typeface="+mn-ea"/>
              </a:rPr>
              <a:t>, </a:t>
            </a:r>
            <a:r>
              <a:rPr lang="ko-KR" altLang="en-US" b="1" dirty="0">
                <a:solidFill>
                  <a:srgbClr val="0000FF"/>
                </a:solidFill>
                <a:latin typeface="+mn-ea"/>
                <a:ea typeface="+mn-ea"/>
              </a:rPr>
              <a:t>과실특성 및 </a:t>
            </a:r>
            <a:r>
              <a:rPr lang="ko-KR" altLang="en-US" b="1" dirty="0" smtClean="0">
                <a:solidFill>
                  <a:srgbClr val="0000FF"/>
                </a:solidFill>
                <a:latin typeface="+mn-ea"/>
                <a:ea typeface="+mn-ea"/>
              </a:rPr>
              <a:t>수량</a:t>
            </a:r>
            <a:endParaRPr lang="ko-KR" altLang="en-US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75880" y="5811927"/>
            <a:ext cx="7796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ko-KR" altLang="en-US" dirty="0">
                <a:solidFill>
                  <a:prstClr val="black"/>
                </a:solidFill>
              </a:rPr>
              <a:t>* </a:t>
            </a:r>
            <a:r>
              <a:rPr lang="ko-KR" altLang="en-US" dirty="0"/>
              <a:t>수확조사</a:t>
            </a:r>
            <a:r>
              <a:rPr lang="en-US" altLang="ko-KR" dirty="0"/>
              <a:t>: 10.23</a:t>
            </a:r>
            <a:r>
              <a:rPr lang="ko-KR" altLang="en-US" dirty="0"/>
              <a:t>일 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865208"/>
              </p:ext>
            </p:extLst>
          </p:nvPr>
        </p:nvGraphicFramePr>
        <p:xfrm>
          <a:off x="375882" y="1022052"/>
          <a:ext cx="8228566" cy="4639196"/>
        </p:xfrm>
        <a:graphic>
          <a:graphicData uri="http://schemas.openxmlformats.org/drawingml/2006/table">
            <a:tbl>
              <a:tblPr/>
              <a:tblGrid>
                <a:gridCol w="1387806"/>
                <a:gridCol w="729088"/>
                <a:gridCol w="1019980"/>
                <a:gridCol w="1019980"/>
                <a:gridCol w="1019980"/>
                <a:gridCol w="1019980"/>
                <a:gridCol w="1015876"/>
                <a:gridCol w="1015876"/>
              </a:tblGrid>
              <a:tr h="572036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처리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초장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㎝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600" b="1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수량 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개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주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600" b="1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602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총수량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상품수량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건고추</a:t>
                      </a:r>
                      <a:endParaRPr lang="ko-KR" altLang="en-US" sz="1600" b="1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홍고추</a:t>
                      </a:r>
                      <a:endParaRPr lang="ko-KR" altLang="en-US" sz="1600" b="1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풋고추</a:t>
                      </a:r>
                      <a:endParaRPr lang="ko-KR" altLang="en-US" sz="1600" b="1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병과낙과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무멀칭</a:t>
                      </a:r>
                      <a:endParaRPr lang="ko-KR" altLang="en-US" sz="1600" b="1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99.5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144.3ab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128.5a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29.7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58.5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40.3b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15.7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17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무멀칭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환기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100.9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120.6b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105.1b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21.0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46.6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37.5b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15.5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멀칭</a:t>
                      </a:r>
                      <a:endParaRPr lang="ko-KR" altLang="en-US" sz="1600" b="1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104.0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144.1ab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123.3ab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27.3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57.0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39.0b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20.7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61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멀칭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환기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100.7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153.6a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137.3a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22.7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55.6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</a:rPr>
                        <a:t>59.0a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15.5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61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DMRT 0.05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</a:p>
                  </a:txBody>
                  <a:tcPr marL="17907" marR="17907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42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042087"/>
              </p:ext>
            </p:extLst>
          </p:nvPr>
        </p:nvGraphicFramePr>
        <p:xfrm>
          <a:off x="1403648" y="2708920"/>
          <a:ext cx="6408712" cy="3096344"/>
        </p:xfrm>
        <a:graphic>
          <a:graphicData uri="http://schemas.openxmlformats.org/drawingml/2006/table">
            <a:tbl>
              <a:tblPr/>
              <a:tblGrid>
                <a:gridCol w="3390908"/>
                <a:gridCol w="3017804"/>
              </a:tblGrid>
              <a:tr h="26074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918">
                <a:tc>
                  <a:txBody>
                    <a:bodyPr/>
                    <a:lstStyle/>
                    <a:p>
                      <a:pPr marL="0" marR="0" indent="-6769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i="0" kern="0" spc="-8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방충망 피복</a:t>
                      </a:r>
                      <a:r>
                        <a:rPr lang="en-US" altLang="ko-KR" sz="1400" b="1" i="0" kern="0" spc="-8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400" b="1" i="0" kern="0" spc="-80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통로멀칭</a:t>
                      </a:r>
                      <a:r>
                        <a:rPr lang="ko-KR" altLang="en-US" sz="1400" b="1" i="0" kern="0" spc="-8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고추포장</a:t>
                      </a:r>
                      <a:endParaRPr lang="ko-KR" altLang="en-US" sz="1400" b="1" i="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67691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i="0" kern="0" spc="-8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탄저병 경감 모습</a:t>
                      </a:r>
                      <a:endParaRPr lang="ko-KR" altLang="en-US" sz="1400" b="1" i="0" kern="0" spc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397608" y="640720"/>
            <a:ext cx="1366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/>
              <a:t>□ 파급효과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551880" y="1010052"/>
            <a:ext cx="79805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srgbClr val="CC00FF"/>
                </a:solidFill>
                <a:latin typeface="+mn-ea"/>
                <a:ea typeface="+mn-ea"/>
              </a:rPr>
              <a:t>○ </a:t>
            </a:r>
            <a:r>
              <a:rPr lang="ko-KR" altLang="en-US" b="1" dirty="0" err="1">
                <a:solidFill>
                  <a:srgbClr val="CC00FF"/>
                </a:solidFill>
                <a:latin typeface="+mn-ea"/>
                <a:ea typeface="+mn-ea"/>
              </a:rPr>
              <a:t>유기농</a:t>
            </a:r>
            <a:r>
              <a:rPr lang="ko-KR" altLang="en-US" b="1" dirty="0">
                <a:solidFill>
                  <a:srgbClr val="CC00FF"/>
                </a:solidFill>
                <a:latin typeface="+mn-ea"/>
                <a:ea typeface="+mn-ea"/>
              </a:rPr>
              <a:t> </a:t>
            </a:r>
            <a:r>
              <a:rPr lang="ko-KR" altLang="en-US" b="1" dirty="0" smtClean="0">
                <a:solidFill>
                  <a:srgbClr val="CC00FF"/>
                </a:solidFill>
                <a:latin typeface="+mn-ea"/>
                <a:ea typeface="+mn-ea"/>
              </a:rPr>
              <a:t>고추의 </a:t>
            </a:r>
            <a:r>
              <a:rPr lang="ko-KR" altLang="en-US" b="1" dirty="0">
                <a:solidFill>
                  <a:srgbClr val="CC00FF"/>
                </a:solidFill>
                <a:latin typeface="+mn-ea"/>
                <a:ea typeface="+mn-ea"/>
              </a:rPr>
              <a:t>품질향상 기술로 </a:t>
            </a:r>
            <a:r>
              <a:rPr lang="ko-KR" altLang="en-US" b="1" dirty="0" err="1">
                <a:solidFill>
                  <a:srgbClr val="CC00FF"/>
                </a:solidFill>
                <a:latin typeface="+mn-ea"/>
                <a:ea typeface="+mn-ea"/>
              </a:rPr>
              <a:t>유기농</a:t>
            </a:r>
            <a:r>
              <a:rPr lang="ko-KR" altLang="en-US" b="1" dirty="0">
                <a:solidFill>
                  <a:srgbClr val="CC00FF"/>
                </a:solidFill>
                <a:latin typeface="+mn-ea"/>
                <a:ea typeface="+mn-ea"/>
              </a:rPr>
              <a:t> 확대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latin typeface="+mn-ea"/>
                <a:ea typeface="+mn-ea"/>
              </a:rPr>
              <a:t>- </a:t>
            </a:r>
            <a:r>
              <a:rPr lang="ko-KR" altLang="en-US" b="1" dirty="0">
                <a:latin typeface="+mn-ea"/>
                <a:ea typeface="+mn-ea"/>
              </a:rPr>
              <a:t>방충망 시설을 </a:t>
            </a:r>
            <a:r>
              <a:rPr lang="ko-KR" altLang="en-US" b="1" dirty="0" smtClean="0">
                <a:latin typeface="+mn-ea"/>
                <a:ea typeface="+mn-ea"/>
              </a:rPr>
              <a:t>이용하여 </a:t>
            </a:r>
            <a:r>
              <a:rPr lang="ko-KR" altLang="en-US" b="1" dirty="0">
                <a:latin typeface="+mn-ea"/>
                <a:ea typeface="+mn-ea"/>
              </a:rPr>
              <a:t>안전하고 고품질인 </a:t>
            </a:r>
            <a:r>
              <a:rPr lang="ko-KR" altLang="en-US" b="1" dirty="0" err="1" smtClean="0">
                <a:latin typeface="+mn-ea"/>
                <a:ea typeface="+mn-ea"/>
              </a:rPr>
              <a:t>유기농</a:t>
            </a:r>
            <a:r>
              <a:rPr lang="ko-KR" altLang="en-US" b="1" dirty="0" smtClean="0">
                <a:latin typeface="+mn-ea"/>
                <a:ea typeface="+mn-ea"/>
              </a:rPr>
              <a:t> 고추재배 </a:t>
            </a:r>
            <a:r>
              <a:rPr lang="ko-KR" altLang="en-US" b="1" dirty="0">
                <a:latin typeface="+mn-ea"/>
                <a:ea typeface="+mn-ea"/>
              </a:rPr>
              <a:t>확산효과 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latin typeface="+mn-ea"/>
                <a:ea typeface="+mn-ea"/>
              </a:rPr>
              <a:t>- </a:t>
            </a:r>
            <a:r>
              <a:rPr lang="ko-KR" altLang="en-US" b="1" dirty="0" smtClean="0">
                <a:latin typeface="+mn-ea"/>
                <a:ea typeface="+mn-ea"/>
              </a:rPr>
              <a:t>방충망피복 재배로 </a:t>
            </a:r>
            <a:r>
              <a:rPr lang="ko-KR" altLang="en-US" b="1" dirty="0" err="1">
                <a:latin typeface="+mn-ea"/>
                <a:ea typeface="+mn-ea"/>
              </a:rPr>
              <a:t>유기농</a:t>
            </a:r>
            <a:r>
              <a:rPr lang="ko-KR" altLang="en-US" b="1" dirty="0">
                <a:latin typeface="+mn-ea"/>
                <a:ea typeface="+mn-ea"/>
              </a:rPr>
              <a:t> 안전식품</a:t>
            </a:r>
            <a:r>
              <a:rPr lang="en-US" altLang="ko-KR" b="1" dirty="0">
                <a:latin typeface="+mn-ea"/>
                <a:ea typeface="+mn-ea"/>
              </a:rPr>
              <a:t>, </a:t>
            </a:r>
            <a:r>
              <a:rPr lang="ko-KR" altLang="en-US" b="1" dirty="0">
                <a:latin typeface="+mn-ea"/>
                <a:ea typeface="+mn-ea"/>
              </a:rPr>
              <a:t>저비용 생산기술 개발로 경쟁력 향상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07" y="2731822"/>
            <a:ext cx="3425966" cy="256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6"/>
          <a:stretch/>
        </p:blipFill>
        <p:spPr bwMode="auto">
          <a:xfrm>
            <a:off x="4788000" y="2701964"/>
            <a:ext cx="3024000" cy="259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90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251520" y="476672"/>
            <a:ext cx="77877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solidFill>
                  <a:srgbClr val="0000FF"/>
                </a:solidFill>
                <a:latin typeface="+mj-ea"/>
                <a:ea typeface="+mj-ea"/>
              </a:rPr>
              <a:t>7. </a:t>
            </a:r>
            <a:r>
              <a:rPr lang="ko-KR" altLang="en-US" sz="2000" b="1" dirty="0">
                <a:solidFill>
                  <a:srgbClr val="FF00FF"/>
                </a:solidFill>
                <a:latin typeface="+mj-ea"/>
                <a:ea typeface="+mj-ea"/>
              </a:rPr>
              <a:t>토마토</a:t>
            </a:r>
            <a:r>
              <a:rPr lang="ko-KR" altLang="en-US" sz="2000" b="1" dirty="0">
                <a:solidFill>
                  <a:srgbClr val="0000FF"/>
                </a:solidFill>
                <a:latin typeface="+mj-ea"/>
                <a:ea typeface="+mj-ea"/>
              </a:rPr>
              <a:t> </a:t>
            </a:r>
            <a:r>
              <a:rPr lang="ko-KR" altLang="en-US" sz="2000" b="1" dirty="0" err="1">
                <a:solidFill>
                  <a:srgbClr val="0000FF"/>
                </a:solidFill>
                <a:latin typeface="+mj-ea"/>
                <a:ea typeface="+mj-ea"/>
              </a:rPr>
              <a:t>비가림시설</a:t>
            </a:r>
            <a:r>
              <a:rPr lang="ko-KR" altLang="en-US" sz="2000" b="1" dirty="0">
                <a:solidFill>
                  <a:srgbClr val="0000FF"/>
                </a:solidFill>
                <a:latin typeface="+mj-ea"/>
                <a:ea typeface="+mj-ea"/>
              </a:rPr>
              <a:t> 이용 </a:t>
            </a:r>
            <a:r>
              <a:rPr lang="ko-KR" altLang="en-US" sz="2000" b="1" dirty="0" err="1">
                <a:solidFill>
                  <a:srgbClr val="0000FF"/>
                </a:solidFill>
                <a:latin typeface="+mj-ea"/>
                <a:ea typeface="+mj-ea"/>
              </a:rPr>
              <a:t>유기농재배</a:t>
            </a:r>
            <a:r>
              <a:rPr lang="ko-KR" altLang="en-US" sz="2000" b="1" dirty="0">
                <a:solidFill>
                  <a:srgbClr val="0000FF"/>
                </a:solidFill>
                <a:latin typeface="+mj-ea"/>
                <a:ea typeface="+mj-ea"/>
              </a:rPr>
              <a:t> 시 </a:t>
            </a:r>
            <a:r>
              <a:rPr lang="ko-KR" altLang="en-US" sz="2000" b="1" dirty="0">
                <a:solidFill>
                  <a:srgbClr val="FF0000"/>
                </a:solidFill>
                <a:latin typeface="+mj-ea"/>
                <a:ea typeface="+mj-ea"/>
              </a:rPr>
              <a:t>토마토 부산물 </a:t>
            </a:r>
            <a:r>
              <a:rPr lang="ko-KR" altLang="en-US" sz="2000" b="1" dirty="0" err="1">
                <a:solidFill>
                  <a:srgbClr val="0000FF"/>
                </a:solidFill>
                <a:latin typeface="+mj-ea"/>
                <a:ea typeface="+mj-ea"/>
              </a:rPr>
              <a:t>액비효과</a:t>
            </a:r>
            <a:endParaRPr lang="ko-KR" altLang="en-US" sz="2000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9220" name="직사각형 5"/>
          <p:cNvSpPr>
            <a:spLocks noChangeArrowheads="1"/>
          </p:cNvSpPr>
          <p:nvPr/>
        </p:nvSpPr>
        <p:spPr bwMode="auto">
          <a:xfrm>
            <a:off x="650058" y="1124744"/>
            <a:ext cx="60101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kumimoji="0" lang="ko-KR" altLang="en-US" sz="16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연구방법</a:t>
            </a:r>
            <a:endParaRPr kumimoji="0" lang="en-US" altLang="ko-KR" sz="16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908821" y="1412776"/>
            <a:ext cx="67270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en-US" sz="16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○ </a:t>
            </a:r>
            <a:r>
              <a:rPr lang="ko-KR" altLang="en-US" sz="1600" dirty="0" smtClean="0">
                <a:solidFill>
                  <a:prstClr val="black"/>
                </a:solidFill>
                <a:latin typeface="맑은 고딕"/>
                <a:ea typeface="맑은 고딕"/>
              </a:rPr>
              <a:t>토양 내 작물 부산물 </a:t>
            </a:r>
            <a:r>
              <a:rPr lang="ko-KR" altLang="en-US" sz="1600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액비시용</a:t>
            </a:r>
            <a:r>
              <a:rPr lang="ko-KR" altLang="en-US" sz="1600" dirty="0" smtClean="0">
                <a:solidFill>
                  <a:prstClr val="black"/>
                </a:solidFill>
                <a:latin typeface="맑은 고딕"/>
                <a:ea typeface="맑은 고딕"/>
              </a:rPr>
              <a:t> 효과분석 </a:t>
            </a:r>
            <a:endParaRPr lang="ko-KR" altLang="en-US" sz="1600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prstClr val="black"/>
                </a:solidFill>
                <a:latin typeface="맑은 고딕"/>
                <a:ea typeface="맑은 고딕"/>
              </a:rPr>
              <a:t>   - </a:t>
            </a:r>
            <a:r>
              <a:rPr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시험재료 </a:t>
            </a:r>
            <a:r>
              <a:rPr lang="en-US" altLang="ko-KR" sz="1600" dirty="0">
                <a:solidFill>
                  <a:prstClr val="black"/>
                </a:solidFill>
                <a:latin typeface="맑은 고딕"/>
                <a:ea typeface="맑은 고딕"/>
              </a:rPr>
              <a:t>: </a:t>
            </a:r>
            <a:r>
              <a:rPr lang="ko-KR" altLang="en-US" sz="1600" dirty="0" smtClean="0">
                <a:solidFill>
                  <a:prstClr val="black"/>
                </a:solidFill>
                <a:latin typeface="맑은 고딕"/>
                <a:ea typeface="맑은 고딕"/>
              </a:rPr>
              <a:t>고추 </a:t>
            </a:r>
            <a:r>
              <a:rPr lang="ko-KR" altLang="en-US" sz="1600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액비</a:t>
            </a:r>
            <a:r>
              <a:rPr lang="en-US" altLang="ko-KR" sz="1600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ko-KR" altLang="en-US" sz="1600" dirty="0" smtClean="0">
                <a:solidFill>
                  <a:prstClr val="black"/>
                </a:solidFill>
                <a:latin typeface="맑은 고딕"/>
                <a:ea typeface="맑은 고딕"/>
              </a:rPr>
              <a:t>토마토 </a:t>
            </a:r>
            <a:r>
              <a:rPr lang="ko-KR" altLang="en-US" sz="1600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액비</a:t>
            </a:r>
            <a:r>
              <a:rPr lang="en-US" altLang="ko-KR" sz="1600" dirty="0" smtClean="0">
                <a:solidFill>
                  <a:prstClr val="black"/>
                </a:solidFill>
                <a:latin typeface="맑은 고딕"/>
                <a:ea typeface="맑은 고딕"/>
              </a:rPr>
              <a:t>(20</a:t>
            </a:r>
            <a:r>
              <a:rPr lang="ko-KR" altLang="en-US" sz="1600" dirty="0" smtClean="0">
                <a:solidFill>
                  <a:prstClr val="black"/>
                </a:solidFill>
                <a:latin typeface="맑은 고딕"/>
                <a:ea typeface="맑은 고딕"/>
              </a:rPr>
              <a:t>배액</a:t>
            </a:r>
            <a:r>
              <a:rPr lang="en-US" altLang="ko-KR" sz="1600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endParaRPr lang="ko-KR" altLang="en-US" sz="1600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solidFill>
                  <a:prstClr val="black"/>
                </a:solidFill>
                <a:latin typeface="맑은 고딕"/>
                <a:ea typeface="맑은 고딕"/>
              </a:rPr>
              <a:t>   - </a:t>
            </a:r>
            <a:r>
              <a:rPr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처리 </a:t>
            </a:r>
            <a:r>
              <a:rPr lang="en-US" altLang="ko-KR" sz="1600" dirty="0" smtClean="0">
                <a:solidFill>
                  <a:prstClr val="black"/>
                </a:solidFill>
                <a:latin typeface="맑은 고딕"/>
                <a:ea typeface="맑은 고딕"/>
              </a:rPr>
              <a:t>:</a:t>
            </a:r>
            <a:r>
              <a:rPr lang="ko-KR" altLang="en-US" sz="1600" dirty="0">
                <a:solidFill>
                  <a:prstClr val="black"/>
                </a:solidFill>
                <a:latin typeface="맑은 고딕"/>
                <a:ea typeface="맑은 고딕"/>
              </a:rPr>
              <a:t>무처리</a:t>
            </a:r>
            <a:r>
              <a:rPr lang="en-US" altLang="ko-KR" sz="1600" dirty="0" smtClean="0">
                <a:solidFill>
                  <a:prstClr val="black"/>
                </a:solidFill>
                <a:latin typeface="맑은 고딕"/>
                <a:ea typeface="맑은 고딕"/>
              </a:rPr>
              <a:t>, T1</a:t>
            </a:r>
            <a:r>
              <a:rPr lang="en-US" altLang="ko-KR" sz="1600" dirty="0">
                <a:solidFill>
                  <a:prstClr val="black"/>
                </a:solidFill>
                <a:latin typeface="맑은 고딕"/>
                <a:ea typeface="맑은 고딕"/>
              </a:rPr>
              <a:t>: 0.3, T2: 0.6, T3: 0.9, T4: 1.2L/</a:t>
            </a:r>
            <a:r>
              <a:rPr lang="en-US" altLang="ko-KR" sz="1600" dirty="0" smtClean="0">
                <a:solidFill>
                  <a:prstClr val="black"/>
                </a:solidFill>
                <a:latin typeface="맑은 고딕"/>
                <a:ea typeface="맑은 고딕"/>
              </a:rPr>
              <a:t>㎡</a:t>
            </a:r>
            <a:endParaRPr kumimoji="0" lang="ko-KR" altLang="en-US" sz="16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pic>
        <p:nvPicPr>
          <p:cNvPr id="2050" name="Picture 2" descr="D:\backup 춘우C\아름다운그림\원특과학원\2013년\디지털1114\선발사진\STA60173 토평가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3184990"/>
            <a:ext cx="3973752" cy="29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backup 춘우C\아름다운그림\원특과학원\2013년\디지털1114\선발사진\STA60178 토평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640" y="3202992"/>
            <a:ext cx="3949748" cy="29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5"/>
          <p:cNvSpPr>
            <a:spLocks noChangeArrowheads="1"/>
          </p:cNvSpPr>
          <p:nvPr/>
        </p:nvSpPr>
        <p:spPr bwMode="auto">
          <a:xfrm>
            <a:off x="650059" y="2730406"/>
            <a:ext cx="60101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ko-KR" sz="16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(2)</a:t>
            </a:r>
            <a:r>
              <a:rPr kumimoji="0" lang="ko-KR" altLang="en-US" sz="16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병충해 </a:t>
            </a:r>
            <a:r>
              <a:rPr kumimoji="0" lang="ko-KR" altLang="en-US" sz="16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방제 </a:t>
            </a:r>
            <a:r>
              <a:rPr kumimoji="0" lang="en-US" altLang="ko-KR" sz="16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sz="16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유황제제</a:t>
            </a:r>
            <a:r>
              <a:rPr kumimoji="0" lang="en-US" altLang="ko-KR" sz="16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6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오일제제</a:t>
            </a:r>
            <a:endParaRPr kumimoji="0" lang="en-US" altLang="ko-KR" sz="16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574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34545"/>
              </p:ext>
            </p:extLst>
          </p:nvPr>
        </p:nvGraphicFramePr>
        <p:xfrm>
          <a:off x="251520" y="548680"/>
          <a:ext cx="8640960" cy="2504694"/>
        </p:xfrm>
        <a:graphic>
          <a:graphicData uri="http://schemas.openxmlformats.org/drawingml/2006/table">
            <a:tbl>
              <a:tblPr/>
              <a:tblGrid>
                <a:gridCol w="1152128"/>
                <a:gridCol w="7488832"/>
              </a:tblGrid>
              <a:tr h="1983740">
                <a:tc>
                  <a:txBody>
                    <a:bodyPr/>
                    <a:lstStyle/>
                    <a:p>
                      <a:pPr marL="69850" marR="62230" indent="0" algn="di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활용내용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69850" marR="62230" indent="0" algn="di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요약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71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비가림재배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유기농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토마토재배 시 부산물을 이용한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액비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(3L/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평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를 시비하면 기능성 함량이 높아지고 연작장해 경감효과가 있음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. 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토마토 과실의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K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함량이 증가하였고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Mg, P 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등 영양성분이 증가하였으며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항산화반응은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액비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3L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처리에서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phenol 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함량이 높았음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. 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재식거리를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110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㎝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×50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㎝로 정식하고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유기농자재에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의한 병충해방제를 하면 생리장해 감소와 고품질의 토마토 생산이 가능함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. 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43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439726"/>
              </p:ext>
            </p:extLst>
          </p:nvPr>
        </p:nvGraphicFramePr>
        <p:xfrm>
          <a:off x="251520" y="548680"/>
          <a:ext cx="8640960" cy="4511548"/>
        </p:xfrm>
        <a:graphic>
          <a:graphicData uri="http://schemas.openxmlformats.org/drawingml/2006/table">
            <a:tbl>
              <a:tblPr/>
              <a:tblGrid>
                <a:gridCol w="1498612"/>
                <a:gridCol w="7142348"/>
              </a:tblGrid>
              <a:tr h="548640">
                <a:tc>
                  <a:txBody>
                    <a:bodyPr/>
                    <a:lstStyle/>
                    <a:p>
                      <a:pPr marL="85090" marR="95250" indent="0" algn="di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1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건의제목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800" b="1" kern="0" spc="0" dirty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</a:rPr>
                        <a:t>세계최고 농산물생산을 위한 주요 채소작물 부산물 </a:t>
                      </a:r>
                      <a:r>
                        <a:rPr lang="ko-KR" altLang="en-US" sz="1800" b="1" kern="0" spc="0" dirty="0" err="1" smtClean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</a:rPr>
                        <a:t>액비</a:t>
                      </a:r>
                      <a:r>
                        <a:rPr lang="ko-KR" altLang="en-US" sz="1800" b="1" kern="0" spc="0" dirty="0" smtClean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</a:rPr>
                        <a:t> 생산용 </a:t>
                      </a:r>
                      <a:endParaRPr lang="en-US" altLang="ko-KR" sz="1800" b="1" kern="0" spc="0" dirty="0" smtClean="0">
                        <a:solidFill>
                          <a:srgbClr val="0000FF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ko-KR" altLang="en-US" sz="1800" b="1" kern="0" spc="0" dirty="0" smtClean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</a:rPr>
                        <a:t>시설지원</a:t>
                      </a:r>
                      <a:endParaRPr lang="ko-KR" altLang="en-US" sz="1800" b="1" kern="0" spc="0" dirty="0">
                        <a:solidFill>
                          <a:srgbClr val="0000FF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1215">
                <a:tc>
                  <a:txBody>
                    <a:bodyPr/>
                    <a:lstStyle/>
                    <a:p>
                      <a:pPr marL="85090" marR="95250" indent="0" algn="di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11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건의내용</a:t>
                      </a:r>
                      <a:endParaRPr lang="ko-KR" altLang="en-US" sz="18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85090" marR="95250" indent="0" algn="di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11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요약</a:t>
                      </a:r>
                      <a:endParaRPr lang="ko-KR" altLang="en-US" sz="1800" kern="0" spc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9880" marR="0" indent="-24003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○ 주요 채소의 부산물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액비를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활용</a:t>
                      </a:r>
                      <a:r>
                        <a:rPr lang="ko-KR" altLang="en-US" sz="1800" kern="0" spc="-1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하면 안전하고 고품질인 유기농산물 생산 및 수출가능</a:t>
                      </a:r>
                      <a:r>
                        <a:rPr lang="en-US" altLang="ko-KR" sz="1800" kern="0" spc="-1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(2014 </a:t>
                      </a:r>
                      <a:r>
                        <a:rPr lang="ko-KR" altLang="en-US" sz="1800" kern="0" spc="-1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토마토 전 수확기간 당도 </a:t>
                      </a:r>
                      <a:r>
                        <a:rPr lang="en-US" altLang="ko-KR" sz="1800" kern="0" spc="-1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8.5 </a:t>
                      </a:r>
                      <a:r>
                        <a:rPr lang="ko-KR" altLang="en-US" sz="1800" kern="0" spc="-1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이상</a:t>
                      </a:r>
                      <a:r>
                        <a:rPr lang="en-US" altLang="ko-KR" sz="1800" kern="0" spc="-11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○ 주요 채소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액비생산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기술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-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100L 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물통에 채소부산물 가득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+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부엽토 한줌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+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소금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200g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을 </a:t>
                      </a:r>
                      <a:r>
                        <a:rPr lang="ko-KR" altLang="en-US" sz="1800" kern="0" spc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넣고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  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물을 가득 채운다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액비제조용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탱크의 규모 확대가능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).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○ 정책제안 반영 시 단위 소요예산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: 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약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70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만원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/10a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-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10a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당 지원목록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: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액비제조통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100L(10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개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),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액비혼입기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(3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대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), 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   물통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2,000L</a:t>
                      </a:r>
                      <a:r>
                        <a:rPr lang="ko-KR" altLang="en-US" sz="1800" i="1" kern="0" spc="0" dirty="0"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</a:rPr>
                        <a:t> 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59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520" y="538802"/>
            <a:ext cx="86409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atin typeface="+mj-ea"/>
                <a:ea typeface="+mj-ea"/>
              </a:rPr>
              <a:t>1-1. </a:t>
            </a:r>
            <a:r>
              <a:rPr lang="ko-KR" altLang="en-US" b="1" dirty="0">
                <a:latin typeface="+mj-ea"/>
                <a:ea typeface="+mj-ea"/>
              </a:rPr>
              <a:t>현황 및 </a:t>
            </a:r>
            <a:r>
              <a:rPr lang="ko-KR" altLang="en-US" b="1" dirty="0" smtClean="0">
                <a:latin typeface="+mj-ea"/>
                <a:ea typeface="+mj-ea"/>
              </a:rPr>
              <a:t>문제점 </a:t>
            </a:r>
            <a:endParaRPr lang="ko-KR" altLang="en-US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최근의 안전성과 기능성 문제로 유기농산물 수요급증하나 시설과 기술부족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채소의 </a:t>
            </a:r>
            <a:r>
              <a:rPr lang="ko-KR" altLang="en-US" dirty="0" err="1">
                <a:latin typeface="+mj-ea"/>
                <a:ea typeface="+mj-ea"/>
              </a:rPr>
              <a:t>유기농재배를</a:t>
            </a:r>
            <a:r>
              <a:rPr lang="ko-KR" altLang="en-US" dirty="0">
                <a:latin typeface="+mj-ea"/>
                <a:ea typeface="+mj-ea"/>
              </a:rPr>
              <a:t> 위해서는 </a:t>
            </a:r>
            <a:r>
              <a:rPr lang="ko-KR" altLang="en-US" dirty="0" err="1">
                <a:latin typeface="+mj-ea"/>
                <a:ea typeface="+mj-ea"/>
              </a:rPr>
              <a:t>비가림</a:t>
            </a:r>
            <a:r>
              <a:rPr lang="ko-KR" altLang="en-US" dirty="0">
                <a:latin typeface="+mj-ea"/>
                <a:ea typeface="+mj-ea"/>
              </a:rPr>
              <a:t> 시설이 필요하나 연작장해 발생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연작장해에 대한 고비용 발생과 토마토 재배 부산물 </a:t>
            </a:r>
            <a:r>
              <a:rPr lang="ko-KR" altLang="en-US" dirty="0" smtClean="0">
                <a:latin typeface="+mj-ea"/>
                <a:ea typeface="+mj-ea"/>
              </a:rPr>
              <a:t>활용저조</a:t>
            </a:r>
            <a:endParaRPr lang="en-US" altLang="ko-KR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+mj-ea"/>
                <a:ea typeface="+mj-ea"/>
              </a:rPr>
              <a:t> </a:t>
            </a:r>
            <a:endParaRPr lang="ko-KR" altLang="en-US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latin typeface="+mj-ea"/>
                <a:ea typeface="+mj-ea"/>
              </a:rPr>
              <a:t>1-2. </a:t>
            </a:r>
            <a:r>
              <a:rPr lang="ko-KR" altLang="en-US" b="1" dirty="0">
                <a:latin typeface="+mj-ea"/>
                <a:ea typeface="+mj-ea"/>
              </a:rPr>
              <a:t>현황 및 </a:t>
            </a:r>
            <a:r>
              <a:rPr lang="ko-KR" altLang="en-US" b="1" dirty="0" smtClean="0">
                <a:latin typeface="+mj-ea"/>
                <a:ea typeface="+mj-ea"/>
              </a:rPr>
              <a:t>문제점</a:t>
            </a:r>
            <a:r>
              <a:rPr lang="en-US" altLang="ko-KR" b="1" dirty="0" smtClean="0">
                <a:latin typeface="+mj-ea"/>
                <a:ea typeface="+mj-ea"/>
              </a:rPr>
              <a:t>(</a:t>
            </a:r>
            <a:r>
              <a:rPr lang="ko-KR" altLang="en-US" b="1" dirty="0" smtClean="0">
                <a:latin typeface="+mj-ea"/>
                <a:ea typeface="+mj-ea"/>
              </a:rPr>
              <a:t>정책제안</a:t>
            </a:r>
            <a:r>
              <a:rPr lang="en-US" altLang="ko-KR" b="1" dirty="0" smtClean="0">
                <a:latin typeface="+mj-ea"/>
                <a:ea typeface="+mj-ea"/>
              </a:rPr>
              <a:t>)</a:t>
            </a:r>
            <a:r>
              <a:rPr lang="ko-KR" altLang="en-US" b="1" dirty="0" smtClean="0">
                <a:latin typeface="+mj-ea"/>
                <a:ea typeface="+mj-ea"/>
              </a:rPr>
              <a:t> </a:t>
            </a:r>
            <a:endParaRPr lang="ko-KR" altLang="en-US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latin typeface="+mj-ea"/>
                <a:ea typeface="+mj-ea"/>
              </a:rPr>
              <a:t>&lt;</a:t>
            </a:r>
            <a:r>
              <a:rPr lang="ko-KR" altLang="en-US" b="1" dirty="0">
                <a:latin typeface="+mj-ea"/>
                <a:ea typeface="+mj-ea"/>
              </a:rPr>
              <a:t>농업 및 농촌</a:t>
            </a:r>
            <a:r>
              <a:rPr lang="en-US" altLang="ko-KR" b="1" dirty="0">
                <a:latin typeface="+mj-ea"/>
                <a:ea typeface="+mj-ea"/>
              </a:rPr>
              <a:t>&gt;</a:t>
            </a:r>
            <a:endParaRPr lang="ko-KR" altLang="en-US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</a:t>
            </a:r>
            <a:r>
              <a:rPr lang="en-US" altLang="ko-KR" dirty="0">
                <a:latin typeface="+mj-ea"/>
                <a:ea typeface="+mj-ea"/>
              </a:rPr>
              <a:t>FTA</a:t>
            </a:r>
            <a:r>
              <a:rPr lang="ko-KR" altLang="en-US" dirty="0">
                <a:latin typeface="+mj-ea"/>
                <a:ea typeface="+mj-ea"/>
              </a:rPr>
              <a:t>시대의 고품질 토마토 생산기술이 절실하고 안전하고 기능성 높은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토마토 및 세계 주요채소 생산에 의한 국민건강 식품생산이 가능함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- </a:t>
            </a:r>
            <a:r>
              <a:rPr lang="ko-KR" altLang="en-US" dirty="0">
                <a:latin typeface="+mj-ea"/>
                <a:ea typeface="+mj-ea"/>
              </a:rPr>
              <a:t>토마토 및 주요채소의 안전하고 기능성 물질이 높은 농산물을 생산하면 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과거의 홍삼처럼 세계적 농업강국이 가능함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latin typeface="+mj-ea"/>
                <a:ea typeface="+mj-ea"/>
              </a:rPr>
              <a:t>&lt;</a:t>
            </a:r>
            <a:r>
              <a:rPr lang="ko-KR" altLang="en-US" b="1" dirty="0">
                <a:latin typeface="+mj-ea"/>
                <a:ea typeface="+mj-ea"/>
              </a:rPr>
              <a:t>농업제도</a:t>
            </a:r>
            <a:r>
              <a:rPr lang="en-US" altLang="ko-KR" b="1" dirty="0">
                <a:latin typeface="+mj-ea"/>
                <a:ea typeface="+mj-ea"/>
              </a:rPr>
              <a:t>․</a:t>
            </a:r>
            <a:r>
              <a:rPr lang="ko-KR" altLang="en-US" b="1" dirty="0">
                <a:latin typeface="+mj-ea"/>
                <a:ea typeface="+mj-ea"/>
              </a:rPr>
              <a:t>정책</a:t>
            </a:r>
            <a:r>
              <a:rPr lang="en-US" altLang="ko-KR" b="1" dirty="0">
                <a:latin typeface="+mj-ea"/>
                <a:ea typeface="+mj-ea"/>
              </a:rPr>
              <a:t>&gt;</a:t>
            </a:r>
            <a:endParaRPr lang="ko-KR" altLang="en-US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현대 농산물 생산 목표인 안전하고 </a:t>
            </a:r>
            <a:r>
              <a:rPr lang="ko-KR" altLang="en-US" dirty="0" err="1">
                <a:latin typeface="+mj-ea"/>
                <a:ea typeface="+mj-ea"/>
              </a:rPr>
              <a:t>고기능성</a:t>
            </a:r>
            <a:r>
              <a:rPr lang="ko-KR" altLang="en-US" dirty="0">
                <a:latin typeface="+mj-ea"/>
                <a:ea typeface="+mj-ea"/>
              </a:rPr>
              <a:t> 농산물 생산의 표준화 </a:t>
            </a:r>
            <a:r>
              <a:rPr lang="ko-KR" altLang="en-US" dirty="0" smtClean="0">
                <a:latin typeface="+mj-ea"/>
                <a:ea typeface="+mj-ea"/>
              </a:rPr>
              <a:t>기술부족</a:t>
            </a:r>
            <a:endParaRPr lang="ko-KR" altLang="en-US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+mj-ea"/>
                <a:ea typeface="+mj-ea"/>
              </a:rPr>
              <a:t>- </a:t>
            </a:r>
            <a:r>
              <a:rPr lang="ko-KR" altLang="en-US" dirty="0">
                <a:latin typeface="+mj-ea"/>
                <a:ea typeface="+mj-ea"/>
              </a:rPr>
              <a:t>과학적으로 안전하고 높은 기능성 농산물 생산기술 개발기대</a:t>
            </a:r>
          </a:p>
        </p:txBody>
      </p:sp>
    </p:spTree>
    <p:extLst>
      <p:ext uri="{BB962C8B-B14F-4D97-AF65-F5344CB8AC3E}">
        <p14:creationId xmlns:p14="http://schemas.microsoft.com/office/powerpoint/2010/main" val="42047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1520" y="548680"/>
            <a:ext cx="8640960" cy="252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atin typeface="+mj-ea"/>
                <a:ea typeface="+mj-ea"/>
              </a:rPr>
              <a:t>2. </a:t>
            </a:r>
            <a:r>
              <a:rPr lang="ko-KR" altLang="en-US" b="1" dirty="0">
                <a:latin typeface="+mj-ea"/>
                <a:ea typeface="+mj-ea"/>
              </a:rPr>
              <a:t>현장활용 내용</a:t>
            </a:r>
            <a:endParaRPr lang="ko-KR" altLang="en-US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토마토 </a:t>
            </a:r>
            <a:r>
              <a:rPr lang="ko-KR" altLang="en-US" dirty="0" err="1">
                <a:latin typeface="+mj-ea"/>
                <a:ea typeface="+mj-ea"/>
              </a:rPr>
              <a:t>액비처리에</a:t>
            </a:r>
            <a:r>
              <a:rPr lang="ko-KR" altLang="en-US" dirty="0">
                <a:latin typeface="+mj-ea"/>
                <a:ea typeface="+mj-ea"/>
              </a:rPr>
              <a:t> 따른 기능성 향상 및 생리장해 </a:t>
            </a:r>
            <a:r>
              <a:rPr lang="ko-KR" altLang="en-US" dirty="0" smtClean="0">
                <a:latin typeface="+mj-ea"/>
                <a:ea typeface="+mj-ea"/>
              </a:rPr>
              <a:t>감소효과 토마토 </a:t>
            </a:r>
            <a:r>
              <a:rPr lang="ko-KR" altLang="en-US" dirty="0" err="1">
                <a:latin typeface="+mj-ea"/>
                <a:ea typeface="+mj-ea"/>
              </a:rPr>
              <a:t>비가림이용</a:t>
            </a:r>
            <a:r>
              <a:rPr lang="ko-KR" altLang="en-US" dirty="0">
                <a:latin typeface="+mj-ea"/>
                <a:ea typeface="+mj-ea"/>
              </a:rPr>
              <a:t> </a:t>
            </a:r>
            <a:endParaRPr lang="en-US" altLang="ko-KR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en-US" altLang="ko-KR" dirty="0" smtClean="0">
                <a:latin typeface="+mj-ea"/>
                <a:ea typeface="+mj-ea"/>
              </a:rPr>
              <a:t>  </a:t>
            </a:r>
            <a:r>
              <a:rPr lang="ko-KR" altLang="en-US" dirty="0" err="1" smtClean="0">
                <a:latin typeface="+mj-ea"/>
                <a:ea typeface="+mj-ea"/>
              </a:rPr>
              <a:t>유기농재배</a:t>
            </a:r>
            <a:r>
              <a:rPr lang="ko-KR" altLang="en-US" dirty="0" smtClean="0">
                <a:latin typeface="+mj-ea"/>
                <a:ea typeface="+mj-ea"/>
              </a:rPr>
              <a:t> </a:t>
            </a:r>
            <a:r>
              <a:rPr lang="ko-KR" altLang="en-US" dirty="0">
                <a:latin typeface="+mj-ea"/>
                <a:ea typeface="+mj-ea"/>
              </a:rPr>
              <a:t>시 </a:t>
            </a:r>
            <a:r>
              <a:rPr lang="en-US" altLang="ko-KR" dirty="0">
                <a:latin typeface="+mj-ea"/>
                <a:ea typeface="+mj-ea"/>
              </a:rPr>
              <a:t>K</a:t>
            </a:r>
            <a:r>
              <a:rPr lang="ko-KR" altLang="en-US" dirty="0">
                <a:latin typeface="+mj-ea"/>
                <a:ea typeface="+mj-ea"/>
              </a:rPr>
              <a:t>함량이 증가하였고 </a:t>
            </a:r>
            <a:r>
              <a:rPr lang="en-US" altLang="ko-KR" dirty="0">
                <a:latin typeface="+mj-ea"/>
                <a:ea typeface="+mj-ea"/>
              </a:rPr>
              <a:t>Mg, P </a:t>
            </a:r>
            <a:r>
              <a:rPr lang="ko-KR" altLang="en-US" dirty="0">
                <a:latin typeface="+mj-ea"/>
                <a:ea typeface="+mj-ea"/>
              </a:rPr>
              <a:t>등 영양성분이 증가하였으며 </a:t>
            </a:r>
            <a:r>
              <a:rPr lang="ko-KR" altLang="en-US" dirty="0" err="1" smtClean="0">
                <a:latin typeface="+mj-ea"/>
                <a:ea typeface="+mj-ea"/>
              </a:rPr>
              <a:t>항산화</a:t>
            </a:r>
            <a:endParaRPr lang="en-US" altLang="ko-KR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en-US" altLang="ko-KR" dirty="0" smtClean="0">
                <a:latin typeface="+mj-ea"/>
                <a:ea typeface="+mj-ea"/>
              </a:rPr>
              <a:t>  </a:t>
            </a:r>
            <a:r>
              <a:rPr lang="ko-KR" altLang="en-US" dirty="0" smtClean="0">
                <a:latin typeface="+mj-ea"/>
                <a:ea typeface="+mj-ea"/>
              </a:rPr>
              <a:t>반응은 </a:t>
            </a:r>
            <a:r>
              <a:rPr lang="ko-KR" altLang="en-US" dirty="0" err="1">
                <a:latin typeface="+mj-ea"/>
                <a:ea typeface="+mj-ea"/>
              </a:rPr>
              <a:t>액비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en-US" altLang="ko-KR" dirty="0">
                <a:latin typeface="+mj-ea"/>
                <a:ea typeface="+mj-ea"/>
              </a:rPr>
              <a:t>3L</a:t>
            </a:r>
            <a:r>
              <a:rPr lang="ko-KR" altLang="en-US" dirty="0">
                <a:latin typeface="+mj-ea"/>
                <a:ea typeface="+mj-ea"/>
              </a:rPr>
              <a:t>처리에서 </a:t>
            </a:r>
            <a:r>
              <a:rPr lang="en-US" altLang="ko-KR" dirty="0">
                <a:latin typeface="+mj-ea"/>
                <a:ea typeface="+mj-ea"/>
              </a:rPr>
              <a:t>phenol </a:t>
            </a:r>
            <a:r>
              <a:rPr lang="ko-KR" altLang="en-US" dirty="0">
                <a:latin typeface="+mj-ea"/>
                <a:ea typeface="+mj-ea"/>
              </a:rPr>
              <a:t>함량이 높았음</a:t>
            </a:r>
            <a:r>
              <a:rPr lang="en-US" altLang="ko-KR" dirty="0">
                <a:latin typeface="+mj-ea"/>
                <a:ea typeface="+mj-ea"/>
              </a:rPr>
              <a:t>. </a:t>
            </a:r>
            <a:endParaRPr lang="ko-KR" altLang="en-US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+mj-ea"/>
                <a:ea typeface="+mj-ea"/>
              </a:rPr>
              <a:t>○ 재식거리를 </a:t>
            </a:r>
            <a:r>
              <a:rPr lang="en-US" altLang="ko-KR" dirty="0">
                <a:latin typeface="+mj-ea"/>
                <a:ea typeface="+mj-ea"/>
              </a:rPr>
              <a:t>110</a:t>
            </a:r>
            <a:r>
              <a:rPr lang="ko-KR" altLang="en-US" dirty="0">
                <a:latin typeface="+mj-ea"/>
                <a:ea typeface="+mj-ea"/>
              </a:rPr>
              <a:t>㎝</a:t>
            </a:r>
            <a:r>
              <a:rPr lang="en-US" altLang="ko-KR" dirty="0">
                <a:latin typeface="+mj-ea"/>
                <a:ea typeface="+mj-ea"/>
              </a:rPr>
              <a:t>×50</a:t>
            </a:r>
            <a:r>
              <a:rPr lang="ko-KR" altLang="en-US" dirty="0">
                <a:latin typeface="+mj-ea"/>
                <a:ea typeface="+mj-ea"/>
              </a:rPr>
              <a:t>㎝로 정식</a:t>
            </a:r>
            <a:r>
              <a:rPr lang="en-US" altLang="ko-KR" dirty="0">
                <a:latin typeface="+mj-ea"/>
                <a:ea typeface="+mj-ea"/>
              </a:rPr>
              <a:t>, </a:t>
            </a:r>
            <a:r>
              <a:rPr lang="ko-KR" altLang="en-US" dirty="0" err="1">
                <a:latin typeface="+mj-ea"/>
                <a:ea typeface="+mj-ea"/>
              </a:rPr>
              <a:t>유기농자재에</a:t>
            </a:r>
            <a:r>
              <a:rPr lang="ko-KR" altLang="en-US" dirty="0">
                <a:latin typeface="+mj-ea"/>
                <a:ea typeface="+mj-ea"/>
              </a:rPr>
              <a:t> 의한 병충해방제를 하면 </a:t>
            </a:r>
            <a:r>
              <a:rPr lang="ko-KR" altLang="en-US" dirty="0" smtClean="0">
                <a:latin typeface="+mj-ea"/>
                <a:ea typeface="+mj-ea"/>
              </a:rPr>
              <a:t>고품질</a:t>
            </a:r>
            <a:endParaRPr lang="en-US" altLang="ko-KR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</a:t>
            </a:r>
            <a:r>
              <a:rPr lang="en-US" altLang="ko-KR" dirty="0" smtClean="0">
                <a:latin typeface="+mj-ea"/>
                <a:ea typeface="+mj-ea"/>
              </a:rPr>
              <a:t>  </a:t>
            </a:r>
            <a:r>
              <a:rPr lang="ko-KR" altLang="en-US" dirty="0" smtClean="0">
                <a:latin typeface="+mj-ea"/>
                <a:ea typeface="+mj-ea"/>
              </a:rPr>
              <a:t>의 </a:t>
            </a:r>
            <a:r>
              <a:rPr lang="ko-KR" altLang="en-US" dirty="0">
                <a:latin typeface="+mj-ea"/>
                <a:ea typeface="+mj-ea"/>
              </a:rPr>
              <a:t>토마토 생산이 가능함</a:t>
            </a:r>
            <a:r>
              <a:rPr lang="en-US" altLang="ko-KR" dirty="0">
                <a:latin typeface="+mj-ea"/>
                <a:ea typeface="+mj-ea"/>
              </a:rPr>
              <a:t>. </a:t>
            </a:r>
            <a:endParaRPr lang="ko-KR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1349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5037" y="938130"/>
            <a:ext cx="510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○ 생육 중 추비한 </a:t>
            </a:r>
            <a:r>
              <a:rPr lang="ko-KR" altLang="en-US" b="1" dirty="0">
                <a:solidFill>
                  <a:srgbClr val="FF0000"/>
                </a:solidFill>
                <a:latin typeface="맑은 고딕"/>
                <a:ea typeface="맑은 고딕"/>
              </a:rPr>
              <a:t>토마토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 부산물 </a:t>
            </a:r>
            <a:r>
              <a:rPr lang="ko-KR" altLang="en-US" b="1" dirty="0" err="1">
                <a:solidFill>
                  <a:srgbClr val="0000FF"/>
                </a:solidFill>
                <a:latin typeface="맑은 고딕"/>
                <a:ea typeface="맑은 고딕"/>
              </a:rPr>
              <a:t>액비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 </a:t>
            </a:r>
            <a:r>
              <a:rPr lang="ko-KR" altLang="en-US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성분분석</a:t>
            </a:r>
            <a:endParaRPr lang="ko-KR" altLang="en-US" b="1" dirty="0">
              <a:solidFill>
                <a:srgbClr val="0000FF"/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861568"/>
              </p:ext>
            </p:extLst>
          </p:nvPr>
        </p:nvGraphicFramePr>
        <p:xfrm>
          <a:off x="395536" y="1415116"/>
          <a:ext cx="8208910" cy="1653844"/>
        </p:xfrm>
        <a:graphic>
          <a:graphicData uri="http://schemas.openxmlformats.org/drawingml/2006/table">
            <a:tbl>
              <a:tblPr/>
              <a:tblGrid>
                <a:gridCol w="677427"/>
                <a:gridCol w="627910"/>
                <a:gridCol w="1127040"/>
                <a:gridCol w="1127040"/>
                <a:gridCol w="1127040"/>
                <a:gridCol w="932409"/>
                <a:gridCol w="725226"/>
                <a:gridCol w="932409"/>
                <a:gridCol w="932409"/>
              </a:tblGrid>
              <a:tr h="77350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PH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EC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600" b="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cmol</a:t>
                      </a: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/kg)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Ca</a:t>
                      </a:r>
                      <a:endParaRPr lang="en-US" sz="1600" b="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600" b="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cmol</a:t>
                      </a: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/kg)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Mg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600" b="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cmol</a:t>
                      </a: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/kg)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</a:t>
                      </a:r>
                      <a:r>
                        <a:rPr lang="en-US" sz="1600" b="0" kern="0" spc="0" baseline="-250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</a:t>
                      </a:r>
                      <a:r>
                        <a:rPr lang="en-US" sz="1600" b="0" kern="0" spc="0" baseline="-250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sz="1600" b="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(mg/kg)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OM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(%)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NH</a:t>
                      </a:r>
                      <a:r>
                        <a:rPr lang="en-US" sz="1600" b="0" kern="0" spc="0" baseline="-250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-N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(mg/kg)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NO</a:t>
                      </a:r>
                      <a:r>
                        <a:rPr lang="en-US" sz="1600" b="0" kern="0" spc="0" baseline="-250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en-US" sz="1600" b="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-N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(mg/kg)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7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5.62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1.57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63.25 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18.86 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9.10 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67.20 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11.34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3.85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5037" y="3573016"/>
            <a:ext cx="478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○ 생육 중 추비한 </a:t>
            </a:r>
            <a:r>
              <a:rPr lang="ko-KR" altLang="en-US" b="1" dirty="0" smtClean="0">
                <a:solidFill>
                  <a:srgbClr val="FF0000"/>
                </a:solidFill>
                <a:latin typeface="맑은 고딕"/>
                <a:ea typeface="맑은 고딕"/>
              </a:rPr>
              <a:t>고추</a:t>
            </a:r>
            <a:r>
              <a:rPr lang="ko-KR" altLang="en-US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 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부산물 </a:t>
            </a:r>
            <a:r>
              <a:rPr lang="ko-KR" altLang="en-US" b="1" dirty="0" err="1">
                <a:solidFill>
                  <a:srgbClr val="0000FF"/>
                </a:solidFill>
                <a:latin typeface="맑은 고딕"/>
                <a:ea typeface="맑은 고딕"/>
              </a:rPr>
              <a:t>액비</a:t>
            </a:r>
            <a:r>
              <a:rPr lang="ko-KR" altLang="en-US" b="1" dirty="0">
                <a:solidFill>
                  <a:srgbClr val="0000FF"/>
                </a:solidFill>
                <a:latin typeface="맑은 고딕"/>
                <a:ea typeface="맑은 고딕"/>
              </a:rPr>
              <a:t> </a:t>
            </a:r>
            <a:r>
              <a:rPr lang="ko-KR" altLang="en-US" b="1" dirty="0" smtClean="0">
                <a:solidFill>
                  <a:srgbClr val="0000FF"/>
                </a:solidFill>
                <a:latin typeface="맑은 고딕"/>
                <a:ea typeface="맑은 고딕"/>
              </a:rPr>
              <a:t>성분분석</a:t>
            </a:r>
            <a:endParaRPr lang="ko-KR" altLang="en-US" b="1" dirty="0">
              <a:solidFill>
                <a:srgbClr val="0000FF"/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216061"/>
              </p:ext>
            </p:extLst>
          </p:nvPr>
        </p:nvGraphicFramePr>
        <p:xfrm>
          <a:off x="395536" y="4050002"/>
          <a:ext cx="8208910" cy="1653844"/>
        </p:xfrm>
        <a:graphic>
          <a:graphicData uri="http://schemas.openxmlformats.org/drawingml/2006/table">
            <a:tbl>
              <a:tblPr/>
              <a:tblGrid>
                <a:gridCol w="677427"/>
                <a:gridCol w="627910"/>
                <a:gridCol w="1127040"/>
                <a:gridCol w="1127040"/>
                <a:gridCol w="1127040"/>
                <a:gridCol w="932409"/>
                <a:gridCol w="725226"/>
                <a:gridCol w="932409"/>
                <a:gridCol w="932409"/>
              </a:tblGrid>
              <a:tr h="77350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PH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EC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600" b="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cmol</a:t>
                      </a: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/kg)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Ca</a:t>
                      </a:r>
                      <a:endParaRPr lang="en-US" sz="1600" b="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600" b="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cmol</a:t>
                      </a: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/kg)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Mg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600" b="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cmol</a:t>
                      </a: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/kg)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</a:t>
                      </a:r>
                      <a:r>
                        <a:rPr lang="en-US" sz="1600" b="0" kern="0" spc="0" baseline="-250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</a:t>
                      </a:r>
                      <a:r>
                        <a:rPr lang="en-US" sz="1600" b="0" kern="0" spc="0" baseline="-250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sz="1600" b="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(mg/kg)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OM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(%)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NH</a:t>
                      </a:r>
                      <a:r>
                        <a:rPr lang="en-US" sz="1600" b="0" kern="0" spc="0" baseline="-250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-N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(mg/kg)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NO</a:t>
                      </a:r>
                      <a:r>
                        <a:rPr lang="en-US" sz="1600" b="0" kern="0" spc="0" baseline="-250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en-US" sz="1600" b="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-N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(mg/kg)</a:t>
                      </a:r>
                    </a:p>
                  </a:txBody>
                  <a:tcPr marL="17907" marR="17907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7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7.72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1.36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51.70 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13.40 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7.86 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40.39 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18.06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0.00 </a:t>
                      </a:r>
                    </a:p>
                  </a:txBody>
                  <a:tcPr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84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기류">
  <a:themeElements>
    <a:clrScheme name="기류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기류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기류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3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36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Arial" pitchFamily="34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36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Arial" pitchFamily="34" charset="0"/>
            <a:ea typeface="굴림" pitchFamily="50" charset="-127"/>
          </a:defRPr>
        </a:defPPr>
      </a:lstStyle>
    </a:lnDef>
  </a:objectDefaults>
  <a:extraClrSchemeLst>
    <a:extraClrScheme>
      <a:clrScheme name="2_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고려청자">
    <a:dk1>
      <a:sysClr val="windowText" lastClr="000000"/>
    </a:dk1>
    <a:lt1>
      <a:sysClr val="window" lastClr="FFFFFF"/>
    </a:lt1>
    <a:dk2>
      <a:srgbClr val="005466"/>
    </a:dk2>
    <a:lt2>
      <a:srgbClr val="D9F3F4"/>
    </a:lt2>
    <a:accent1>
      <a:srgbClr val="3F949A"/>
    </a:accent1>
    <a:accent2>
      <a:srgbClr val="4764B0"/>
    </a:accent2>
    <a:accent3>
      <a:srgbClr val="4FADD1"/>
    </a:accent3>
    <a:accent4>
      <a:srgbClr val="85B692"/>
    </a:accent4>
    <a:accent5>
      <a:srgbClr val="6B94E2"/>
    </a:accent5>
    <a:accent6>
      <a:srgbClr val="819BAB"/>
    </a:accent6>
    <a:hlink>
      <a:srgbClr val="7C0808"/>
    </a:hlink>
    <a:folHlink>
      <a:srgbClr val="0D356F"/>
    </a:folHlink>
  </a:clrScheme>
  <a:fontScheme name="고려청자">
    <a:majorFont>
      <a:latin typeface="Georgia"/>
      <a:ea typeface=""/>
      <a:cs typeface=""/>
      <a:font script="Grek" typeface="Arial"/>
      <a:font script="Cyrl" typeface="Arial"/>
      <a:font script="Jpan" typeface="HG明朝E"/>
      <a:font script="Hang" typeface="HY견명조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Verdana"/>
      <a:ea typeface=""/>
      <a:cs typeface=""/>
      <a:font script="Grek" typeface="Arial"/>
      <a:font script="Cyrl" typeface="Arial"/>
      <a:font script="Jpan" typeface="HGP明朝E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고려청자">
    <a:fillStyleLst>
      <a:solidFill>
        <a:schemeClr val="phClr">
          <a:tint val="100000"/>
          <a:shade val="100000"/>
          <a:hueMod val="100000"/>
          <a:satMod val="100000"/>
        </a:schemeClr>
      </a:solidFill>
      <a:gradFill rotWithShape="1">
        <a:gsLst>
          <a:gs pos="0">
            <a:schemeClr val="phClr">
              <a:tint val="30000"/>
              <a:shade val="100000"/>
              <a:hueMod val="100000"/>
              <a:satMod val="100000"/>
            </a:schemeClr>
          </a:gs>
          <a:gs pos="100000">
            <a:schemeClr val="phClr">
              <a:tint val="100000"/>
              <a:shade val="100000"/>
              <a:hueMod val="100000"/>
              <a:satMod val="100000"/>
            </a:schemeClr>
          </a:gs>
        </a:gsLst>
        <a:lin ang="2700000" scaled="1"/>
      </a:gradFill>
      <a:gradFill rotWithShape="1">
        <a:gsLst>
          <a:gs pos="0">
            <a:schemeClr val="phClr">
              <a:tint val="100000"/>
              <a:shade val="60000"/>
              <a:hueMod val="100000"/>
              <a:satMod val="100000"/>
            </a:schemeClr>
          </a:gs>
          <a:gs pos="100000">
            <a:schemeClr val="phClr">
              <a:tint val="100000"/>
              <a:shade val="100000"/>
              <a:hueMod val="100000"/>
              <a:satMod val="100000"/>
            </a:schemeClr>
          </a:gs>
        </a:gsLst>
        <a:lin ang="3780000" scaled="1"/>
      </a:gradFill>
    </a:fillStyleLst>
    <a:lnStyleLst>
      <a:ln w="31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857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38100" dir="2700000" algn="tl">
            <a:srgbClr val="000000">
              <a:alpha val="43137"/>
            </a:srgbClr>
          </a:outerShdw>
        </a:effectLst>
      </a:effectStyle>
      <a:effectStyle>
        <a:effectLst>
          <a:outerShdw blurRad="38100" dist="38100" dir="3000000" algn="tl">
            <a:srgbClr val="000000">
              <a:alpha val="45490"/>
            </a:srgbClr>
          </a:outerShdw>
        </a:effectLst>
        <a:scene3d>
          <a:camera prst="orthographicFront" fov="0">
            <a:rot lat="0" lon="0" rev="0"/>
          </a:camera>
          <a:lightRig rig="twoPt" dir="t">
            <a:rot lat="0" lon="0" rev="5100000"/>
          </a:lightRig>
        </a:scene3d>
        <a:sp3d contourW="12700" prstMaterial="plastic">
          <a:bevelT w="50800" h="63500"/>
          <a:contourClr>
            <a:srgbClr val="000000">
              <a:alpha val="35294"/>
            </a:srgbClr>
          </a:contourClr>
        </a:sp3d>
      </a:effectStyle>
      <a:effectStyle>
        <a:effectLst>
          <a:outerShdw blurRad="63500" dist="63500" dir="3000000" algn="tl">
            <a:srgbClr val="000000">
              <a:alpha val="50196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18600000"/>
          </a:lightRig>
        </a:scene3d>
        <a:sp3d prstMaterial="plastic">
          <a:bevelT w="101600" h="63500"/>
          <a:contourClr>
            <a:srgbClr val="000000">
              <a:alpha val="40784"/>
            </a:srgbClr>
          </a:contourClr>
        </a:sp3d>
      </a:effectStyle>
    </a:effectStyleLst>
    <a:bgFillStyleLst>
      <a:solidFill>
        <a:schemeClr val="phClr">
          <a:tint val="100000"/>
          <a:shade val="100000"/>
          <a:hueMod val="100000"/>
          <a:satMod val="100000"/>
        </a:schemeClr>
      </a:solidFill>
      <a:gradFill rotWithShape="1">
        <a:gsLst>
          <a:gs pos="0">
            <a:schemeClr val="phClr">
              <a:tint val="85000"/>
              <a:shade val="100000"/>
              <a:hueMod val="100000"/>
              <a:satMod val="100000"/>
            </a:schemeClr>
          </a:gs>
          <a:gs pos="20000">
            <a:schemeClr val="phClr">
              <a:tint val="100000"/>
              <a:shade val="75000"/>
              <a:hueMod val="100000"/>
              <a:satMod val="100000"/>
            </a:schemeClr>
          </a:gs>
          <a:gs pos="55000">
            <a:schemeClr val="phClr">
              <a:tint val="97000"/>
              <a:shade val="100000"/>
              <a:hueMod val="100000"/>
              <a:satMod val="100000"/>
            </a:schemeClr>
          </a:gs>
          <a:gs pos="85000">
            <a:schemeClr val="phClr">
              <a:tint val="100000"/>
              <a:shade val="65000"/>
              <a:hueMod val="100000"/>
              <a:satMod val="100000"/>
            </a:schemeClr>
          </a:gs>
        </a:gsLst>
        <a:lin ang="2700000" scaled="1"/>
      </a:gradFill>
      <a:blipFill>
        <a:blip xmlns:r="http://schemas.openxmlformats.org/officeDocument/2006/relationships" r:embed="rId1">
          <a:duotone>
            <a:schemeClr val="phClr">
              <a:tint val="0"/>
              <a:shade val="50000"/>
              <a:hueMod val="100000"/>
              <a:satMod val="100000"/>
            </a:schemeClr>
            <a:schemeClr val="phClr">
              <a:tint val="100000"/>
              <a:shade val="100000"/>
              <a:hueMod val="100000"/>
              <a:satMod val="100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고려청자">
    <a:dk1>
      <a:sysClr val="windowText" lastClr="000000"/>
    </a:dk1>
    <a:lt1>
      <a:sysClr val="window" lastClr="FFFFFF"/>
    </a:lt1>
    <a:dk2>
      <a:srgbClr val="005466"/>
    </a:dk2>
    <a:lt2>
      <a:srgbClr val="D9F3F4"/>
    </a:lt2>
    <a:accent1>
      <a:srgbClr val="3F949A"/>
    </a:accent1>
    <a:accent2>
      <a:srgbClr val="4764B0"/>
    </a:accent2>
    <a:accent3>
      <a:srgbClr val="4FADD1"/>
    </a:accent3>
    <a:accent4>
      <a:srgbClr val="85B692"/>
    </a:accent4>
    <a:accent5>
      <a:srgbClr val="6B94E2"/>
    </a:accent5>
    <a:accent6>
      <a:srgbClr val="819BAB"/>
    </a:accent6>
    <a:hlink>
      <a:srgbClr val="7C0808"/>
    </a:hlink>
    <a:folHlink>
      <a:srgbClr val="0D356F"/>
    </a:folHlink>
  </a:clrScheme>
  <a:fontScheme name="고려청자">
    <a:majorFont>
      <a:latin typeface="Georgia"/>
      <a:ea typeface=""/>
      <a:cs typeface=""/>
      <a:font script="Grek" typeface="Arial"/>
      <a:font script="Cyrl" typeface="Arial"/>
      <a:font script="Jpan" typeface="HG明朝E"/>
      <a:font script="Hang" typeface="HY견명조"/>
      <a:font script="Hans" typeface="华文新魏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Verdana"/>
      <a:ea typeface=""/>
      <a:cs typeface=""/>
      <a:font script="Grek" typeface="Arial"/>
      <a:font script="Cyrl" typeface="Arial"/>
      <a:font script="Jpan" typeface="HGP明朝E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고려청자">
    <a:fillStyleLst>
      <a:solidFill>
        <a:schemeClr val="phClr">
          <a:tint val="100000"/>
          <a:shade val="100000"/>
          <a:hueMod val="100000"/>
          <a:satMod val="100000"/>
        </a:schemeClr>
      </a:solidFill>
      <a:gradFill rotWithShape="1">
        <a:gsLst>
          <a:gs pos="0">
            <a:schemeClr val="phClr">
              <a:tint val="30000"/>
              <a:shade val="100000"/>
              <a:hueMod val="100000"/>
              <a:satMod val="100000"/>
            </a:schemeClr>
          </a:gs>
          <a:gs pos="100000">
            <a:schemeClr val="phClr">
              <a:tint val="100000"/>
              <a:shade val="100000"/>
              <a:hueMod val="100000"/>
              <a:satMod val="100000"/>
            </a:schemeClr>
          </a:gs>
        </a:gsLst>
        <a:lin ang="2700000" scaled="1"/>
      </a:gradFill>
      <a:gradFill rotWithShape="1">
        <a:gsLst>
          <a:gs pos="0">
            <a:schemeClr val="phClr">
              <a:tint val="100000"/>
              <a:shade val="60000"/>
              <a:hueMod val="100000"/>
              <a:satMod val="100000"/>
            </a:schemeClr>
          </a:gs>
          <a:gs pos="100000">
            <a:schemeClr val="phClr">
              <a:tint val="100000"/>
              <a:shade val="100000"/>
              <a:hueMod val="100000"/>
              <a:satMod val="100000"/>
            </a:schemeClr>
          </a:gs>
        </a:gsLst>
        <a:lin ang="3780000" scaled="1"/>
      </a:gradFill>
    </a:fillStyleLst>
    <a:lnStyleLst>
      <a:ln w="31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857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38100" dir="2700000" algn="tl">
            <a:srgbClr val="000000">
              <a:alpha val="43137"/>
            </a:srgbClr>
          </a:outerShdw>
        </a:effectLst>
      </a:effectStyle>
      <a:effectStyle>
        <a:effectLst>
          <a:outerShdw blurRad="38100" dist="38100" dir="3000000" algn="tl">
            <a:srgbClr val="000000">
              <a:alpha val="45490"/>
            </a:srgbClr>
          </a:outerShdw>
        </a:effectLst>
        <a:scene3d>
          <a:camera prst="orthographicFront" fov="0">
            <a:rot lat="0" lon="0" rev="0"/>
          </a:camera>
          <a:lightRig rig="twoPt" dir="t">
            <a:rot lat="0" lon="0" rev="5100000"/>
          </a:lightRig>
        </a:scene3d>
        <a:sp3d contourW="12700" prstMaterial="plastic">
          <a:bevelT w="50800" h="63500"/>
          <a:contourClr>
            <a:srgbClr val="000000">
              <a:alpha val="35294"/>
            </a:srgbClr>
          </a:contourClr>
        </a:sp3d>
      </a:effectStyle>
      <a:effectStyle>
        <a:effectLst>
          <a:outerShdw blurRad="63500" dist="63500" dir="3000000" algn="tl">
            <a:srgbClr val="000000">
              <a:alpha val="50196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18600000"/>
          </a:lightRig>
        </a:scene3d>
        <a:sp3d prstMaterial="plastic">
          <a:bevelT w="101600" h="63500"/>
          <a:contourClr>
            <a:srgbClr val="000000">
              <a:alpha val="40784"/>
            </a:srgbClr>
          </a:contourClr>
        </a:sp3d>
      </a:effectStyle>
    </a:effectStyleLst>
    <a:bgFillStyleLst>
      <a:solidFill>
        <a:schemeClr val="phClr">
          <a:tint val="100000"/>
          <a:shade val="100000"/>
          <a:hueMod val="100000"/>
          <a:satMod val="100000"/>
        </a:schemeClr>
      </a:solidFill>
      <a:gradFill rotWithShape="1">
        <a:gsLst>
          <a:gs pos="0">
            <a:schemeClr val="phClr">
              <a:tint val="85000"/>
              <a:shade val="100000"/>
              <a:hueMod val="100000"/>
              <a:satMod val="100000"/>
            </a:schemeClr>
          </a:gs>
          <a:gs pos="20000">
            <a:schemeClr val="phClr">
              <a:tint val="100000"/>
              <a:shade val="75000"/>
              <a:hueMod val="100000"/>
              <a:satMod val="100000"/>
            </a:schemeClr>
          </a:gs>
          <a:gs pos="55000">
            <a:schemeClr val="phClr">
              <a:tint val="97000"/>
              <a:shade val="100000"/>
              <a:hueMod val="100000"/>
              <a:satMod val="100000"/>
            </a:schemeClr>
          </a:gs>
          <a:gs pos="85000">
            <a:schemeClr val="phClr">
              <a:tint val="100000"/>
              <a:shade val="65000"/>
              <a:hueMod val="100000"/>
              <a:satMod val="100000"/>
            </a:schemeClr>
          </a:gs>
        </a:gsLst>
        <a:lin ang="2700000" scaled="1"/>
      </a:gradFill>
      <a:blipFill>
        <a:blip xmlns:r="http://schemas.openxmlformats.org/officeDocument/2006/relationships" r:embed="rId1">
          <a:duotone>
            <a:schemeClr val="phClr">
              <a:tint val="0"/>
              <a:shade val="50000"/>
              <a:hueMod val="100000"/>
              <a:satMod val="100000"/>
            </a:schemeClr>
            <a:schemeClr val="phClr">
              <a:tint val="100000"/>
              <a:shade val="100000"/>
              <a:hueMod val="100000"/>
              <a:satMod val="100000"/>
            </a:schemeClr>
          </a:duotone>
        </a:blip>
        <a:stretch>
          <a:fillRect/>
        </a:stretch>
      </a:blip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4904</TotalTime>
  <Words>8973</Words>
  <Application>Microsoft Office PowerPoint</Application>
  <PresentationFormat>화면 슬라이드 쇼(4:3)</PresentationFormat>
  <Paragraphs>2238</Paragraphs>
  <Slides>146</Slides>
  <Notes>16</Notes>
  <HiddenSlides>0</HiddenSlides>
  <MMClips>0</MMClips>
  <ScaleCrop>false</ScaleCrop>
  <HeadingPairs>
    <vt:vector size="6" baseType="variant">
      <vt:variant>
        <vt:lpstr>테마</vt:lpstr>
      </vt:variant>
      <vt:variant>
        <vt:i4>11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146</vt:i4>
      </vt:variant>
    </vt:vector>
  </HeadingPairs>
  <TitlesOfParts>
    <vt:vector size="158" baseType="lpstr">
      <vt:lpstr>Office 테마</vt:lpstr>
      <vt:lpstr>1_Office 테마</vt:lpstr>
      <vt:lpstr>1_기류</vt:lpstr>
      <vt:lpstr>2_Office 테마</vt:lpstr>
      <vt:lpstr>13_기본 디자인</vt:lpstr>
      <vt:lpstr>3_Office 테마</vt:lpstr>
      <vt:lpstr>4_Office 테마</vt:lpstr>
      <vt:lpstr>5_Office 테마</vt:lpstr>
      <vt:lpstr>7_Office 테마</vt:lpstr>
      <vt:lpstr>10_Office 테마</vt:lpstr>
      <vt:lpstr>6_Office 테마</vt:lpstr>
      <vt:lpstr>Image</vt:lpstr>
      <vt:lpstr>PowerPoint 프레젠테이션</vt:lpstr>
      <vt:lpstr>PowerPoint 프레젠테이션</vt:lpstr>
      <vt:lpstr>농업의 관계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병해발생 주요원인</vt:lpstr>
      <vt:lpstr>PowerPoint 프레젠테이션</vt:lpstr>
      <vt:lpstr>PowerPoint 프레젠테이션</vt:lpstr>
      <vt:lpstr>채소 유기농 실천단계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연구수행 방향 </vt:lpstr>
      <vt:lpstr>채소 유기농자재</vt:lpstr>
      <vt:lpstr>고추 주요 생리적 특성</vt:lpstr>
      <vt:lpstr>토마토 주요 생리적 특성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연구수행 내용</vt:lpstr>
      <vt:lpstr>PowerPoint 프레젠테이션</vt:lpstr>
      <vt:lpstr>PowerPoint 프레젠테이션</vt:lpstr>
      <vt:lpstr>고추 3배 수확묘 추천</vt:lpstr>
      <vt:lpstr>PowerPoint 프레젠테이션</vt:lpstr>
      <vt:lpstr>연구수행 내용</vt:lpstr>
      <vt:lpstr>연구수행 내용</vt:lpstr>
      <vt:lpstr>연구수행 내용</vt:lpstr>
      <vt:lpstr>PowerPoint 프레젠테이션</vt:lpstr>
      <vt:lpstr>PowerPoint 프레젠테이션</vt:lpstr>
      <vt:lpstr>연구수행 내용</vt:lpstr>
      <vt:lpstr>PowerPoint 프레젠테이션</vt:lpstr>
      <vt:lpstr>주요 연구성과 요약</vt:lpstr>
      <vt:lpstr>주요 연구성과 요약</vt:lpstr>
      <vt:lpstr>주요 연구성과 요약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     유기농 기능성 물질향상 연구</vt:lpstr>
      <vt:lpstr>      유기농 기능성 물질향상 연구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Your Company 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Your User Name</dc:creator>
  <cp:lastModifiedBy>user</cp:lastModifiedBy>
  <cp:revision>303</cp:revision>
  <cp:lastPrinted>2014-02-26T00:06:06Z</cp:lastPrinted>
  <dcterms:created xsi:type="dcterms:W3CDTF">2009-05-24T08:08:58Z</dcterms:created>
  <dcterms:modified xsi:type="dcterms:W3CDTF">2017-01-05T08:48:52Z</dcterms:modified>
</cp:coreProperties>
</file>